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5" r:id="rId6"/>
    <p:sldId id="268" r:id="rId7"/>
    <p:sldId id="269" r:id="rId8"/>
    <p:sldId id="270" r:id="rId9"/>
    <p:sldId id="271" r:id="rId10"/>
    <p:sldId id="273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</p:sldIdLst>
  <p:sldSz cx="12192000" cy="6858000"/>
  <p:notesSz cx="6742113" cy="9872663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Nunes Sou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3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F92B2-CB55-4B0E-9DBE-4EB48D7EE926}" v="23" dt="2023-10-10T09:12:52.315"/>
    <p1510:client id="{DC1E4C0F-10EE-44CD-8A13-D2BBB78C155B}" v="1571" dt="2023-10-10T18:03:16.855"/>
    <p1510:client id="{F771F84D-4A8F-44B2-91E3-179B54A35A10}" vWet="4" dt="2023-10-10T16:52:01.88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grupobrisa-my.sharepoint.com/personal/fernanda_caetano_brisa_pt/Documents/FileShare/2023/Planeamento/APCAP/Trabalho_ResumoEstudo(24.07.202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grupobrisa-my.sharepoint.com/personal/fernanda_caetano_brisa_pt/Documents/FileShare/2023/Planeamento/APCAP/Trabalho_ResumoEstudo(24.07.2023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v>Estabilidade (S)</c:v>
          </c:tx>
          <c:spPr>
            <a:solidFill>
              <a:schemeClr val="accent2">
                <a:alpha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Marshall!$N$15:$N$23</c:f>
              <c:strCache>
                <c:ptCount val="9"/>
                <c:pt idx="0">
                  <c:v>Trecho C</c:v>
                </c:pt>
                <c:pt idx="1">
                  <c:v>Trecho C</c:v>
                </c:pt>
                <c:pt idx="2">
                  <c:v>Trecho B</c:v>
                </c:pt>
                <c:pt idx="3">
                  <c:v>Trecho B</c:v>
                </c:pt>
                <c:pt idx="4">
                  <c:v>Trecho B</c:v>
                </c:pt>
                <c:pt idx="5">
                  <c:v>Trecho A</c:v>
                </c:pt>
                <c:pt idx="6">
                  <c:v>Trecho A</c:v>
                </c:pt>
                <c:pt idx="7">
                  <c:v>Trecho A</c:v>
                </c:pt>
                <c:pt idx="8">
                  <c:v>Trecho A</c:v>
                </c:pt>
              </c:strCache>
            </c:strRef>
          </c:cat>
          <c:val>
            <c:numRef>
              <c:f>Marshall!$AL$15:$AL$23</c:f>
              <c:numCache>
                <c:formatCode>0.0</c:formatCode>
                <c:ptCount val="9"/>
                <c:pt idx="0">
                  <c:v>14.6623144</c:v>
                </c:pt>
                <c:pt idx="1">
                  <c:v>15.815799999999999</c:v>
                </c:pt>
                <c:pt idx="2">
                  <c:v>14.971372000000001</c:v>
                </c:pt>
                <c:pt idx="3">
                  <c:v>14.667733800000001</c:v>
                </c:pt>
                <c:pt idx="4">
                  <c:v>16.0280247</c:v>
                </c:pt>
                <c:pt idx="5">
                  <c:v>14.066697660000001</c:v>
                </c:pt>
                <c:pt idx="6">
                  <c:v>13.87927107</c:v>
                </c:pt>
                <c:pt idx="7">
                  <c:v>14.6078449</c:v>
                </c:pt>
                <c:pt idx="8">
                  <c:v>14.805418680000001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4E-4DE6-923C-33560998866C}"/>
            </c:ext>
          </c:extLst>
        </c:ser>
        <c:ser>
          <c:idx val="0"/>
          <c:order val="2"/>
          <c:tx>
            <c:v>Deformação (F)</c:v>
          </c:tx>
          <c:spPr>
            <a:solidFill>
              <a:schemeClr val="accent1">
                <a:alpha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Marshall!$N$15:$N$23</c:f>
              <c:strCache>
                <c:ptCount val="9"/>
                <c:pt idx="0">
                  <c:v>Trecho C</c:v>
                </c:pt>
                <c:pt idx="1">
                  <c:v>Trecho C</c:v>
                </c:pt>
                <c:pt idx="2">
                  <c:v>Trecho B</c:v>
                </c:pt>
                <c:pt idx="3">
                  <c:v>Trecho B</c:v>
                </c:pt>
                <c:pt idx="4">
                  <c:v>Trecho B</c:v>
                </c:pt>
                <c:pt idx="5">
                  <c:v>Trecho A</c:v>
                </c:pt>
                <c:pt idx="6">
                  <c:v>Trecho A</c:v>
                </c:pt>
                <c:pt idx="7">
                  <c:v>Trecho A</c:v>
                </c:pt>
                <c:pt idx="8">
                  <c:v>Trecho A</c:v>
                </c:pt>
              </c:strCache>
            </c:strRef>
          </c:cat>
          <c:val>
            <c:numRef>
              <c:f>Marshall!$AM$15:$AM$23</c:f>
              <c:numCache>
                <c:formatCode>0.0</c:formatCode>
                <c:ptCount val="9"/>
                <c:pt idx="0">
                  <c:v>4.3</c:v>
                </c:pt>
                <c:pt idx="1">
                  <c:v>4.125</c:v>
                </c:pt>
                <c:pt idx="2">
                  <c:v>4.4249999999999998</c:v>
                </c:pt>
                <c:pt idx="3">
                  <c:v>4.3333333332999997</c:v>
                </c:pt>
                <c:pt idx="4">
                  <c:v>4.4000000000000004</c:v>
                </c:pt>
                <c:pt idx="5">
                  <c:v>4.45</c:v>
                </c:pt>
                <c:pt idx="6">
                  <c:v>6.375</c:v>
                </c:pt>
                <c:pt idx="7">
                  <c:v>4.55</c:v>
                </c:pt>
                <c:pt idx="8">
                  <c:v>4.733333333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4E-4DE6-923C-335609988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overlap val="-100"/>
        <c:axId val="1146712751"/>
        <c:axId val="1146714415"/>
      </c:barChart>
      <c:barChart>
        <c:barDir val="col"/>
        <c:grouping val="clustered"/>
        <c:varyColors val="0"/>
        <c:ser>
          <c:idx val="1"/>
          <c:order val="0"/>
          <c:tx>
            <c:v>Q (S/F)</c:v>
          </c:tx>
          <c:spPr>
            <a:solidFill>
              <a:srgbClr val="92D050">
                <a:alpha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Marshall!$N$15:$N$23</c:f>
              <c:strCache>
                <c:ptCount val="9"/>
                <c:pt idx="0">
                  <c:v>Trecho C</c:v>
                </c:pt>
                <c:pt idx="1">
                  <c:v>Trecho C</c:v>
                </c:pt>
                <c:pt idx="2">
                  <c:v>Trecho B</c:v>
                </c:pt>
                <c:pt idx="3">
                  <c:v>Trecho B</c:v>
                </c:pt>
                <c:pt idx="4">
                  <c:v>Trecho B</c:v>
                </c:pt>
                <c:pt idx="5">
                  <c:v>Trecho A</c:v>
                </c:pt>
                <c:pt idx="6">
                  <c:v>Trecho A</c:v>
                </c:pt>
                <c:pt idx="7">
                  <c:v>Trecho A</c:v>
                </c:pt>
                <c:pt idx="8">
                  <c:v>Trecho A</c:v>
                </c:pt>
              </c:strCache>
            </c:strRef>
          </c:cat>
          <c:val>
            <c:numRef>
              <c:f>Marshall!$AN$15:$AN$23</c:f>
              <c:numCache>
                <c:formatCode>0.0</c:formatCode>
                <c:ptCount val="9"/>
                <c:pt idx="0">
                  <c:v>3.409840558139535</c:v>
                </c:pt>
                <c:pt idx="1">
                  <c:v>3.8341333333333334</c:v>
                </c:pt>
                <c:pt idx="2">
                  <c:v>3.3833609039548027</c:v>
                </c:pt>
                <c:pt idx="3">
                  <c:v>3.3848616461798837</c:v>
                </c:pt>
                <c:pt idx="4">
                  <c:v>3.6427328863636359</c:v>
                </c:pt>
                <c:pt idx="5">
                  <c:v>3.1610556539325843</c:v>
                </c:pt>
                <c:pt idx="6">
                  <c:v>2.1771405599999998</c:v>
                </c:pt>
                <c:pt idx="7">
                  <c:v>3.2105153626373628</c:v>
                </c:pt>
                <c:pt idx="8">
                  <c:v>3.1279053551498528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4E-4DE6-923C-335609988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3"/>
        <c:axId val="1565235040"/>
        <c:axId val="1637958832"/>
      </c:barChart>
      <c:lineChart>
        <c:grouping val="standard"/>
        <c:varyColors val="0"/>
        <c:ser>
          <c:idx val="3"/>
          <c:order val="3"/>
          <c:tx>
            <c:v>Porosidade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4"/>
                </a:solidFill>
                <a:prstDash val="solid"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Marshall!$N$15:$N$23</c:f>
              <c:strCache>
                <c:ptCount val="9"/>
                <c:pt idx="0">
                  <c:v>Trecho C</c:v>
                </c:pt>
                <c:pt idx="1">
                  <c:v>Trecho C</c:v>
                </c:pt>
                <c:pt idx="2">
                  <c:v>Trecho B</c:v>
                </c:pt>
                <c:pt idx="3">
                  <c:v>Trecho B</c:v>
                </c:pt>
                <c:pt idx="4">
                  <c:v>Trecho B</c:v>
                </c:pt>
                <c:pt idx="5">
                  <c:v>Trecho A</c:v>
                </c:pt>
                <c:pt idx="6">
                  <c:v>Trecho A</c:v>
                </c:pt>
                <c:pt idx="7">
                  <c:v>Trecho A</c:v>
                </c:pt>
                <c:pt idx="8">
                  <c:v>Trecho A</c:v>
                </c:pt>
              </c:strCache>
            </c:strRef>
          </c:cat>
          <c:val>
            <c:numRef>
              <c:f>Marshall!$AI$15:$AI$23</c:f>
              <c:numCache>
                <c:formatCode>0.0</c:formatCode>
                <c:ptCount val="9"/>
                <c:pt idx="0">
                  <c:v>3.9986175414505443</c:v>
                </c:pt>
                <c:pt idx="1">
                  <c:v>2.3064371339071132</c:v>
                </c:pt>
                <c:pt idx="2">
                  <c:v>2.492260569912863</c:v>
                </c:pt>
                <c:pt idx="3">
                  <c:v>2.5122085077018852</c:v>
                </c:pt>
                <c:pt idx="4">
                  <c:v>5.5404191796481488</c:v>
                </c:pt>
                <c:pt idx="5">
                  <c:v>2.8281941975932257</c:v>
                </c:pt>
                <c:pt idx="6">
                  <c:v>2.2855784051919237</c:v>
                </c:pt>
                <c:pt idx="7">
                  <c:v>3.1205821130113165</c:v>
                </c:pt>
                <c:pt idx="8">
                  <c:v>2.437451036930538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4E-4DE6-923C-335609988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5235040"/>
        <c:axId val="1637958832"/>
      </c:lineChart>
      <c:catAx>
        <c:axId val="1146712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146714415"/>
        <c:crosses val="autoZero"/>
        <c:auto val="1"/>
        <c:lblAlgn val="ctr"/>
        <c:lblOffset val="100"/>
        <c:noMultiLvlLbl val="0"/>
      </c:catAx>
      <c:valAx>
        <c:axId val="1146714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PT" sz="1100"/>
                  <a:t>S</a:t>
                </a:r>
                <a:r>
                  <a:rPr lang="pt-PT" sz="1100" baseline="0"/>
                  <a:t> (kN) / F (mm)</a:t>
                </a:r>
                <a:endParaRPr lang="pt-PT" sz="11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PT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146712751"/>
        <c:crosses val="autoZero"/>
        <c:crossBetween val="between"/>
      </c:valAx>
      <c:valAx>
        <c:axId val="163795883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PT" sz="1100"/>
                  <a:t>Porosidade (%)</a:t>
                </a:r>
                <a:r>
                  <a:rPr lang="pt-PT" sz="1100" baseline="0"/>
                  <a:t> / Q </a:t>
                </a:r>
                <a:r>
                  <a:rPr lang="pt-PT" sz="1100"/>
                  <a:t>(kN/mm)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PT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565235040"/>
        <c:crosses val="max"/>
        <c:crossBetween val="between"/>
      </c:valAx>
      <c:catAx>
        <c:axId val="1565235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379588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v>BPN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ManchaPêndulo!$N$15:$N$19</c:f>
              <c:strCache>
                <c:ptCount val="5"/>
                <c:pt idx="0">
                  <c:v>Trecho C</c:v>
                </c:pt>
                <c:pt idx="1">
                  <c:v>Trecho C</c:v>
                </c:pt>
                <c:pt idx="2">
                  <c:v>Trecho B</c:v>
                </c:pt>
                <c:pt idx="3">
                  <c:v>Trecho B</c:v>
                </c:pt>
                <c:pt idx="4">
                  <c:v>Trecho A</c:v>
                </c:pt>
              </c:strCache>
            </c:strRef>
          </c:cat>
          <c:val>
            <c:numRef>
              <c:f>ManchaPêndulo!$AL$15:$AL$19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7604-4A2B-A11C-74D493AA9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146712751"/>
        <c:axId val="1146714415"/>
      </c:barChart>
      <c:barChart>
        <c:barDir val="col"/>
        <c:grouping val="clustered"/>
        <c:varyColors val="0"/>
        <c:ser>
          <c:idx val="1"/>
          <c:order val="0"/>
          <c:tx>
            <c:v>Profundidade de textura (mm)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ManchaPêndulo!$N$15:$N$19</c:f>
              <c:strCache>
                <c:ptCount val="5"/>
                <c:pt idx="0">
                  <c:v>Trecho C</c:v>
                </c:pt>
                <c:pt idx="1">
                  <c:v>Trecho C</c:v>
                </c:pt>
                <c:pt idx="2">
                  <c:v>Trecho B</c:v>
                </c:pt>
                <c:pt idx="3">
                  <c:v>Trecho B</c:v>
                </c:pt>
                <c:pt idx="4">
                  <c:v>Trecho A</c:v>
                </c:pt>
              </c:strCache>
            </c:strRef>
          </c:cat>
          <c:val>
            <c:numRef>
              <c:f>ManchaPêndulo!$AK$15:$AK$19</c:f>
              <c:numCache>
                <c:formatCode>0.0</c:formatCode>
                <c:ptCount val="5"/>
                <c:pt idx="0">
                  <c:v>1.3</c:v>
                </c:pt>
                <c:pt idx="1">
                  <c:v>1.4</c:v>
                </c:pt>
                <c:pt idx="2">
                  <c:v>1.4</c:v>
                </c:pt>
                <c:pt idx="3">
                  <c:v>1.4</c:v>
                </c:pt>
                <c:pt idx="4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4-4A2B-A11C-74D493AA9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1985789567"/>
        <c:axId val="1985785407"/>
      </c:barChart>
      <c:catAx>
        <c:axId val="1146712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146714415"/>
        <c:crosses val="autoZero"/>
        <c:auto val="1"/>
        <c:lblAlgn val="ctr"/>
        <c:lblOffset val="100"/>
        <c:noMultiLvlLbl val="0"/>
      </c:catAx>
      <c:valAx>
        <c:axId val="114671441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PT" sz="1400" b="1">
                    <a:solidFill>
                      <a:schemeClr val="bg1"/>
                    </a:solidFill>
                  </a:rPr>
                  <a:t>BPN </a:t>
                </a:r>
                <a:r>
                  <a:rPr lang="pt-PT" sz="1400" b="1" baseline="-25000">
                    <a:solidFill>
                      <a:schemeClr val="bg1"/>
                    </a:solidFill>
                  </a:rPr>
                  <a:t>inicial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pt-PT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146712751"/>
        <c:crosses val="autoZero"/>
        <c:crossBetween val="between"/>
      </c:valAx>
      <c:valAx>
        <c:axId val="1985785407"/>
        <c:scaling>
          <c:orientation val="minMax"/>
          <c:max val="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PT" sz="1400" b="1" i="0" baseline="0">
                    <a:effectLst/>
                  </a:rPr>
                  <a:t>Profundidade de textura_MTD (mm)</a:t>
                </a:r>
                <a:endParaRPr lang="pt-PT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0.9135526894759235"/>
              <c:y val="0.161271270361247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PT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985789567"/>
        <c:crosses val="max"/>
        <c:crossBetween val="between"/>
      </c:valAx>
      <c:catAx>
        <c:axId val="198578956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578540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7108D-68E8-44CF-8894-DBAC968E0F2E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925D50-589B-431D-8843-9DA35D3A33C7}">
      <dgm:prSet phldrT="[Text]" custT="1"/>
      <dgm:spPr>
        <a:solidFill>
          <a:schemeClr val="accent6">
            <a:lumMod val="75000"/>
          </a:schemeClr>
        </a:solidFill>
        <a:scene3d>
          <a:camera prst="orthographicFront"/>
          <a:lightRig rig="flat" dir="t"/>
        </a:scene3d>
        <a:sp3d prstMaterial="plastic"/>
      </dgm:spPr>
      <dgm:t>
        <a:bodyPr/>
        <a:lstStyle/>
        <a:p>
          <a:r>
            <a:rPr lang="pt-PT" sz="2000" noProof="0"/>
            <a:t>Ensaios de </a:t>
          </a:r>
          <a:r>
            <a:rPr lang="en-GB" sz="2000"/>
            <a:t> </a:t>
          </a:r>
          <a:r>
            <a:rPr lang="pt-PT" sz="2000" noProof="0"/>
            <a:t>Laboratório</a:t>
          </a:r>
        </a:p>
      </dgm:t>
    </dgm:pt>
    <dgm:pt modelId="{8B20A12D-5667-4C03-B78E-96817DA1177F}" type="parTrans" cxnId="{48C73782-F6B8-4DF4-AC83-62840055B834}">
      <dgm:prSet/>
      <dgm:spPr/>
      <dgm:t>
        <a:bodyPr/>
        <a:lstStyle/>
        <a:p>
          <a:endParaRPr lang="en-GB"/>
        </a:p>
      </dgm:t>
    </dgm:pt>
    <dgm:pt modelId="{17BECD8B-A740-4178-BC6E-0E357DF42727}" type="sibTrans" cxnId="{48C73782-F6B8-4DF4-AC83-62840055B834}">
      <dgm:prSet/>
      <dgm:spPr/>
      <dgm:t>
        <a:bodyPr/>
        <a:lstStyle/>
        <a:p>
          <a:endParaRPr lang="en-GB"/>
        </a:p>
      </dgm:t>
    </dgm:pt>
    <dgm:pt modelId="{4E1B5A5A-6B56-4EED-98FE-73A311BC9D82}">
      <dgm:prSet phldrT="[Text]" custT="1"/>
      <dgm:spPr>
        <a:solidFill>
          <a:schemeClr val="accent6">
            <a:lumMod val="75000"/>
          </a:schemeClr>
        </a:solidFill>
        <a:scene3d>
          <a:camera prst="orthographicFront"/>
          <a:lightRig rig="flat" dir="t"/>
        </a:scene3d>
        <a:sp3d prstMaterial="plastic"/>
      </dgm:spPr>
      <dgm:t>
        <a:bodyPr/>
        <a:lstStyle/>
        <a:p>
          <a:r>
            <a:rPr lang="pt-PT" sz="2000" noProof="0"/>
            <a:t>Trecho</a:t>
          </a:r>
          <a:r>
            <a:rPr lang="en-GB" sz="2000"/>
            <a:t> Experimental</a:t>
          </a:r>
        </a:p>
      </dgm:t>
    </dgm:pt>
    <dgm:pt modelId="{60A51F70-129C-409E-8D0B-396A806782A3}" type="parTrans" cxnId="{BFCCBC61-34A6-4106-87E6-22F014FFE14C}">
      <dgm:prSet/>
      <dgm:spPr/>
      <dgm:t>
        <a:bodyPr/>
        <a:lstStyle/>
        <a:p>
          <a:endParaRPr lang="en-GB"/>
        </a:p>
      </dgm:t>
    </dgm:pt>
    <dgm:pt modelId="{00FE272D-31B1-408E-9440-66676ABFA677}" type="sibTrans" cxnId="{BFCCBC61-34A6-4106-87E6-22F014FFE14C}">
      <dgm:prSet/>
      <dgm:spPr/>
      <dgm:t>
        <a:bodyPr/>
        <a:lstStyle/>
        <a:p>
          <a:endParaRPr lang="en-GB"/>
        </a:p>
      </dgm:t>
    </dgm:pt>
    <dgm:pt modelId="{EC316A36-3DE6-4E0E-B83B-F723A8C59740}">
      <dgm:prSet phldrT="[Text]" custT="1"/>
      <dgm:spPr>
        <a:solidFill>
          <a:schemeClr val="accent6">
            <a:lumMod val="75000"/>
          </a:schemeClr>
        </a:solidFill>
        <a:scene3d>
          <a:camera prst="orthographicFront"/>
          <a:lightRig rig="flat" dir="t"/>
        </a:scene3d>
        <a:sp3d prstMaterial="plastic"/>
      </dgm:spPr>
      <dgm:t>
        <a:bodyPr/>
        <a:lstStyle/>
        <a:p>
          <a:r>
            <a:rPr lang="pt-PT" sz="2000" noProof="0"/>
            <a:t>Trecho</a:t>
          </a:r>
          <a:r>
            <a:rPr lang="en-GB" sz="2000"/>
            <a:t> Piloto</a:t>
          </a:r>
        </a:p>
      </dgm:t>
    </dgm:pt>
    <dgm:pt modelId="{59C6EF1B-75C3-46C0-8893-3BD637B6D6E9}" type="parTrans" cxnId="{00998AE6-8745-4B93-B0A8-59FE28E8DF95}">
      <dgm:prSet/>
      <dgm:spPr/>
      <dgm:t>
        <a:bodyPr/>
        <a:lstStyle/>
        <a:p>
          <a:endParaRPr lang="en-GB"/>
        </a:p>
      </dgm:t>
    </dgm:pt>
    <dgm:pt modelId="{94643C68-41EA-4B0D-A6E9-83A68F54118B}" type="sibTrans" cxnId="{00998AE6-8745-4B93-B0A8-59FE28E8DF95}">
      <dgm:prSet/>
      <dgm:spPr/>
      <dgm:t>
        <a:bodyPr/>
        <a:lstStyle/>
        <a:p>
          <a:endParaRPr lang="en-GB"/>
        </a:p>
      </dgm:t>
    </dgm:pt>
    <dgm:pt modelId="{7332C240-7252-4E4D-B6E1-7D4657BE8DEE}" type="pres">
      <dgm:prSet presAssocID="{D6B7108D-68E8-44CF-8894-DBAC968E0F2E}" presName="Name0" presStyleCnt="0">
        <dgm:presLayoutVars>
          <dgm:dir/>
          <dgm:animLvl val="lvl"/>
          <dgm:resizeHandles val="exact"/>
        </dgm:presLayoutVars>
      </dgm:prSet>
      <dgm:spPr/>
    </dgm:pt>
    <dgm:pt modelId="{498C91A5-CB23-43AD-90A5-9922171EDCEE}" type="pres">
      <dgm:prSet presAssocID="{2A925D50-589B-431D-8843-9DA35D3A33C7}" presName="parTxOnly" presStyleLbl="node1" presStyleIdx="0" presStyleCnt="3" custScaleY="66176">
        <dgm:presLayoutVars>
          <dgm:chMax val="0"/>
          <dgm:chPref val="0"/>
          <dgm:bulletEnabled val="1"/>
        </dgm:presLayoutVars>
      </dgm:prSet>
      <dgm:spPr/>
    </dgm:pt>
    <dgm:pt modelId="{21010D6D-F0DD-4B8E-8423-A352BAE6A587}" type="pres">
      <dgm:prSet presAssocID="{17BECD8B-A740-4178-BC6E-0E357DF42727}" presName="parTxOnlySpace" presStyleCnt="0"/>
      <dgm:spPr/>
    </dgm:pt>
    <dgm:pt modelId="{5501AB80-E7D7-4250-BCEB-66DD96C8FA37}" type="pres">
      <dgm:prSet presAssocID="{4E1B5A5A-6B56-4EED-98FE-73A311BC9D82}" presName="parTxOnly" presStyleLbl="node1" presStyleIdx="1" presStyleCnt="3" custScaleY="68036">
        <dgm:presLayoutVars>
          <dgm:chMax val="0"/>
          <dgm:chPref val="0"/>
          <dgm:bulletEnabled val="1"/>
        </dgm:presLayoutVars>
      </dgm:prSet>
      <dgm:spPr/>
    </dgm:pt>
    <dgm:pt modelId="{68528A7C-D94A-4A85-A4D1-D1AAA354430C}" type="pres">
      <dgm:prSet presAssocID="{00FE272D-31B1-408E-9440-66676ABFA677}" presName="parTxOnlySpace" presStyleCnt="0"/>
      <dgm:spPr/>
    </dgm:pt>
    <dgm:pt modelId="{1391B31A-A77E-4EE7-8387-91125979763B}" type="pres">
      <dgm:prSet presAssocID="{EC316A36-3DE6-4E0E-B83B-F723A8C59740}" presName="parTxOnly" presStyleLbl="node1" presStyleIdx="2" presStyleCnt="3" custScaleY="69896">
        <dgm:presLayoutVars>
          <dgm:chMax val="0"/>
          <dgm:chPref val="0"/>
          <dgm:bulletEnabled val="1"/>
        </dgm:presLayoutVars>
      </dgm:prSet>
      <dgm:spPr/>
    </dgm:pt>
  </dgm:ptLst>
  <dgm:cxnLst>
    <dgm:cxn modelId="{255D520A-AA7B-4F3C-9D30-A2A4AD46B59C}" type="presOf" srcId="{4E1B5A5A-6B56-4EED-98FE-73A311BC9D82}" destId="{5501AB80-E7D7-4250-BCEB-66DD96C8FA37}" srcOrd="0" destOrd="0" presId="urn:microsoft.com/office/officeart/2005/8/layout/chevron1"/>
    <dgm:cxn modelId="{D9E1703F-8F92-4DA5-9C5A-2199911574B9}" type="presOf" srcId="{2A925D50-589B-431D-8843-9DA35D3A33C7}" destId="{498C91A5-CB23-43AD-90A5-9922171EDCEE}" srcOrd="0" destOrd="0" presId="urn:microsoft.com/office/officeart/2005/8/layout/chevron1"/>
    <dgm:cxn modelId="{BFCCBC61-34A6-4106-87E6-22F014FFE14C}" srcId="{D6B7108D-68E8-44CF-8894-DBAC968E0F2E}" destId="{4E1B5A5A-6B56-4EED-98FE-73A311BC9D82}" srcOrd="1" destOrd="0" parTransId="{60A51F70-129C-409E-8D0B-396A806782A3}" sibTransId="{00FE272D-31B1-408E-9440-66676ABFA677}"/>
    <dgm:cxn modelId="{4468F441-00DF-4B19-8984-4FE8E1BEA181}" type="presOf" srcId="{D6B7108D-68E8-44CF-8894-DBAC968E0F2E}" destId="{7332C240-7252-4E4D-B6E1-7D4657BE8DEE}" srcOrd="0" destOrd="0" presId="urn:microsoft.com/office/officeart/2005/8/layout/chevron1"/>
    <dgm:cxn modelId="{48C73782-F6B8-4DF4-AC83-62840055B834}" srcId="{D6B7108D-68E8-44CF-8894-DBAC968E0F2E}" destId="{2A925D50-589B-431D-8843-9DA35D3A33C7}" srcOrd="0" destOrd="0" parTransId="{8B20A12D-5667-4C03-B78E-96817DA1177F}" sibTransId="{17BECD8B-A740-4178-BC6E-0E357DF42727}"/>
    <dgm:cxn modelId="{18868B85-A905-4B72-9D95-DFD53B75C01C}" type="presOf" srcId="{EC316A36-3DE6-4E0E-B83B-F723A8C59740}" destId="{1391B31A-A77E-4EE7-8387-91125979763B}" srcOrd="0" destOrd="0" presId="urn:microsoft.com/office/officeart/2005/8/layout/chevron1"/>
    <dgm:cxn modelId="{00998AE6-8745-4B93-B0A8-59FE28E8DF95}" srcId="{D6B7108D-68E8-44CF-8894-DBAC968E0F2E}" destId="{EC316A36-3DE6-4E0E-B83B-F723A8C59740}" srcOrd="2" destOrd="0" parTransId="{59C6EF1B-75C3-46C0-8893-3BD637B6D6E9}" sibTransId="{94643C68-41EA-4B0D-A6E9-83A68F54118B}"/>
    <dgm:cxn modelId="{D1CE20E7-41E5-4456-81D7-6CBAD3956003}" type="presParOf" srcId="{7332C240-7252-4E4D-B6E1-7D4657BE8DEE}" destId="{498C91A5-CB23-43AD-90A5-9922171EDCEE}" srcOrd="0" destOrd="0" presId="urn:microsoft.com/office/officeart/2005/8/layout/chevron1"/>
    <dgm:cxn modelId="{7386611C-15F6-499B-92B7-4BF970A9C0AD}" type="presParOf" srcId="{7332C240-7252-4E4D-B6E1-7D4657BE8DEE}" destId="{21010D6D-F0DD-4B8E-8423-A352BAE6A587}" srcOrd="1" destOrd="0" presId="urn:microsoft.com/office/officeart/2005/8/layout/chevron1"/>
    <dgm:cxn modelId="{2101900A-F86F-4061-994D-7B7A07594ED7}" type="presParOf" srcId="{7332C240-7252-4E4D-B6E1-7D4657BE8DEE}" destId="{5501AB80-E7D7-4250-BCEB-66DD96C8FA37}" srcOrd="2" destOrd="0" presId="urn:microsoft.com/office/officeart/2005/8/layout/chevron1"/>
    <dgm:cxn modelId="{A2DDAE37-3DA8-4EBA-9D10-D0C658651A74}" type="presParOf" srcId="{7332C240-7252-4E4D-B6E1-7D4657BE8DEE}" destId="{68528A7C-D94A-4A85-A4D1-D1AAA354430C}" srcOrd="3" destOrd="0" presId="urn:microsoft.com/office/officeart/2005/8/layout/chevron1"/>
    <dgm:cxn modelId="{FC350C01-B48C-4FE3-8592-916EAB470097}" type="presParOf" srcId="{7332C240-7252-4E4D-B6E1-7D4657BE8DEE}" destId="{1391B31A-A77E-4EE7-8387-91125979763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C91A5-CB23-43AD-90A5-9922171EDCEE}">
      <dsp:nvSpPr>
        <dsp:cNvPr id="0" name=""/>
        <dsp:cNvSpPr/>
      </dsp:nvSpPr>
      <dsp:spPr>
        <a:xfrm>
          <a:off x="2101" y="309887"/>
          <a:ext cx="2560086" cy="677665"/>
        </a:xfrm>
        <a:prstGeom prst="chevron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noProof="0"/>
            <a:t>Ensaios de </a:t>
          </a:r>
          <a:r>
            <a:rPr lang="en-GB" sz="2000" kern="1200"/>
            <a:t> </a:t>
          </a:r>
          <a:r>
            <a:rPr lang="pt-PT" sz="2000" kern="1200" noProof="0"/>
            <a:t>Laboratório</a:t>
          </a:r>
        </a:p>
      </dsp:txBody>
      <dsp:txXfrm>
        <a:off x="340934" y="309887"/>
        <a:ext cx="1882421" cy="677665"/>
      </dsp:txXfrm>
    </dsp:sp>
    <dsp:sp modelId="{5501AB80-E7D7-4250-BCEB-66DD96C8FA37}">
      <dsp:nvSpPr>
        <dsp:cNvPr id="0" name=""/>
        <dsp:cNvSpPr/>
      </dsp:nvSpPr>
      <dsp:spPr>
        <a:xfrm>
          <a:off x="2306179" y="300363"/>
          <a:ext cx="2560086" cy="696712"/>
        </a:xfrm>
        <a:prstGeom prst="chevron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noProof="0"/>
            <a:t>Trecho</a:t>
          </a:r>
          <a:r>
            <a:rPr lang="en-GB" sz="2000" kern="1200"/>
            <a:t> Experimental</a:t>
          </a:r>
        </a:p>
      </dsp:txBody>
      <dsp:txXfrm>
        <a:off x="2654535" y="300363"/>
        <a:ext cx="1863374" cy="696712"/>
      </dsp:txXfrm>
    </dsp:sp>
    <dsp:sp modelId="{1391B31A-A77E-4EE7-8387-91125979763B}">
      <dsp:nvSpPr>
        <dsp:cNvPr id="0" name=""/>
        <dsp:cNvSpPr/>
      </dsp:nvSpPr>
      <dsp:spPr>
        <a:xfrm>
          <a:off x="4610257" y="290840"/>
          <a:ext cx="2560086" cy="715759"/>
        </a:xfrm>
        <a:prstGeom prst="chevron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noProof="0"/>
            <a:t>Trecho</a:t>
          </a:r>
          <a:r>
            <a:rPr lang="en-GB" sz="2000" kern="1200"/>
            <a:t> Piloto</a:t>
          </a:r>
        </a:p>
      </dsp:txBody>
      <dsp:txXfrm>
        <a:off x="4968137" y="290840"/>
        <a:ext cx="1844327" cy="715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9T11:08:51.405"/>
    </inkml:context>
    <inkml:brush xml:id="br0">
      <inkml:brushProperty name="width" value="0.025" units="cm"/>
      <inkml:brushProperty name="height" value="0.025" units="cm"/>
      <inkml:brushProperty name="color" value="#008C3A"/>
    </inkml:brush>
  </inkml:definitions>
  <inkml:trace contextRef="#ctx0" brushRef="#br0">1 0 24575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9T11:08:51.406"/>
    </inkml:context>
    <inkml:brush xml:id="br0">
      <inkml:brushProperty name="width" value="0.025" units="cm"/>
      <inkml:brushProperty name="height" value="0.025" units="cm"/>
      <inkml:brushProperty name="color" value="#008C3A"/>
    </inkml:brush>
  </inkml:definitions>
  <inkml:trace contextRef="#ctx0" brushRef="#br0">0 0 24575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9T11:08:51.407"/>
    </inkml:context>
    <inkml:brush xml:id="br0">
      <inkml:brushProperty name="width" value="0.025" units="cm"/>
      <inkml:brushProperty name="height" value="0.025" units="cm"/>
      <inkml:brushProperty name="color" value="#008C3A"/>
    </inkml:brush>
  </inkml:definitions>
  <inkml:trace contextRef="#ctx0" brushRef="#br0">1 0 24575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9T11:08:51.408"/>
    </inkml:context>
    <inkml:brush xml:id="br0">
      <inkml:brushProperty name="width" value="0.025" units="cm"/>
      <inkml:brushProperty name="height" value="0.025" units="cm"/>
      <inkml:brushProperty name="color" value="#008C3A"/>
    </inkml:brush>
  </inkml:definitions>
  <inkml:trace contextRef="#ctx0" brushRef="#br0">1 1 24575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9T11:08:51.409"/>
    </inkml:context>
    <inkml:brush xml:id="br0">
      <inkml:brushProperty name="width" value="0.025" units="cm"/>
      <inkml:brushProperty name="height" value="0.025" units="cm"/>
      <inkml:brushProperty name="color" value="#008C3A"/>
    </inkml:brush>
  </inkml:definitions>
  <inkml:trace contextRef="#ctx0" brushRef="#br0">1 13 24575,'5'-6'0,"2"-1"-8191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9T11:08:51.410"/>
    </inkml:context>
    <inkml:brush xml:id="br0">
      <inkml:brushProperty name="width" value="0.025" units="cm"/>
      <inkml:brushProperty name="height" value="0.025" units="cm"/>
      <inkml:brushProperty name="color" value="#008C3A"/>
    </inkml:brush>
  </inkml:definitions>
  <inkml:trace contextRef="#ctx0" brushRef="#br0">0 1 24575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91">
            <a:extLst>
              <a:ext uri="{FF2B5EF4-FFF2-40B4-BE49-F238E27FC236}">
                <a16:creationId xmlns:a16="http://schemas.microsoft.com/office/drawing/2014/main" id="{0AC5F68F-8DA9-A4C9-CFAA-FD09921FA64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Shape 92">
            <a:extLst>
              <a:ext uri="{FF2B5EF4-FFF2-40B4-BE49-F238E27FC236}">
                <a16:creationId xmlns:a16="http://schemas.microsoft.com/office/drawing/2014/main" id="{18607424-0042-1537-A19F-B23ADA16FCE6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898949" y="4689515"/>
            <a:ext cx="4944216" cy="444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altLang="pt-PT">
              <a:sym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anose="020F0502020204030204" pitchFamily="34" charset="0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a Imagem do Diapositivo 1">
            <a:extLst>
              <a:ext uri="{FF2B5EF4-FFF2-40B4-BE49-F238E27FC236}">
                <a16:creationId xmlns:a16="http://schemas.microsoft.com/office/drawing/2014/main" id="{AC251AD7-8271-04D5-0803-F4108A310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4099" name="Marcador de Posição de Notas 2">
            <a:extLst>
              <a:ext uri="{FF2B5EF4-FFF2-40B4-BE49-F238E27FC236}">
                <a16:creationId xmlns:a16="http://schemas.microsoft.com/office/drawing/2014/main" id="{982BD431-21FD-ACC8-B2AD-0484A1E6B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4482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4006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6951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9867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9020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0181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4345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0455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2622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5749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657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1227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3593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6479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027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Texto do título</a:t>
            </a:r>
          </a:p>
        </p:txBody>
      </p:sp>
      <p:sp>
        <p:nvSpPr>
          <p:cNvPr id="12" name="Nível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2" name="Número do diapositivo">
            <a:extLst>
              <a:ext uri="{FF2B5EF4-FFF2-40B4-BE49-F238E27FC236}">
                <a16:creationId xmlns:a16="http://schemas.microsoft.com/office/drawing/2014/main" id="{2BB71BDF-50D7-9145-A09C-B27923000A7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55030-2A01-4BD6-859E-91930180D774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237381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um…"/>
          <p:cNvSpPr txBox="1">
            <a:spLocks noGrp="1"/>
          </p:cNvSpPr>
          <p:nvPr>
            <p:ph type="body" sz="quarter" idx="1"/>
          </p:nvPr>
        </p:nvSpPr>
        <p:spPr>
          <a:xfrm>
            <a:off x="839788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9" name="Marcador de Posição do Texto 4"/>
          <p:cNvSpPr>
            <a:spLocks noGrp="1"/>
          </p:cNvSpPr>
          <p:nvPr>
            <p:ph type="body" sz="quarter" idx="13"/>
          </p:nvPr>
        </p:nvSpPr>
        <p:spPr>
          <a:xfrm>
            <a:off x="6172201" y="1681163"/>
            <a:ext cx="5183189" cy="82391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2" name="Número do diapositivo">
            <a:extLst>
              <a:ext uri="{FF2B5EF4-FFF2-40B4-BE49-F238E27FC236}">
                <a16:creationId xmlns:a16="http://schemas.microsoft.com/office/drawing/2014/main" id="{7BB934C1-D2FC-2C86-2BC1-0DA83C01B79E}"/>
              </a:ext>
            </a:extLst>
          </p:cNvPr>
          <p:cNvSpPr txBox="1"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EBCF7-1638-40C5-966F-E522D2663FB3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06160541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" name="Número do diapositivo">
            <a:extLst>
              <a:ext uri="{FF2B5EF4-FFF2-40B4-BE49-F238E27FC236}">
                <a16:creationId xmlns:a16="http://schemas.microsoft.com/office/drawing/2014/main" id="{DCEBBEEC-2FCD-0A2B-DFF4-961016F67A2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39039-984F-4CCB-810B-2DA4F247A87E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69028289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Texto do título</a:t>
            </a:r>
          </a:p>
        </p:txBody>
      </p:sp>
      <p:sp>
        <p:nvSpPr>
          <p:cNvPr id="73" name="Nível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18457" indent="-261257">
              <a:defRPr sz="2400"/>
            </a:lvl2pPr>
            <a:lvl3pPr marL="1219200" indent="-304800">
              <a:defRPr sz="2400"/>
            </a:lvl3pPr>
            <a:lvl4pPr marL="1737360" indent="-365760">
              <a:defRPr sz="2400"/>
            </a:lvl4pPr>
            <a:lvl5pPr marL="2194560" indent="-365760">
              <a:defRPr sz="2400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74" name="Marcador de Posição do Texto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" name="Número do diapositivo">
            <a:extLst>
              <a:ext uri="{FF2B5EF4-FFF2-40B4-BE49-F238E27FC236}">
                <a16:creationId xmlns:a16="http://schemas.microsoft.com/office/drawing/2014/main" id="{18238BC6-40E1-5FBD-1DF6-844BD55C05EF}"/>
              </a:ext>
            </a:extLst>
          </p:cNvPr>
          <p:cNvSpPr txBox="1"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2254-5BD6-441A-8467-66B9EB998FAF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73697922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Texto do título</a:t>
            </a:r>
          </a:p>
        </p:txBody>
      </p:sp>
      <p:sp>
        <p:nvSpPr>
          <p:cNvPr id="83" name="Marcador de Posição da Imagem 2"/>
          <p:cNvSpPr>
            <a:spLocks noGrp="1"/>
          </p:cNvSpPr>
          <p:nvPr>
            <p:ph type="pic" sz="half" idx="13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Nível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2" name="Número do diapositivo">
            <a:extLst>
              <a:ext uri="{FF2B5EF4-FFF2-40B4-BE49-F238E27FC236}">
                <a16:creationId xmlns:a16="http://schemas.microsoft.com/office/drawing/2014/main" id="{18F38DA9-B34E-AF37-115C-0E18AEC7B7BE}"/>
              </a:ext>
            </a:extLst>
          </p:cNvPr>
          <p:cNvSpPr txBox="1"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7D44-BBD4-4999-B842-68C39189A2E1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94342903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o do título">
            <a:extLst>
              <a:ext uri="{FF2B5EF4-FFF2-40B4-BE49-F238E27FC236}">
                <a16:creationId xmlns:a16="http://schemas.microsoft.com/office/drawing/2014/main" id="{3E692E53-2B3C-4D79-CB3B-546FC8600CA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>
                <a:sym typeface="Calibri" panose="020F0502020204030204" pitchFamily="34" charset="0"/>
              </a:rPr>
              <a:t>Texto do título</a:t>
            </a:r>
          </a:p>
        </p:txBody>
      </p:sp>
      <p:sp>
        <p:nvSpPr>
          <p:cNvPr id="1027" name="Nível um…">
            <a:extLst>
              <a:ext uri="{FF2B5EF4-FFF2-40B4-BE49-F238E27FC236}">
                <a16:creationId xmlns:a16="http://schemas.microsoft.com/office/drawing/2014/main" id="{32DFE7F8-1E8C-FEF1-ECDF-EE1BC3953A9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>
                <a:sym typeface="Calibri" panose="020F0502020204030204" pitchFamily="34" charset="0"/>
              </a:rPr>
              <a:t>Nível um</a:t>
            </a:r>
          </a:p>
          <a:p>
            <a:pPr lvl="1"/>
            <a:r>
              <a:rPr lang="pt-PT" altLang="pt-PT">
                <a:sym typeface="Calibri" panose="020F0502020204030204" pitchFamily="34" charset="0"/>
              </a:rPr>
              <a:t>Nível dois</a:t>
            </a:r>
          </a:p>
          <a:p>
            <a:pPr lvl="2"/>
            <a:r>
              <a:rPr lang="pt-PT" altLang="pt-PT">
                <a:sym typeface="Calibri" panose="020F0502020204030204" pitchFamily="34" charset="0"/>
              </a:rPr>
              <a:t>Nível três</a:t>
            </a:r>
          </a:p>
          <a:p>
            <a:pPr lvl="3"/>
            <a:r>
              <a:rPr lang="pt-PT" altLang="pt-PT">
                <a:sym typeface="Calibri" panose="020F0502020204030204" pitchFamily="34" charset="0"/>
              </a:rPr>
              <a:t>Nível quatro</a:t>
            </a:r>
          </a:p>
          <a:p>
            <a:pPr lvl="4"/>
            <a:r>
              <a:rPr lang="pt-PT" altLang="pt-PT">
                <a:sym typeface="Calibri" panose="020F0502020204030204" pitchFamily="34" charset="0"/>
              </a:rPr>
              <a:t>Nível cinco</a:t>
            </a:r>
          </a:p>
        </p:txBody>
      </p:sp>
      <p:sp>
        <p:nvSpPr>
          <p:cNvPr id="1028" name="Número do diapositivo">
            <a:extLst>
              <a:ext uri="{FF2B5EF4-FFF2-40B4-BE49-F238E27FC236}">
                <a16:creationId xmlns:a16="http://schemas.microsoft.com/office/drawing/2014/main" id="{42AF19A3-A698-A2D1-38A4-3F4668F293D0}"/>
              </a:ext>
            </a:extLst>
          </p:cNvPr>
          <p:cNvSpPr txBox="1">
            <a:spLocks noGrp="1" noChangeArrowheads="1"/>
          </p:cNvSpPr>
          <p:nvPr>
            <p:ph type="sldNum" sz="quarter" idx="2"/>
          </p:nvPr>
        </p:nvSpPr>
        <p:spPr bwMode="auto">
          <a:xfrm>
            <a:off x="11133138" y="6435725"/>
            <a:ext cx="220662" cy="206375"/>
          </a:xfrm>
          <a:prstGeom prst="rect">
            <a:avLst/>
          </a:prstGeom>
          <a:noFill/>
          <a:ln>
            <a:noFill/>
          </a:ln>
        </p:spPr>
        <p:txBody>
          <a:bodyPr vert="horz" wrap="none" lIns="45719" tIns="45720" rIns="45719" bIns="45720" numCol="1" anchor="ctr" anchorCtr="0" compatLnSpc="1">
            <a:prstTxWarp prst="textNoShape">
              <a:avLst/>
            </a:prstTxWarp>
            <a:spAutoFit/>
          </a:bodyPr>
          <a:lstStyle>
            <a:lvl1pPr algn="r" eaLnBrk="1">
              <a:defRPr sz="900">
                <a:solidFill>
                  <a:srgbClr val="888888"/>
                </a:solidFill>
              </a:defRPr>
            </a:lvl1pPr>
          </a:lstStyle>
          <a:p>
            <a:pPr>
              <a:defRPr/>
            </a:pPr>
            <a:fld id="{DD18496D-DD09-4F60-BEEC-1AA000B65EAB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</p:sldLayoutIdLst>
  <p:transition spd="med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customXml" Target="../ink/ink2.xml"/><Relationship Id="rId18" Type="http://schemas.openxmlformats.org/officeDocument/2006/relationships/customXml" Target="../ink/ink6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12" Type="http://schemas.openxmlformats.org/officeDocument/2006/relationships/image" Target="../media/image10.pn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customXml" Target="../ink/ink1.xml"/><Relationship Id="rId5" Type="http://schemas.openxmlformats.org/officeDocument/2006/relationships/image" Target="../media/image6.png"/><Relationship Id="rId15" Type="http://schemas.openxmlformats.org/officeDocument/2006/relationships/customXml" Target="../ink/ink4.xml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Relationship Id="rId1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Tipo de letra, logótipo&#10;&#10;Descrição gerada automaticamente">
            <a:extLst>
              <a:ext uri="{FF2B5EF4-FFF2-40B4-BE49-F238E27FC236}">
                <a16:creationId xmlns:a16="http://schemas.microsoft.com/office/drawing/2014/main" id="{8324D730-FB1D-E80D-DC05-EA23F2D7021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54109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Fórmula de Trabalho</a:t>
            </a:r>
            <a:endParaRPr lang="en-GB" sz="2400" kern="0"/>
          </a:p>
          <a:p>
            <a:pPr marL="457200" lvl="1" indent="0">
              <a:spcBef>
                <a:spcPts val="1200"/>
              </a:spcBef>
              <a:buNone/>
            </a:pPr>
            <a:endParaRPr lang="fr-FR" sz="2400" b="1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F049A81-DB39-5AE8-D8F8-487BE306AE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7937" y="2242505"/>
            <a:ext cx="6681095" cy="360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8967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63345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Caraterização das Misturas</a:t>
            </a:r>
            <a:endParaRPr lang="en-GB" sz="2400" kern="0"/>
          </a:p>
          <a:p>
            <a:pPr marL="457200" lvl="1" indent="0">
              <a:spcBef>
                <a:spcPts val="1200"/>
              </a:spcBef>
              <a:buNone/>
            </a:pPr>
            <a:endParaRPr lang="fr-FR" sz="2400" b="1"/>
          </a:p>
        </p:txBody>
      </p:sp>
      <p:graphicFrame>
        <p:nvGraphicFramePr>
          <p:cNvPr id="11" name="Gráfico 6">
            <a:extLst>
              <a:ext uri="{FF2B5EF4-FFF2-40B4-BE49-F238E27FC236}">
                <a16:creationId xmlns:a16="http://schemas.microsoft.com/office/drawing/2014/main" id="{36A29C06-04CA-0E54-1B9F-95BDBCCDB2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770067"/>
              </p:ext>
            </p:extLst>
          </p:nvPr>
        </p:nvGraphicFramePr>
        <p:xfrm>
          <a:off x="1810327" y="2475438"/>
          <a:ext cx="8594090" cy="328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604626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7490691" cy="587375"/>
          </a:xfrm>
        </p:spPr>
        <p:txBody>
          <a:bodyPr/>
          <a:lstStyle/>
          <a:p>
            <a:pPr eaLnBrk="1" hangingPunct="1"/>
            <a:r>
              <a:rPr lang="pt-PT" altLang="pt-PT" sz="24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Desempenho das Misturas</a:t>
            </a:r>
            <a:endParaRPr lang="en-GB" sz="2400" kern="0"/>
          </a:p>
          <a:p>
            <a:pPr marL="457200" lvl="1" indent="0">
              <a:spcBef>
                <a:spcPts val="1200"/>
              </a:spcBef>
              <a:buNone/>
            </a:pPr>
            <a:endParaRPr lang="fr-FR" sz="2400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3D950B-1432-9717-3F78-F46E1D314BCA}"/>
              </a:ext>
            </a:extLst>
          </p:cNvPr>
          <p:cNvSpPr txBox="1"/>
          <p:nvPr/>
        </p:nvSpPr>
        <p:spPr>
          <a:xfrm>
            <a:off x="889556" y="5222876"/>
            <a:ext cx="6114472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pt-PT" sz="1200"/>
              <a:t>Nota: Misturas produzidas em laboratório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CCDEF74-B6C5-DF04-0686-F421507E8A6A}"/>
              </a:ext>
            </a:extLst>
          </p:cNvPr>
          <p:cNvGrpSpPr/>
          <p:nvPr/>
        </p:nvGrpSpPr>
        <p:grpSpPr>
          <a:xfrm>
            <a:off x="889557" y="2401455"/>
            <a:ext cx="10240262" cy="2797736"/>
            <a:chOff x="1036787" y="2296096"/>
            <a:chExt cx="10492001" cy="290309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1AE0197-92C4-3ACF-7A08-D3F56F288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36787" y="2319343"/>
              <a:ext cx="5859001" cy="287984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78CB064-C285-AB31-8044-B804D8153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63534" y="2296096"/>
              <a:ext cx="4965254" cy="28798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098752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63345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Caraterísticas Superficiais</a:t>
            </a:r>
            <a:endParaRPr lang="en-GB" sz="2400" kern="0"/>
          </a:p>
          <a:p>
            <a:pPr marL="457200" lvl="1" indent="0">
              <a:spcBef>
                <a:spcPts val="1200"/>
              </a:spcBef>
              <a:buNone/>
            </a:pPr>
            <a:endParaRPr lang="fr-FR" sz="2400" b="1"/>
          </a:p>
        </p:txBody>
      </p:sp>
      <p:graphicFrame>
        <p:nvGraphicFramePr>
          <p:cNvPr id="8" name="Gráfico 90">
            <a:extLst>
              <a:ext uri="{FF2B5EF4-FFF2-40B4-BE49-F238E27FC236}">
                <a16:creationId xmlns:a16="http://schemas.microsoft.com/office/drawing/2014/main" id="{8B0D54FE-0900-1193-1EA7-799316572B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3539233"/>
              </p:ext>
            </p:extLst>
          </p:nvPr>
        </p:nvGraphicFramePr>
        <p:xfrm>
          <a:off x="2979677" y="2617696"/>
          <a:ext cx="6081196" cy="3067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9142075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72582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Conclusões</a:t>
            </a:r>
          </a:p>
          <a:p>
            <a:pPr marL="0" indent="0">
              <a:buNone/>
            </a:pPr>
            <a:endParaRPr lang="en-GB" sz="900" kern="0"/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1400"/>
              <a:t>A </a:t>
            </a:r>
            <a:r>
              <a:rPr lang="pt-PT" sz="1400"/>
              <a:t>utilização</a:t>
            </a:r>
            <a:r>
              <a:rPr lang="en-US" sz="1400"/>
              <a:t> de RA </a:t>
            </a:r>
            <a:r>
              <a:rPr lang="pt-PT" sz="1400"/>
              <a:t>promove</a:t>
            </a:r>
            <a:r>
              <a:rPr lang="en-US" sz="1400"/>
              <a:t> a </a:t>
            </a:r>
            <a:r>
              <a:rPr lang="pt-PT" sz="1400"/>
              <a:t>redução</a:t>
            </a:r>
            <a:r>
              <a:rPr lang="en-US" sz="1400"/>
              <a:t> do </a:t>
            </a:r>
            <a:r>
              <a:rPr lang="pt-PT" sz="1400"/>
              <a:t>consumo</a:t>
            </a:r>
            <a:r>
              <a:rPr lang="en-US" sz="1400"/>
              <a:t> de </a:t>
            </a:r>
            <a:r>
              <a:rPr lang="pt-PT" sz="1400"/>
              <a:t>agregados</a:t>
            </a:r>
            <a:r>
              <a:rPr lang="en-US" sz="1400"/>
              <a:t> e </a:t>
            </a:r>
            <a:r>
              <a:rPr lang="pt-PT" sz="1400"/>
              <a:t>betume</a:t>
            </a:r>
            <a:r>
              <a:rPr lang="en-US" sz="1400"/>
              <a:t> </a:t>
            </a:r>
            <a:r>
              <a:rPr lang="pt-PT" sz="1400"/>
              <a:t>virgens, determinando</a:t>
            </a:r>
            <a:r>
              <a:rPr lang="en-US" sz="1400"/>
              <a:t>: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PT" sz="1400"/>
              <a:t>Promoção</a:t>
            </a:r>
            <a:r>
              <a:rPr lang="en-US" sz="1400"/>
              <a:t> da </a:t>
            </a:r>
            <a:r>
              <a:rPr lang="pt-PT" sz="1400"/>
              <a:t>economia</a:t>
            </a:r>
            <a:r>
              <a:rPr lang="en-US" sz="1400"/>
              <a:t> circular com </a:t>
            </a:r>
            <a:r>
              <a:rPr lang="pt-PT" sz="1400"/>
              <a:t>benefícios</a:t>
            </a:r>
            <a:r>
              <a:rPr lang="en-US" sz="1400"/>
              <a:t> </a:t>
            </a:r>
            <a:r>
              <a:rPr lang="pt-PT" sz="1400"/>
              <a:t>ambientais</a:t>
            </a:r>
          </a:p>
          <a:p>
            <a:pPr lvl="2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PT" sz="1400"/>
              <a:t>Possíveis</a:t>
            </a:r>
            <a:r>
              <a:rPr lang="en-US" sz="1400"/>
              <a:t> </a:t>
            </a:r>
            <a:r>
              <a:rPr lang="pt-PT" sz="1400"/>
              <a:t>vantagens</a:t>
            </a:r>
            <a:r>
              <a:rPr lang="en-US" sz="1400"/>
              <a:t> </a:t>
            </a:r>
            <a:r>
              <a:rPr lang="pt-PT" sz="1400"/>
              <a:t>económicas</a:t>
            </a:r>
            <a:endParaRPr lang="en-US" sz="1400"/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1400"/>
              <a:t>É </a:t>
            </a:r>
            <a:r>
              <a:rPr lang="pt-PT" sz="1400"/>
              <a:t>necessário</a:t>
            </a:r>
            <a:r>
              <a:rPr lang="en-US" sz="1400"/>
              <a:t> </a:t>
            </a:r>
            <a:r>
              <a:rPr lang="pt-PT" sz="1400"/>
              <a:t>avaliar</a:t>
            </a:r>
            <a:r>
              <a:rPr lang="en-US" sz="1400"/>
              <a:t> </a:t>
            </a:r>
            <a:r>
              <a:rPr lang="pt-PT" sz="1400"/>
              <a:t>a evolução </a:t>
            </a:r>
            <a:r>
              <a:rPr lang="en-US" sz="1400"/>
              <a:t>do </a:t>
            </a:r>
            <a:r>
              <a:rPr lang="pt-PT" sz="1400"/>
              <a:t>desempenho</a:t>
            </a:r>
            <a:r>
              <a:rPr lang="en-US" sz="1400"/>
              <a:t> </a:t>
            </a:r>
            <a:r>
              <a:rPr lang="pt-PT" sz="1400"/>
              <a:t>mecânico</a:t>
            </a:r>
            <a:r>
              <a:rPr lang="en-US" sz="1400"/>
              <a:t> e </a:t>
            </a:r>
            <a:r>
              <a:rPr lang="pt-PT" sz="1400"/>
              <a:t>funcional</a:t>
            </a:r>
            <a:r>
              <a:rPr lang="en-US" sz="1400"/>
              <a:t> das </a:t>
            </a:r>
            <a:r>
              <a:rPr lang="pt-PT" sz="1400"/>
              <a:t>misturas</a:t>
            </a:r>
            <a:r>
              <a:rPr lang="en-US" sz="1400"/>
              <a:t> </a:t>
            </a:r>
            <a:r>
              <a:rPr lang="pt-PT" sz="1400"/>
              <a:t>betuminosas</a:t>
            </a:r>
            <a:r>
              <a:rPr lang="en-US" sz="1400"/>
              <a:t> </a:t>
            </a:r>
            <a:r>
              <a:rPr lang="pt-PT" sz="1400"/>
              <a:t>aplicadas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1400"/>
              <a:t>A </a:t>
            </a:r>
            <a:r>
              <a:rPr lang="pt-PT" sz="1400"/>
              <a:t>utilização</a:t>
            </a:r>
            <a:r>
              <a:rPr lang="en-US" sz="1400"/>
              <a:t> de </a:t>
            </a:r>
            <a:r>
              <a:rPr lang="pt-PT" sz="1400"/>
              <a:t>percentagens</a:t>
            </a:r>
            <a:r>
              <a:rPr lang="en-US" sz="1400"/>
              <a:t> </a:t>
            </a:r>
            <a:r>
              <a:rPr lang="pt-PT" sz="1400"/>
              <a:t>superiores</a:t>
            </a:r>
            <a:r>
              <a:rPr lang="en-US" sz="1400"/>
              <a:t> de RA </a:t>
            </a:r>
            <a:r>
              <a:rPr lang="pt-PT" sz="1400"/>
              <a:t>requer</a:t>
            </a:r>
            <a:r>
              <a:rPr lang="en-US" sz="1400"/>
              <a:t> </a:t>
            </a:r>
            <a:r>
              <a:rPr lang="pt-PT" sz="1400"/>
              <a:t>adequada</a:t>
            </a:r>
            <a:r>
              <a:rPr lang="en-US" sz="1400"/>
              <a:t> </a:t>
            </a:r>
            <a:r>
              <a:rPr lang="pt-PT" sz="1400"/>
              <a:t>caraterização</a:t>
            </a:r>
            <a:r>
              <a:rPr lang="en-US" sz="1400"/>
              <a:t> laboratorial para </a:t>
            </a:r>
            <a:r>
              <a:rPr lang="pt-PT" sz="1400"/>
              <a:t>determinação</a:t>
            </a:r>
            <a:r>
              <a:rPr lang="en-US" sz="1400"/>
              <a:t> de </a:t>
            </a:r>
            <a:r>
              <a:rPr lang="pt-PT" sz="1400"/>
              <a:t>eventuais</a:t>
            </a:r>
            <a:r>
              <a:rPr lang="en-US" sz="1400"/>
              <a:t> </a:t>
            </a:r>
            <a:r>
              <a:rPr lang="pt-PT" sz="1400"/>
              <a:t>aditivos</a:t>
            </a:r>
            <a:r>
              <a:rPr lang="en-US" sz="1400"/>
              <a:t> (</a:t>
            </a:r>
            <a:r>
              <a:rPr lang="pt-PT" sz="1400"/>
              <a:t>rejuvenescedor ou outros)</a:t>
            </a:r>
            <a:r>
              <a:rPr lang="en-US" sz="1400"/>
              <a:t> 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pt-PT" sz="1400"/>
              <a:t>Deve</a:t>
            </a:r>
            <a:r>
              <a:rPr lang="en-US" sz="1400"/>
              <a:t> ser </a:t>
            </a:r>
            <a:r>
              <a:rPr lang="pt-PT" sz="1400"/>
              <a:t>assegurada</a:t>
            </a:r>
            <a:r>
              <a:rPr lang="en-US" sz="1400"/>
              <a:t> a </a:t>
            </a:r>
            <a:r>
              <a:rPr lang="pt-PT" sz="1400"/>
              <a:t>qualidade</a:t>
            </a:r>
            <a:r>
              <a:rPr lang="en-US" sz="1400"/>
              <a:t> da </a:t>
            </a:r>
            <a:r>
              <a:rPr lang="pt-PT" sz="1400"/>
              <a:t>fresagem</a:t>
            </a:r>
            <a:r>
              <a:rPr lang="en-US" sz="1400"/>
              <a:t> da </a:t>
            </a:r>
            <a:r>
              <a:rPr lang="pt-PT" sz="1400"/>
              <a:t>camada</a:t>
            </a:r>
            <a:r>
              <a:rPr lang="en-US" sz="1400"/>
              <a:t> de </a:t>
            </a:r>
            <a:r>
              <a:rPr lang="pt-PT" sz="1400"/>
              <a:t>desgaste</a:t>
            </a:r>
            <a:r>
              <a:rPr lang="en-US" sz="1400"/>
              <a:t>, </a:t>
            </a:r>
            <a:r>
              <a:rPr lang="pt-PT" sz="1400"/>
              <a:t>por</a:t>
            </a:r>
            <a:r>
              <a:rPr lang="en-US" sz="1400"/>
              <a:t> forma a que: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PT" sz="1400"/>
              <a:t>Não</a:t>
            </a:r>
            <a:r>
              <a:rPr lang="en-US" sz="1400"/>
              <a:t> </a:t>
            </a:r>
            <a:r>
              <a:rPr lang="pt-PT" sz="1400"/>
              <a:t>exista</a:t>
            </a:r>
            <a:r>
              <a:rPr lang="en-US" sz="1400"/>
              <a:t> </a:t>
            </a:r>
            <a:r>
              <a:rPr lang="pt-PT" sz="1400"/>
              <a:t>contaminação</a:t>
            </a:r>
            <a:r>
              <a:rPr lang="en-US" sz="1400"/>
              <a:t> da </a:t>
            </a:r>
            <a:r>
              <a:rPr lang="pt-PT" sz="1400"/>
              <a:t>mistura</a:t>
            </a:r>
            <a:r>
              <a:rPr lang="en-US" sz="1400"/>
              <a:t> </a:t>
            </a:r>
            <a:r>
              <a:rPr lang="pt-PT" sz="1400"/>
              <a:t>betuminosa</a:t>
            </a:r>
            <a:r>
              <a:rPr lang="en-US" sz="1400"/>
              <a:t> a </a:t>
            </a:r>
            <a:r>
              <a:rPr lang="pt-PT" sz="1400"/>
              <a:t>recuperar</a:t>
            </a:r>
            <a:r>
              <a:rPr lang="en-US" sz="1400"/>
              <a:t> com </a:t>
            </a:r>
            <a:r>
              <a:rPr lang="pt-PT" sz="1400"/>
              <a:t>materiais</a:t>
            </a:r>
            <a:r>
              <a:rPr lang="en-US" sz="1400"/>
              <a:t> </a:t>
            </a:r>
            <a:r>
              <a:rPr lang="pt-PT" sz="1400"/>
              <a:t>contaminantes</a:t>
            </a:r>
            <a:r>
              <a:rPr lang="en-US" sz="1400"/>
              <a:t> de </a:t>
            </a:r>
            <a:r>
              <a:rPr lang="pt-PT" sz="1400"/>
              <a:t>outra</a:t>
            </a:r>
            <a:r>
              <a:rPr lang="en-US" sz="1400"/>
              <a:t>(s) </a:t>
            </a:r>
            <a:r>
              <a:rPr lang="pt-PT" sz="1400"/>
              <a:t>camada</a:t>
            </a:r>
            <a:r>
              <a:rPr lang="en-US" sz="1400"/>
              <a:t>(s)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PT" sz="1400"/>
              <a:t>Manter</a:t>
            </a:r>
            <a:r>
              <a:rPr lang="en-US" sz="1400"/>
              <a:t> </a:t>
            </a:r>
            <a:r>
              <a:rPr lang="pt-PT" sz="1400"/>
              <a:t>os</a:t>
            </a:r>
            <a:r>
              <a:rPr lang="en-US" sz="1400"/>
              <a:t> stocks </a:t>
            </a:r>
            <a:r>
              <a:rPr lang="pt-PT" sz="1400"/>
              <a:t>deste</a:t>
            </a:r>
            <a:r>
              <a:rPr lang="en-US" sz="1400"/>
              <a:t> material </a:t>
            </a:r>
            <a:r>
              <a:rPr lang="pt-PT" sz="1400"/>
              <a:t>devidamente</a:t>
            </a:r>
            <a:r>
              <a:rPr lang="en-US" sz="1400"/>
              <a:t> </a:t>
            </a:r>
            <a:r>
              <a:rPr lang="pt-PT" sz="1400"/>
              <a:t>separado</a:t>
            </a:r>
            <a:r>
              <a:rPr lang="en-US" sz="1400"/>
              <a:t> e </a:t>
            </a:r>
            <a:r>
              <a:rPr lang="pt-PT" sz="1400"/>
              <a:t>protegido (</a:t>
            </a:r>
            <a:r>
              <a:rPr lang="pt-PT" sz="1400" u="sng"/>
              <a:t>humidade</a:t>
            </a:r>
            <a:r>
              <a:rPr lang="pt-PT" sz="1400"/>
              <a:t> e exposição solar)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pt-PT" sz="1400"/>
              <a:t>A produção de misturas betuminosas com incorporação de RA implica uma redução da capacidade de produção da central, devendo ainda ser apurado o potencial aumento do consumo de energia 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pt-PT" sz="1400"/>
          </a:p>
          <a:p>
            <a:pPr marL="457200" lvl="1" indent="0">
              <a:spcBef>
                <a:spcPts val="1200"/>
              </a:spcBef>
              <a:buNone/>
            </a:pPr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139220379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81818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Próximos Passos</a:t>
            </a:r>
          </a:p>
          <a:p>
            <a:pPr marL="0" indent="0">
              <a:buNone/>
            </a:pPr>
            <a:endParaRPr lang="en-GB" sz="2400" kern="0"/>
          </a:p>
          <a:p>
            <a:pPr lvl="2"/>
            <a:r>
              <a:rPr lang="pt-PT" sz="1400"/>
              <a:t>Quantificar</a:t>
            </a:r>
            <a:r>
              <a:rPr lang="en-GB" sz="1400"/>
              <a:t> a </a:t>
            </a:r>
            <a:r>
              <a:rPr lang="pt-PT" sz="1400"/>
              <a:t>pegada</a:t>
            </a:r>
            <a:r>
              <a:rPr lang="en-GB" sz="1400"/>
              <a:t> de </a:t>
            </a:r>
            <a:r>
              <a:rPr lang="pt-PT" sz="1400"/>
              <a:t>carbono</a:t>
            </a:r>
            <a:r>
              <a:rPr lang="en-GB" sz="1400"/>
              <a:t> </a:t>
            </a:r>
            <a:r>
              <a:rPr lang="pt-PT" sz="1400"/>
              <a:t>associada às</a:t>
            </a:r>
            <a:r>
              <a:rPr lang="en-GB" sz="1400"/>
              <a:t> </a:t>
            </a:r>
            <a:r>
              <a:rPr lang="pt-PT" sz="1400"/>
              <a:t>diferentes</a:t>
            </a:r>
            <a:r>
              <a:rPr lang="en-GB" sz="1400"/>
              <a:t> </a:t>
            </a:r>
            <a:r>
              <a:rPr lang="pt-PT" sz="1400"/>
              <a:t>soluções</a:t>
            </a:r>
            <a:r>
              <a:rPr lang="en-GB" sz="1400"/>
              <a:t> de </a:t>
            </a:r>
            <a:r>
              <a:rPr lang="pt-PT" sz="1400"/>
              <a:t>Pavimentos</a:t>
            </a:r>
            <a:r>
              <a:rPr lang="en-GB" sz="1400"/>
              <a:t> </a:t>
            </a:r>
            <a:r>
              <a:rPr lang="pt-PT" sz="1400"/>
              <a:t>Sustentáveis</a:t>
            </a:r>
            <a:endParaRPr lang="en-GB" sz="1400"/>
          </a:p>
          <a:p>
            <a:pPr lvl="2"/>
            <a:r>
              <a:rPr lang="pt-PT" sz="1400"/>
              <a:t>Quantificar</a:t>
            </a:r>
            <a:r>
              <a:rPr lang="en-US" sz="1400"/>
              <a:t> </a:t>
            </a:r>
            <a:r>
              <a:rPr lang="pt-PT" sz="1400"/>
              <a:t>os</a:t>
            </a:r>
            <a:r>
              <a:rPr lang="en-US" sz="1400"/>
              <a:t> </a:t>
            </a:r>
            <a:r>
              <a:rPr lang="pt-PT" sz="1400"/>
              <a:t>benefícios</a:t>
            </a:r>
            <a:r>
              <a:rPr lang="en-US" sz="1400"/>
              <a:t> no </a:t>
            </a:r>
            <a:r>
              <a:rPr lang="pt-PT" sz="1400"/>
              <a:t>âmbito</a:t>
            </a:r>
            <a:r>
              <a:rPr lang="en-US" sz="1400"/>
              <a:t> da Economia Circular</a:t>
            </a:r>
            <a:endParaRPr lang="pt-PT" sz="1400"/>
          </a:p>
          <a:p>
            <a:pPr lvl="2"/>
            <a:r>
              <a:rPr lang="pt-PT" sz="1400"/>
              <a:t>Estudo de Misturas Betuminosas Temperadas</a:t>
            </a:r>
          </a:p>
          <a:p>
            <a:pPr lvl="2"/>
            <a:r>
              <a:rPr lang="pt-PT" sz="1400"/>
              <a:t>Estudo de Misturas Betuminosas com betume com elevada percentagem de borracha e incorporação de RA</a:t>
            </a:r>
          </a:p>
          <a:p>
            <a:pPr lvl="2"/>
            <a:r>
              <a:rPr lang="pt-PT" sz="1400"/>
              <a:t>…</a:t>
            </a:r>
            <a:endParaRPr lang="fr-FR" sz="1400"/>
          </a:p>
          <a:p>
            <a:pPr lvl="2"/>
            <a:endParaRPr lang="fr-FR"/>
          </a:p>
          <a:p>
            <a:pPr marL="457200" lvl="1" indent="0">
              <a:spcBef>
                <a:spcPts val="1200"/>
              </a:spcBef>
              <a:buNone/>
            </a:pPr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265046230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63345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Desafios</a:t>
            </a:r>
            <a:endParaRPr lang="en-GB" sz="2400" kern="0"/>
          </a:p>
          <a:p>
            <a:pPr lvl="2"/>
            <a:endParaRPr lang="fr-FR"/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pt-PT" sz="1400"/>
              <a:t>Atuais limitações</a:t>
            </a:r>
            <a:r>
              <a:rPr lang="en-GB" sz="1400"/>
              <a:t> da </a:t>
            </a:r>
            <a:r>
              <a:rPr lang="pt-PT" sz="1400"/>
              <a:t>Indústria 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pt-PT" sz="1400"/>
              <a:t>Separação, Caraterização</a:t>
            </a:r>
            <a:r>
              <a:rPr lang="en-GB" sz="1400"/>
              <a:t> e </a:t>
            </a:r>
            <a:r>
              <a:rPr lang="pt-PT" sz="1400"/>
              <a:t>Qualidade</a:t>
            </a:r>
            <a:r>
              <a:rPr lang="en-GB" sz="1400"/>
              <a:t> do RA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pt-PT" sz="1400"/>
              <a:t>Conservação</a:t>
            </a:r>
            <a:r>
              <a:rPr lang="en-GB" sz="1400"/>
              <a:t> do RA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pt-PT" sz="1400" b="1"/>
              <a:t>Especificações</a:t>
            </a:r>
            <a:r>
              <a:rPr lang="fr-FR" sz="1400" b="1"/>
              <a:t> </a:t>
            </a:r>
            <a:r>
              <a:rPr lang="pt-PT" sz="1400" b="1"/>
              <a:t>Técnicas</a:t>
            </a:r>
            <a:r>
              <a:rPr lang="fr-FR" sz="1400" b="1"/>
              <a:t> para </a:t>
            </a:r>
            <a:r>
              <a:rPr lang="pt-PT" sz="1400" b="1"/>
              <a:t>Construção</a:t>
            </a:r>
          </a:p>
        </p:txBody>
      </p:sp>
    </p:spTree>
    <p:extLst>
      <p:ext uri="{BB962C8B-B14F-4D97-AF65-F5344CB8AC3E}">
        <p14:creationId xmlns:p14="http://schemas.microsoft.com/office/powerpoint/2010/main" val="418065780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Uma imagem com texto, design gráfico, captura de ecrã, logótipo&#10;&#10;Descrição gerada automaticamente">
            <a:extLst>
              <a:ext uri="{FF2B5EF4-FFF2-40B4-BE49-F238E27FC236}">
                <a16:creationId xmlns:a16="http://schemas.microsoft.com/office/drawing/2014/main" id="{A4C14449-D347-A69C-FB9E-DC800AB50D6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Placeholder 2" descr="A colorful circle with four triangles&#10;&#10;Description automatically generated with medium confidence">
            <a:extLst>
              <a:ext uri="{FF2B5EF4-FFF2-40B4-BE49-F238E27FC236}">
                <a16:creationId xmlns:a16="http://schemas.microsoft.com/office/drawing/2014/main" id="{BF03A2CD-38D1-E4A3-BCA9-C6A1412335CA}"/>
              </a:ext>
            </a:extLst>
          </p:cNvPr>
          <p:cNvPicPr>
            <a:picLocks noGrp="1" noChangeAspect="1"/>
          </p:cNvPicPr>
          <p:nvPr>
            <p:ph type="pic" sz="half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4713" y="1487063"/>
            <a:ext cx="4473753" cy="3080761"/>
          </a:xfrm>
        </p:spPr>
      </p:pic>
    </p:spTree>
    <p:extLst>
      <p:ext uri="{BB962C8B-B14F-4D97-AF65-F5344CB8AC3E}">
        <p14:creationId xmlns:p14="http://schemas.microsoft.com/office/powerpoint/2010/main" val="169975866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design gráfico, Gráficos&#10;&#10;Descrição gerada automaticamente">
            <a:extLst>
              <a:ext uri="{FF2B5EF4-FFF2-40B4-BE49-F238E27FC236}">
                <a16:creationId xmlns:a16="http://schemas.microsoft.com/office/drawing/2014/main" id="{A0DB7ADD-D6EC-6D6A-1C5C-661FD210E8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5123" name="Título 1">
            <a:extLst>
              <a:ext uri="{FF2B5EF4-FFF2-40B4-BE49-F238E27FC236}">
                <a16:creationId xmlns:a16="http://schemas.microsoft.com/office/drawing/2014/main" id="{DE4D84D6-0FBB-9CA9-169E-AC70D9B965EC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524000" y="2001838"/>
            <a:ext cx="9144000" cy="1508125"/>
          </a:xfrm>
        </p:spPr>
        <p:txBody>
          <a:bodyPr anchor="ctr"/>
          <a:lstStyle/>
          <a:p>
            <a:pPr algn="r" eaLnBrk="1" hangingPunct="1"/>
            <a:r>
              <a:rPr lang="pt-PT" sz="32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Pavimentos Sustentáveis</a:t>
            </a:r>
            <a:br>
              <a:rPr lang="pt-PT" sz="32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PT" sz="32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Uma Realidade em Construção</a:t>
            </a:r>
            <a:endParaRPr lang="pt-PT" altLang="pt-PT" sz="3200"/>
          </a:p>
        </p:txBody>
      </p:sp>
      <p:sp>
        <p:nvSpPr>
          <p:cNvPr id="5124" name="Marcador de Posição do Texto 2">
            <a:extLst>
              <a:ext uri="{FF2B5EF4-FFF2-40B4-BE49-F238E27FC236}">
                <a16:creationId xmlns:a16="http://schemas.microsoft.com/office/drawing/2014/main" id="{8C26D674-CC2D-AD65-F5D2-E18376466E61}"/>
              </a:ext>
            </a:extLst>
          </p:cNvPr>
          <p:cNvSpPr txBox="1">
            <a:spLocks noGrp="1" noChangeArrowheads="1"/>
          </p:cNvSpPr>
          <p:nvPr>
            <p:ph type="body" sz="quarter" idx="1"/>
          </p:nvPr>
        </p:nvSpPr>
        <p:spPr>
          <a:xfrm>
            <a:off x="1524000" y="4738107"/>
            <a:ext cx="9144000" cy="1385597"/>
          </a:xfrm>
        </p:spPr>
        <p:txBody>
          <a:bodyPr/>
          <a:lstStyle/>
          <a:p>
            <a:pPr algn="r">
              <a:spcBef>
                <a:spcPts val="600"/>
              </a:spcBef>
            </a:pPr>
            <a:r>
              <a:rPr lang="nl-NL" sz="1400"/>
              <a:t>Carina Vieira</a:t>
            </a:r>
          </a:p>
          <a:p>
            <a:pPr algn="r">
              <a:spcBef>
                <a:spcPts val="600"/>
              </a:spcBef>
            </a:pPr>
            <a:r>
              <a:rPr lang="nl-NL" sz="1400"/>
              <a:t>Daniela Domingues</a:t>
            </a:r>
          </a:p>
          <a:p>
            <a:pPr algn="r" rtl="0">
              <a:spcBef>
                <a:spcPts val="600"/>
              </a:spcBef>
            </a:pPr>
            <a:r>
              <a:rPr lang="nl-NL" sz="1400"/>
              <a:t>Eugénia Correia</a:t>
            </a:r>
          </a:p>
          <a:p>
            <a:pPr algn="r" rtl="0">
              <a:spcBef>
                <a:spcPts val="600"/>
              </a:spcBef>
            </a:pPr>
            <a:r>
              <a:rPr lang="nl-NL" sz="1400" b="1"/>
              <a:t>Fernanda Caetano</a:t>
            </a:r>
          </a:p>
          <a:p>
            <a:pPr algn="r">
              <a:spcBef>
                <a:spcPts val="600"/>
              </a:spcBef>
            </a:pPr>
            <a:r>
              <a:rPr lang="nl-NL" sz="1400"/>
              <a:t>Maria João Rato</a:t>
            </a:r>
            <a:endParaRPr lang="pt-PT" altLang="pt-PT" sz="1400"/>
          </a:p>
        </p:txBody>
      </p:sp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9A53471C-915F-652D-48CA-B607418AE6E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3999" y="1909761"/>
            <a:ext cx="1572080" cy="151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3379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91054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6" name="Marcador de Posição do Texto 2">
            <a:extLst>
              <a:ext uri="{FF2B5EF4-FFF2-40B4-BE49-F238E27FC236}">
                <a16:creationId xmlns:a16="http://schemas.microsoft.com/office/drawing/2014/main" id="{0B0F3864-CA3D-8590-0732-FA08833FED18}"/>
              </a:ext>
            </a:extLst>
          </p:cNvPr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711200" y="2464373"/>
            <a:ext cx="10614025" cy="1929251"/>
          </a:xfrm>
        </p:spPr>
        <p:txBody>
          <a:bodyPr/>
          <a:lstStyle/>
          <a:p>
            <a:pPr eaLnBrk="1" hangingPunct="1"/>
            <a:r>
              <a:rPr lang="pt-PT" altLang="pt-PT" sz="2400" b="0"/>
              <a:t>Índice</a:t>
            </a:r>
          </a:p>
          <a:p>
            <a:pPr marL="914400" lvl="2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fr-FR" sz="1600" b="0" kern="0"/>
              <a:t>1. </a:t>
            </a:r>
            <a:r>
              <a:rPr lang="en-GB" sz="1400" b="0" kern="0"/>
              <a:t>BRISA | </a:t>
            </a:r>
            <a:r>
              <a:rPr lang="pt-PT" sz="1400" b="0" kern="0"/>
              <a:t>Autoestradas</a:t>
            </a:r>
            <a:r>
              <a:rPr lang="en-GB" sz="1400" b="0" kern="0"/>
              <a:t> </a:t>
            </a:r>
            <a:r>
              <a:rPr lang="pt-PT" sz="1400" b="0" kern="0"/>
              <a:t>em</a:t>
            </a:r>
            <a:r>
              <a:rPr lang="en-GB" sz="1400" b="0" kern="0"/>
              <a:t> Operação</a:t>
            </a:r>
          </a:p>
          <a:p>
            <a:pPr marL="914400" lvl="2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fr-FR" sz="1400" b="0" kern="0"/>
              <a:t>2. Agenda </a:t>
            </a:r>
            <a:r>
              <a:rPr lang="pt-PT" sz="1400" b="0" kern="0"/>
              <a:t>Estratégica</a:t>
            </a:r>
            <a:r>
              <a:rPr lang="fr-FR" sz="1400" b="0" kern="0"/>
              <a:t> ESG VISION28 | ODS</a:t>
            </a:r>
          </a:p>
          <a:p>
            <a:pPr marL="914400" lvl="2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400" b="0" kern="0"/>
              <a:t>3. </a:t>
            </a:r>
            <a:r>
              <a:rPr lang="pt-PT" sz="1400" b="0" kern="0"/>
              <a:t>Incorporação</a:t>
            </a:r>
            <a:r>
              <a:rPr lang="en-US" sz="1400" b="0" kern="0"/>
              <a:t> RA </a:t>
            </a:r>
            <a:r>
              <a:rPr lang="pt-PT" sz="1400" b="0" kern="0"/>
              <a:t>em</a:t>
            </a:r>
            <a:r>
              <a:rPr lang="en-US" sz="1400" b="0" kern="0"/>
              <a:t> </a:t>
            </a:r>
            <a:r>
              <a:rPr lang="pt-PT" sz="1400" b="0" kern="0"/>
              <a:t>Camada</a:t>
            </a:r>
            <a:r>
              <a:rPr lang="en-US" sz="1400" b="0" kern="0"/>
              <a:t> de </a:t>
            </a:r>
            <a:r>
              <a:rPr lang="pt-PT" sz="1400" b="0" kern="0"/>
              <a:t>Desgaste</a:t>
            </a:r>
          </a:p>
          <a:p>
            <a:pPr lvl="4">
              <a:lnSpc>
                <a:spcPct val="100000"/>
              </a:lnSpc>
              <a:spcBef>
                <a:spcPts val="600"/>
              </a:spcBef>
            </a:pPr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80274663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63345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sz="2400" kern="0"/>
              <a:t>BRISA | </a:t>
            </a:r>
            <a:r>
              <a:rPr lang="pt-PT" sz="2400" kern="0"/>
              <a:t>Autoestradas</a:t>
            </a:r>
            <a:r>
              <a:rPr lang="fr-FR" sz="2400" kern="0"/>
              <a:t>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en-GB" sz="2400" kern="0"/>
              <a:t>Operação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kern="0"/>
          </a:p>
          <a:p>
            <a:pPr marL="838200" lvl="1" indent="-342900">
              <a:buFont typeface="Wingdings" panose="05000000000000000000" pitchFamily="2" charset="2"/>
              <a:buChar char="ü"/>
            </a:pPr>
            <a:r>
              <a:rPr lang="fr-FR" sz="1400" b="1" ker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fr-FR" sz="1400" kern="0"/>
              <a:t> </a:t>
            </a:r>
            <a:r>
              <a:rPr lang="pt-PT" sz="1400" kern="0"/>
              <a:t>Concessões</a:t>
            </a:r>
            <a:r>
              <a:rPr lang="fr-FR" sz="1400" kern="0"/>
              <a:t> </a:t>
            </a:r>
            <a:r>
              <a:rPr lang="pt-PT" sz="1400" kern="0"/>
              <a:t>em</a:t>
            </a:r>
            <a:r>
              <a:rPr lang="fr-FR" sz="1400" kern="0"/>
              <a:t> Portugal</a:t>
            </a:r>
          </a:p>
          <a:p>
            <a:pPr marL="838200" lvl="1" indent="-342900">
              <a:buFont typeface="Wingdings" panose="05000000000000000000" pitchFamily="2" charset="2"/>
              <a:buChar char="ü"/>
            </a:pPr>
            <a:r>
              <a:rPr lang="fr-FR" sz="1400" b="1" kern="0">
                <a:solidFill>
                  <a:schemeClr val="accent6">
                    <a:lumMod val="75000"/>
                  </a:schemeClr>
                </a:solidFill>
              </a:rPr>
              <a:t>1 549 km </a:t>
            </a:r>
            <a:r>
              <a:rPr lang="pt-PT" sz="1400" kern="0"/>
              <a:t>Rede</a:t>
            </a:r>
            <a:r>
              <a:rPr lang="fr-FR" sz="1400" kern="0"/>
              <a:t> </a:t>
            </a:r>
            <a:r>
              <a:rPr lang="pt-PT" sz="1400" kern="0"/>
              <a:t>em</a:t>
            </a:r>
            <a:r>
              <a:rPr lang="fr-FR" sz="1400" kern="0"/>
              <a:t> Operação</a:t>
            </a:r>
          </a:p>
          <a:p>
            <a:pPr marL="457200" lvl="1" indent="0">
              <a:buNone/>
            </a:pPr>
            <a:endParaRPr lang="fr-FR" sz="2000" kern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B00EA76-0357-8056-1645-4C87DA9D2A27}"/>
              </a:ext>
            </a:extLst>
          </p:cNvPr>
          <p:cNvGrpSpPr>
            <a:grpSpLocks noChangeAspect="1"/>
          </p:cNvGrpSpPr>
          <p:nvPr/>
        </p:nvGrpSpPr>
        <p:grpSpPr>
          <a:xfrm>
            <a:off x="8523347" y="1504316"/>
            <a:ext cx="3142180" cy="4430866"/>
            <a:chOff x="8197760" y="1376736"/>
            <a:chExt cx="3762375" cy="530542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B26551-9F64-E40B-5F19-6F963740D47A}"/>
                </a:ext>
              </a:extLst>
            </p:cNvPr>
            <p:cNvGrpSpPr/>
            <p:nvPr/>
          </p:nvGrpSpPr>
          <p:grpSpPr>
            <a:xfrm>
              <a:off x="8197760" y="1376736"/>
              <a:ext cx="3762375" cy="5305425"/>
              <a:chOff x="1071018" y="1419307"/>
              <a:chExt cx="3762375" cy="5305425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B990A4FA-38E0-93A9-2345-0D8FB5BC17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71018" y="1419307"/>
                <a:ext cx="3762375" cy="5305425"/>
              </a:xfrm>
              <a:prstGeom prst="rect">
                <a:avLst/>
              </a:prstGeom>
            </p:spPr>
          </p:pic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BD0456E-DEDD-3893-C7DA-3BF6889A98D4}"/>
                  </a:ext>
                </a:extLst>
              </p:cNvPr>
              <p:cNvSpPr/>
              <p:nvPr/>
            </p:nvSpPr>
            <p:spPr>
              <a:xfrm>
                <a:off x="1071018" y="1419307"/>
                <a:ext cx="1567679" cy="1236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C68B49A-2C83-5041-62B9-6970F06EB3B0}"/>
                  </a:ext>
                </a:extLst>
              </p:cNvPr>
              <p:cNvSpPr/>
              <p:nvPr/>
            </p:nvSpPr>
            <p:spPr>
              <a:xfrm>
                <a:off x="2638697" y="2264229"/>
                <a:ext cx="189616" cy="2177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42C070B-DE3A-C8E5-2C0D-9298FBDC04CE}"/>
                  </a:ext>
                </a:extLst>
              </p:cNvPr>
              <p:cNvSpPr/>
              <p:nvPr/>
            </p:nvSpPr>
            <p:spPr>
              <a:xfrm>
                <a:off x="2828313" y="2420983"/>
                <a:ext cx="80350" cy="609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7BFF8C5-0A31-6DFB-1E0D-10D184EAC5B8}"/>
                </a:ext>
              </a:extLst>
            </p:cNvPr>
            <p:cNvSpPr/>
            <p:nvPr/>
          </p:nvSpPr>
          <p:spPr>
            <a:xfrm>
              <a:off x="8389485" y="6323395"/>
              <a:ext cx="1045028" cy="165463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905F48-CB15-DE5E-F3EC-C7521D92AD89}"/>
                </a:ext>
              </a:extLst>
            </p:cNvPr>
            <p:cNvSpPr/>
            <p:nvPr/>
          </p:nvSpPr>
          <p:spPr>
            <a:xfrm>
              <a:off x="8894582" y="5522206"/>
              <a:ext cx="539931" cy="27867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74BBB4-8DCC-FC2E-644D-BB15F8297178}"/>
                </a:ext>
              </a:extLst>
            </p:cNvPr>
            <p:cNvSpPr/>
            <p:nvPr/>
          </p:nvSpPr>
          <p:spPr>
            <a:xfrm>
              <a:off x="8955542" y="5800880"/>
              <a:ext cx="478971" cy="522515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18" name="Espace réservé du contenu 9">
            <a:extLst>
              <a:ext uri="{FF2B5EF4-FFF2-40B4-BE49-F238E27FC236}">
                <a16:creationId xmlns:a16="http://schemas.microsoft.com/office/drawing/2014/main" id="{C9481A76-19BD-C77A-B613-58E2AAA33D8A}"/>
              </a:ext>
            </a:extLst>
          </p:cNvPr>
          <p:cNvSpPr txBox="1">
            <a:spLocks/>
          </p:cNvSpPr>
          <p:nvPr/>
        </p:nvSpPr>
        <p:spPr>
          <a:xfrm>
            <a:off x="1036787" y="1376736"/>
            <a:ext cx="7160973" cy="4643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/>
          </a:p>
          <a:p>
            <a:pPr marL="0" indent="0">
              <a:buFont typeface="Arial" panose="020B0604020202020204" pitchFamily="34" charset="0"/>
              <a:buNone/>
            </a:pPr>
            <a:endParaRPr lang="fr-FR"/>
          </a:p>
          <a:p>
            <a:pPr marL="457200" lvl="1" indent="0">
              <a:buNone/>
            </a:pPr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419545879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100291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fr-FR" sz="2400" b="0" kern="0"/>
              <a:t>Agenda </a:t>
            </a:r>
            <a:r>
              <a:rPr lang="pt-PT" sz="2400" b="0" kern="0"/>
              <a:t>Estratégica</a:t>
            </a:r>
            <a:r>
              <a:rPr lang="fr-FR" sz="2400" b="0" kern="0"/>
              <a:t> ESG VISION28 | ODS</a:t>
            </a:r>
          </a:p>
          <a:p>
            <a:pPr marL="0" indent="0">
              <a:buNone/>
            </a:pPr>
            <a:endParaRPr lang="fr-FR" sz="2400" kern="0"/>
          </a:p>
          <a:p>
            <a:pPr marL="457200" lvl="1" indent="0">
              <a:buNone/>
            </a:pPr>
            <a:endParaRPr lang="fr-FR" sz="2000" kern="0"/>
          </a:p>
        </p:txBody>
      </p:sp>
      <p:pic>
        <p:nvPicPr>
          <p:cNvPr id="23" name="Picture 2" descr="O que é a Agenda 2030 das Nações Unidas e quais são os Objetivos de  Desenvolvimento Sustentável -">
            <a:extLst>
              <a:ext uri="{FF2B5EF4-FFF2-40B4-BE49-F238E27FC236}">
                <a16:creationId xmlns:a16="http://schemas.microsoft.com/office/drawing/2014/main" id="{E1376139-C248-B0C8-9C83-B04EA06B0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061" y="2405507"/>
            <a:ext cx="5573702" cy="351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tângulo 7">
            <a:extLst>
              <a:ext uri="{FF2B5EF4-FFF2-40B4-BE49-F238E27FC236}">
                <a16:creationId xmlns:a16="http://schemas.microsoft.com/office/drawing/2014/main" id="{454DA630-A12C-6E34-764A-86D3F8D7C0E7}"/>
              </a:ext>
            </a:extLst>
          </p:cNvPr>
          <p:cNvSpPr/>
          <p:nvPr/>
        </p:nvSpPr>
        <p:spPr>
          <a:xfrm>
            <a:off x="6327237" y="3090953"/>
            <a:ext cx="1680108" cy="815539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bg1"/>
              </a:solidFill>
            </a:endParaRPr>
          </a:p>
        </p:txBody>
      </p:sp>
      <p:sp>
        <p:nvSpPr>
          <p:cNvPr id="25" name="Retângulo 8">
            <a:extLst>
              <a:ext uri="{FF2B5EF4-FFF2-40B4-BE49-F238E27FC236}">
                <a16:creationId xmlns:a16="http://schemas.microsoft.com/office/drawing/2014/main" id="{D4B86134-593A-4618-6072-AAD112ACDFF6}"/>
              </a:ext>
            </a:extLst>
          </p:cNvPr>
          <p:cNvSpPr/>
          <p:nvPr/>
        </p:nvSpPr>
        <p:spPr>
          <a:xfrm>
            <a:off x="8900820" y="3076056"/>
            <a:ext cx="813889" cy="815539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bg1"/>
              </a:solidFill>
            </a:endParaRPr>
          </a:p>
        </p:txBody>
      </p:sp>
      <p:sp>
        <p:nvSpPr>
          <p:cNvPr id="26" name="Retângulo 9">
            <a:extLst>
              <a:ext uri="{FF2B5EF4-FFF2-40B4-BE49-F238E27FC236}">
                <a16:creationId xmlns:a16="http://schemas.microsoft.com/office/drawing/2014/main" id="{586E5B3F-0B8F-516B-EF28-80B012716FBC}"/>
              </a:ext>
            </a:extLst>
          </p:cNvPr>
          <p:cNvSpPr/>
          <p:nvPr/>
        </p:nvSpPr>
        <p:spPr>
          <a:xfrm>
            <a:off x="10625199" y="3090953"/>
            <a:ext cx="813889" cy="815539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bg1"/>
              </a:solidFill>
            </a:endParaRPr>
          </a:p>
        </p:txBody>
      </p:sp>
      <p:sp>
        <p:nvSpPr>
          <p:cNvPr id="27" name="Retângulo 10">
            <a:extLst>
              <a:ext uri="{FF2B5EF4-FFF2-40B4-BE49-F238E27FC236}">
                <a16:creationId xmlns:a16="http://schemas.microsoft.com/office/drawing/2014/main" id="{BF4D4128-B015-F4EC-F074-8FA526A72BA3}"/>
              </a:ext>
            </a:extLst>
          </p:cNvPr>
          <p:cNvSpPr/>
          <p:nvPr/>
        </p:nvSpPr>
        <p:spPr>
          <a:xfrm>
            <a:off x="7186980" y="4801386"/>
            <a:ext cx="813889" cy="815539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bg1"/>
              </a:solidFill>
            </a:endParaRPr>
          </a:p>
        </p:txBody>
      </p:sp>
      <p:sp>
        <p:nvSpPr>
          <p:cNvPr id="28" name="Retângulo 11">
            <a:extLst>
              <a:ext uri="{FF2B5EF4-FFF2-40B4-BE49-F238E27FC236}">
                <a16:creationId xmlns:a16="http://schemas.microsoft.com/office/drawing/2014/main" id="{9A87C420-D151-424E-928E-859741D9214D}"/>
              </a:ext>
            </a:extLst>
          </p:cNvPr>
          <p:cNvSpPr/>
          <p:nvPr/>
        </p:nvSpPr>
        <p:spPr>
          <a:xfrm>
            <a:off x="8907297" y="4807863"/>
            <a:ext cx="813889" cy="815539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bg1"/>
              </a:solidFill>
            </a:endParaRPr>
          </a:p>
        </p:txBody>
      </p:sp>
      <p:sp>
        <p:nvSpPr>
          <p:cNvPr id="31" name="Espace réservé du contenu 9">
            <a:extLst>
              <a:ext uri="{FF2B5EF4-FFF2-40B4-BE49-F238E27FC236}">
                <a16:creationId xmlns:a16="http://schemas.microsoft.com/office/drawing/2014/main" id="{ABCFC7F5-B3C3-C4A4-3260-977C5014E5C7}"/>
              </a:ext>
            </a:extLst>
          </p:cNvPr>
          <p:cNvSpPr txBox="1">
            <a:spLocks/>
          </p:cNvSpPr>
          <p:nvPr/>
        </p:nvSpPr>
        <p:spPr>
          <a:xfrm>
            <a:off x="752911" y="2405506"/>
            <a:ext cx="5239022" cy="2453929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>
              <a:buNone/>
            </a:pPr>
            <a:endParaRPr lang="pt-PT" sz="1400">
              <a:cs typeface="Biome Light" panose="020B0303030204020804" pitchFamily="34" charset="0"/>
            </a:endParaRPr>
          </a:p>
          <a:p>
            <a:pPr marL="0" indent="0">
              <a:buNone/>
            </a:pPr>
            <a:r>
              <a:rPr lang="pt-PT" sz="1400">
                <a:cs typeface="Biome Light" panose="020B0303030204020804" pitchFamily="34" charset="0"/>
              </a:rPr>
              <a:t>Promover o desenvolvimento de estudos e soluções alinhados com o desenvolvimento da </a:t>
            </a:r>
            <a:r>
              <a:rPr lang="pt-PT" sz="1400" b="1">
                <a:solidFill>
                  <a:schemeClr val="accent6">
                    <a:lumMod val="75000"/>
                  </a:schemeClr>
                </a:solidFill>
                <a:cs typeface="Biome Light" panose="020B0303030204020804" pitchFamily="34" charset="0"/>
              </a:rPr>
              <a:t>economia circular</a:t>
            </a:r>
            <a:r>
              <a:rPr lang="pt-PT" sz="1400">
                <a:cs typeface="Biome Light" panose="020B0303030204020804" pitchFamily="34" charset="0"/>
              </a:rPr>
              <a:t>, onde se destaca o </a:t>
            </a:r>
            <a:r>
              <a:rPr lang="pt-PT" sz="1400" b="1">
                <a:solidFill>
                  <a:schemeClr val="accent6">
                    <a:lumMod val="75000"/>
                  </a:schemeClr>
                </a:solidFill>
                <a:cs typeface="Biome Light" panose="020B0303030204020804" pitchFamily="34" charset="0"/>
              </a:rPr>
              <a:t>estudo sobre pavimentos sustentáveis</a:t>
            </a:r>
            <a:r>
              <a:rPr lang="pt-PT" sz="1400">
                <a:cs typeface="Biome Light" panose="020B0303030204020804" pitchFamily="34" charset="0"/>
              </a:rPr>
              <a:t>, abrangendo a incorporação de:</a:t>
            </a:r>
          </a:p>
          <a:p>
            <a:pPr marL="0" indent="0">
              <a:buNone/>
            </a:pPr>
            <a:endParaRPr lang="pt-PT" sz="900">
              <a:cs typeface="Biome Light" panose="020B03030302040208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PT" sz="1400">
                <a:cs typeface="Biome Light" panose="020B0303030204020804" pitchFamily="34" charset="0"/>
              </a:rPr>
              <a:t>Plásticos Reciclados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PT" sz="1400">
                <a:cs typeface="Biome Light" panose="020B0303030204020804" pitchFamily="34" charset="0"/>
              </a:rPr>
              <a:t>Borracha Reciclada de Pneus (incorporação por via húmida com elevada percentagem)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i="1" u="sng">
                <a:cs typeface="Biome Light" panose="020B0303030204020804" pitchFamily="34" charset="0"/>
              </a:rPr>
              <a:t>R</a:t>
            </a:r>
            <a:r>
              <a:rPr lang="en-US" sz="1400" i="1" u="sng"/>
              <a:t>eclaimed Asphalt</a:t>
            </a:r>
            <a:r>
              <a:rPr lang="en-US" sz="1400" u="sng"/>
              <a:t> </a:t>
            </a:r>
            <a:r>
              <a:rPr lang="pt-PT" sz="1400" u="sng"/>
              <a:t>em</a:t>
            </a:r>
            <a:r>
              <a:rPr lang="en-US" sz="1400" u="sng"/>
              <a:t> </a:t>
            </a:r>
            <a:r>
              <a:rPr lang="pt-PT" sz="1400" u="sng"/>
              <a:t>Camada</a:t>
            </a:r>
            <a:r>
              <a:rPr lang="en-US" sz="1400" u="sng"/>
              <a:t> de </a:t>
            </a:r>
            <a:r>
              <a:rPr lang="pt-PT" sz="1400" u="sng"/>
              <a:t>Desgaste</a:t>
            </a:r>
            <a:endParaRPr lang="pt-PT" sz="1400" u="sng">
              <a:cs typeface="Biome Light" panose="020B0303030204020804" pitchFamily="34" charset="0"/>
            </a:endParaRPr>
          </a:p>
          <a:p>
            <a:pPr marL="0" indent="0">
              <a:buNone/>
            </a:pPr>
            <a:endParaRPr lang="pt-PT" sz="1400" b="1">
              <a:cs typeface="Biome Light" panose="020B0303030204020804" pitchFamily="34" charset="0"/>
            </a:endParaRPr>
          </a:p>
          <a:p>
            <a:pPr marL="457200" lvl="1" indent="0">
              <a:buNone/>
            </a:pPr>
            <a:endParaRPr lang="fr-FR" sz="2000" kern="0"/>
          </a:p>
        </p:txBody>
      </p:sp>
      <p:grpSp>
        <p:nvGrpSpPr>
          <p:cNvPr id="6" name="CustomIcon">
            <a:extLst>
              <a:ext uri="{FF2B5EF4-FFF2-40B4-BE49-F238E27FC236}">
                <a16:creationId xmlns:a16="http://schemas.microsoft.com/office/drawing/2014/main" id="{3FBA1579-6F15-60BB-C78C-7F9982ABD0DD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>
          <a:xfrm>
            <a:off x="834514" y="5118789"/>
            <a:ext cx="356750" cy="356750"/>
            <a:chOff x="-200025" y="-207010"/>
            <a:chExt cx="1019810" cy="1019810"/>
          </a:xfrm>
          <a:solidFill>
            <a:schemeClr val="accent6">
              <a:lumMod val="75000"/>
            </a:schemeClr>
          </a:solidFill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EB54C93-C4D4-E0D3-5912-2E0E743A11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200025" y="-207010"/>
              <a:ext cx="1019810" cy="1019810"/>
            </a:xfrm>
            <a:prstGeom prst="ellipse">
              <a:avLst/>
            </a:prstGeom>
            <a:grpFill/>
            <a:ln w="6350" cap="sq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733C0509-8EC8-29B7-F8B2-1AEF57E88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0" y="0"/>
              <a:ext cx="609600" cy="609600"/>
            </a:xfrm>
            <a:prstGeom prst="rect">
              <a:avLst/>
            </a:prstGeom>
          </p:spPr>
        </p:pic>
      </p:grp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817CEA38-5027-3294-30EC-8856A3461E72}"/>
              </a:ext>
            </a:extLst>
          </p:cNvPr>
          <p:cNvSpPr txBox="1">
            <a:spLocks/>
          </p:cNvSpPr>
          <p:nvPr/>
        </p:nvSpPr>
        <p:spPr>
          <a:xfrm>
            <a:off x="1286870" y="4930519"/>
            <a:ext cx="4550808" cy="840509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just">
              <a:buClr>
                <a:schemeClr val="bg2"/>
              </a:buClr>
              <a:buNone/>
            </a:pPr>
            <a:r>
              <a:rPr lang="pt-PT" sz="1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Esgotada a vida útil da camada de desgaste, o seu material deve ser recuperado </a:t>
            </a:r>
            <a:r>
              <a:rPr lang="pt-PT" sz="1400">
                <a:latin typeface="Calibri" panose="020F0502020204030204" pitchFamily="34" charset="0"/>
                <a:ea typeface="Calibri" panose="020F0502020204030204" pitchFamily="34" charset="0"/>
              </a:rPr>
              <a:t>(RAP), </a:t>
            </a:r>
            <a:r>
              <a:rPr lang="pt-PT" sz="1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tornando-se num produto apto para ser novamente utilizado como material constituinte de uma nova MB (RA)</a:t>
            </a:r>
          </a:p>
          <a:p>
            <a:pPr marL="457200" lvl="1" indent="0">
              <a:buNone/>
            </a:pPr>
            <a:endParaRPr lang="fr-FR" sz="2000" kern="0"/>
          </a:p>
        </p:txBody>
      </p:sp>
    </p:spTree>
    <p:extLst>
      <p:ext uri="{BB962C8B-B14F-4D97-AF65-F5344CB8AC3E}">
        <p14:creationId xmlns:p14="http://schemas.microsoft.com/office/powerpoint/2010/main" val="2983626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54109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Metodologia</a:t>
            </a:r>
            <a:endParaRPr lang="en-GB" sz="2400" kern="0"/>
          </a:p>
          <a:p>
            <a:pPr marL="0" indent="0">
              <a:buFont typeface="Arial" panose="020B0604020202020204" pitchFamily="34" charset="0"/>
              <a:buNone/>
            </a:pPr>
            <a:endParaRPr lang="fr-FR" sz="2400" kern="0"/>
          </a:p>
          <a:p>
            <a:pPr lvl="1"/>
            <a:endParaRPr lang="fr-FR" sz="2000" kern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6839117-D646-BCCA-02D2-8DD0239B86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979986"/>
              </p:ext>
            </p:extLst>
          </p:nvPr>
        </p:nvGraphicFramePr>
        <p:xfrm>
          <a:off x="2203854" y="2876642"/>
          <a:ext cx="7172446" cy="1297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89449D6-F5B9-540A-9721-74B5218D8D77}"/>
              </a:ext>
            </a:extLst>
          </p:cNvPr>
          <p:cNvSpPr txBox="1"/>
          <p:nvPr/>
        </p:nvSpPr>
        <p:spPr>
          <a:xfrm>
            <a:off x="2560472" y="4284620"/>
            <a:ext cx="1817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>
                <a:solidFill>
                  <a:schemeClr val="bg2">
                    <a:lumMod val="50000"/>
                  </a:schemeClr>
                </a:solidFill>
              </a:rPr>
              <a:t>Laboratório</a:t>
            </a:r>
            <a:r>
              <a:rPr lang="en-GB" sz="2000">
                <a:solidFill>
                  <a:schemeClr val="bg2">
                    <a:lumMod val="50000"/>
                  </a:schemeClr>
                </a:solidFill>
              </a:rPr>
              <a:t> BIO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09F8D3E-47B9-B170-4FEC-69DE8F9C89C6}"/>
                  </a:ext>
                </a:extLst>
              </p14:cNvPr>
              <p14:cNvContentPartPr/>
              <p14:nvPr/>
            </p14:nvContentPartPr>
            <p14:xfrm>
              <a:off x="8174347" y="4317002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09F8D3E-47B9-B170-4FEC-69DE8F9C89C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170027" y="4312682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6C310D0D-BA41-10DA-010C-1207E666EF6E}"/>
                  </a:ext>
                </a:extLst>
              </p14:cNvPr>
              <p14:cNvContentPartPr/>
              <p14:nvPr/>
            </p14:nvContentPartPr>
            <p14:xfrm>
              <a:off x="8975734" y="4336933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6C310D0D-BA41-10DA-010C-1207E666EF6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971414" y="4332613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C8F6900-6FB7-CBB3-41EE-A006F8515C9A}"/>
                  </a:ext>
                </a:extLst>
              </p14:cNvPr>
              <p14:cNvContentPartPr/>
              <p14:nvPr/>
            </p14:nvContentPartPr>
            <p14:xfrm>
              <a:off x="8917774" y="3596053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C8F6900-6FB7-CBB3-41EE-A006F8515C9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913454" y="3591733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F114A083-E659-3F6C-CFAA-F66C401C517C}"/>
                  </a:ext>
                </a:extLst>
              </p14:cNvPr>
              <p14:cNvContentPartPr/>
              <p14:nvPr/>
            </p14:nvContentPartPr>
            <p14:xfrm>
              <a:off x="6858907" y="3547322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F114A083-E659-3F6C-CFAA-F66C401C517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854587" y="3543002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14AE073-EF64-9BA3-B47C-B289F2ECCBD0}"/>
                  </a:ext>
                </a:extLst>
              </p14:cNvPr>
              <p14:cNvContentPartPr/>
              <p14:nvPr/>
            </p14:nvContentPartPr>
            <p14:xfrm>
              <a:off x="7092907" y="3030362"/>
              <a:ext cx="5040" cy="50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14AE073-EF64-9BA3-B47C-B289F2ECCBD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88255" y="3026042"/>
                <a:ext cx="14345" cy="1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19E24DE-132C-7CDA-F135-D2AAF316735D}"/>
                  </a:ext>
                </a:extLst>
              </p14:cNvPr>
              <p14:cNvContentPartPr/>
              <p14:nvPr/>
            </p14:nvContentPartPr>
            <p14:xfrm>
              <a:off x="7104427" y="3001202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19E24DE-132C-7CDA-F135-D2AAF316735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100107" y="2996882"/>
                <a:ext cx="9000" cy="9000"/>
              </a:xfrm>
              <a:prstGeom prst="rect">
                <a:avLst/>
              </a:prstGeom>
            </p:spPr>
          </p:pic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105E940-BE0D-9752-4059-10D9BE128004}"/>
              </a:ext>
            </a:extLst>
          </p:cNvPr>
          <p:cNvCxnSpPr>
            <a:cxnSpLocks/>
          </p:cNvCxnSpPr>
          <p:nvPr/>
        </p:nvCxnSpPr>
        <p:spPr>
          <a:xfrm>
            <a:off x="3418302" y="3856537"/>
            <a:ext cx="0" cy="411427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E13AFF-291C-1893-E65E-EA79F8391C67}"/>
              </a:ext>
            </a:extLst>
          </p:cNvPr>
          <p:cNvCxnSpPr>
            <a:cxnSpLocks/>
          </p:cNvCxnSpPr>
          <p:nvPr/>
        </p:nvCxnSpPr>
        <p:spPr>
          <a:xfrm>
            <a:off x="5756118" y="3866059"/>
            <a:ext cx="0" cy="411427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360FEDD-DF71-094D-3CB0-2B31F3B80769}"/>
              </a:ext>
            </a:extLst>
          </p:cNvPr>
          <p:cNvCxnSpPr>
            <a:cxnSpLocks/>
          </p:cNvCxnSpPr>
          <p:nvPr/>
        </p:nvCxnSpPr>
        <p:spPr>
          <a:xfrm>
            <a:off x="7938486" y="3882429"/>
            <a:ext cx="0" cy="411427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A85B3E-4750-7229-C08A-1EF68F984419}"/>
              </a:ext>
            </a:extLst>
          </p:cNvPr>
          <p:cNvSpPr txBox="1"/>
          <p:nvPr/>
        </p:nvSpPr>
        <p:spPr>
          <a:xfrm>
            <a:off x="7033233" y="4264481"/>
            <a:ext cx="1817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chemeClr val="bg2">
                    <a:lumMod val="50000"/>
                  </a:schemeClr>
                </a:solidFill>
              </a:rPr>
              <a:t>3 </a:t>
            </a:r>
            <a:r>
              <a:rPr lang="pt-PT" sz="2000">
                <a:solidFill>
                  <a:schemeClr val="bg2">
                    <a:lumMod val="50000"/>
                  </a:schemeClr>
                </a:solidFill>
              </a:rPr>
              <a:t>Trechos</a:t>
            </a:r>
            <a:r>
              <a:rPr lang="en-GB" sz="200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PT" sz="2000">
                <a:solidFill>
                  <a:schemeClr val="bg2">
                    <a:lumMod val="50000"/>
                  </a:schemeClr>
                </a:solidFill>
              </a:rPr>
              <a:t>na</a:t>
            </a:r>
            <a:r>
              <a:rPr lang="en-GB" sz="2000">
                <a:solidFill>
                  <a:schemeClr val="bg2">
                    <a:lumMod val="50000"/>
                  </a:schemeClr>
                </a:solidFill>
              </a:rPr>
              <a:t> A3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DC5932-DBAE-CCB9-A54A-2783F37F9769}"/>
              </a:ext>
            </a:extLst>
          </p:cNvPr>
          <p:cNvSpPr txBox="1"/>
          <p:nvPr/>
        </p:nvSpPr>
        <p:spPr>
          <a:xfrm>
            <a:off x="5213874" y="4264481"/>
            <a:ext cx="108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chemeClr val="bg2">
                    <a:lumMod val="50000"/>
                  </a:schemeClr>
                </a:solidFill>
              </a:rPr>
              <a:t>CO Maia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E748A7B-BF84-0D2C-955C-275BE8508C47}"/>
              </a:ext>
            </a:extLst>
          </p:cNvPr>
          <p:cNvSpPr/>
          <p:nvPr/>
        </p:nvSpPr>
        <p:spPr>
          <a:xfrm>
            <a:off x="6553757" y="2953004"/>
            <a:ext cx="2769457" cy="182610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6187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54109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Localização</a:t>
            </a:r>
            <a:endParaRPr lang="en-GB" sz="2400" kern="0"/>
          </a:p>
          <a:p>
            <a:pPr marL="0" indent="0">
              <a:buFont typeface="Arial" panose="020B0604020202020204" pitchFamily="34" charset="0"/>
              <a:buNone/>
            </a:pPr>
            <a:endParaRPr lang="fr-FR" sz="2400" kern="0"/>
          </a:p>
        </p:txBody>
      </p:sp>
      <p:sp>
        <p:nvSpPr>
          <p:cNvPr id="7" name="Espace réservé du contenu 9">
            <a:extLst>
              <a:ext uri="{FF2B5EF4-FFF2-40B4-BE49-F238E27FC236}">
                <a16:creationId xmlns:a16="http://schemas.microsoft.com/office/drawing/2014/main" id="{A4A29B35-B460-6832-6E3B-D1F6A6B26AE5}"/>
              </a:ext>
            </a:extLst>
          </p:cNvPr>
          <p:cNvSpPr txBox="1">
            <a:spLocks/>
          </p:cNvSpPr>
          <p:nvPr/>
        </p:nvSpPr>
        <p:spPr>
          <a:xfrm>
            <a:off x="2273403" y="2687745"/>
            <a:ext cx="4642465" cy="3156155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lvl="1">
              <a:spcBef>
                <a:spcPts val="0"/>
              </a:spcBef>
            </a:pPr>
            <a:r>
              <a:rPr lang="pt-PT" sz="2000" b="1">
                <a:solidFill>
                  <a:schemeClr val="accent6">
                    <a:lumMod val="75000"/>
                  </a:schemeClr>
                </a:solidFill>
              </a:rPr>
              <a:t>Trecho</a:t>
            </a:r>
            <a:r>
              <a:rPr lang="fr-FR" sz="2000" b="1">
                <a:solidFill>
                  <a:schemeClr val="accent6">
                    <a:lumMod val="75000"/>
                  </a:schemeClr>
                </a:solidFill>
              </a:rPr>
              <a:t> A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1400"/>
              <a:t>       A3 - Braga Oeste/ EN 201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1400"/>
              <a:t>       </a:t>
            </a:r>
            <a:r>
              <a:rPr lang="pt-PT" sz="1400"/>
              <a:t>Área</a:t>
            </a:r>
            <a:r>
              <a:rPr lang="fr-FR" sz="1400"/>
              <a:t> | </a:t>
            </a:r>
            <a:r>
              <a:rPr lang="pt-PT" sz="1400"/>
              <a:t>Extensão</a:t>
            </a:r>
            <a:r>
              <a:rPr lang="fr-FR" sz="1400"/>
              <a:t>: 8280 m2 | 570 m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1400"/>
              <a:t>   </a:t>
            </a:r>
          </a:p>
          <a:p>
            <a:pPr lvl="1">
              <a:spcBef>
                <a:spcPts val="0"/>
              </a:spcBef>
            </a:pPr>
            <a:r>
              <a:rPr lang="pt-PT" sz="2000" b="1">
                <a:solidFill>
                  <a:schemeClr val="accent6">
                    <a:lumMod val="75000"/>
                  </a:schemeClr>
                </a:solidFill>
              </a:rPr>
              <a:t>Trecho</a:t>
            </a:r>
            <a:r>
              <a:rPr lang="fr-FR" sz="2000" b="1">
                <a:solidFill>
                  <a:schemeClr val="accent6">
                    <a:lumMod val="75000"/>
                  </a:schemeClr>
                </a:solidFill>
              </a:rPr>
              <a:t> B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1400"/>
              <a:t>       A3 - </a:t>
            </a:r>
            <a:r>
              <a:rPr lang="fr-FR" sz="1400" err="1"/>
              <a:t>Águas</a:t>
            </a:r>
            <a:r>
              <a:rPr lang="fr-FR" sz="1400"/>
              <a:t> Santas (A3/A4) / Maia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1400"/>
              <a:t>       </a:t>
            </a:r>
            <a:r>
              <a:rPr lang="pt-PT" sz="1400"/>
              <a:t>Área</a:t>
            </a:r>
            <a:r>
              <a:rPr lang="fr-FR" sz="1400"/>
              <a:t> | </a:t>
            </a:r>
            <a:r>
              <a:rPr lang="pt-PT" sz="1400"/>
              <a:t>Extensão</a:t>
            </a:r>
            <a:r>
              <a:rPr lang="fr-FR" sz="1400"/>
              <a:t>: 3570 m2 | 850 m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1400"/>
              <a:t>   </a:t>
            </a:r>
          </a:p>
          <a:p>
            <a:pPr lvl="1"/>
            <a:r>
              <a:rPr lang="pt-PT" sz="2000" b="1">
                <a:solidFill>
                  <a:schemeClr val="accent6">
                    <a:lumMod val="75000"/>
                  </a:schemeClr>
                </a:solidFill>
              </a:rPr>
              <a:t>Trecho</a:t>
            </a:r>
            <a:r>
              <a:rPr lang="fr-FR" sz="2000" b="1">
                <a:solidFill>
                  <a:schemeClr val="accent6">
                    <a:lumMod val="75000"/>
                  </a:schemeClr>
                </a:solidFill>
              </a:rPr>
              <a:t> C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/>
              <a:t>       A3 - </a:t>
            </a:r>
            <a:r>
              <a:rPr lang="fr-FR" sz="1400" err="1"/>
              <a:t>Águas</a:t>
            </a:r>
            <a:r>
              <a:rPr lang="fr-FR" sz="1400"/>
              <a:t> Santas (A3/A4) / Maia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/>
              <a:t>       </a:t>
            </a:r>
            <a:r>
              <a:rPr lang="pt-PT" sz="1400"/>
              <a:t>Área</a:t>
            </a:r>
            <a:r>
              <a:rPr lang="fr-FR" sz="1400"/>
              <a:t> | </a:t>
            </a:r>
            <a:r>
              <a:rPr lang="pt-PT" sz="1400"/>
              <a:t>Extensão</a:t>
            </a:r>
            <a:r>
              <a:rPr lang="fr-FR" sz="1400"/>
              <a:t>: 2415 m2 | 575 m </a:t>
            </a:r>
          </a:p>
        </p:txBody>
      </p:sp>
      <p:sp>
        <p:nvSpPr>
          <p:cNvPr id="17" name="Espace réservé du contenu 9">
            <a:extLst>
              <a:ext uri="{FF2B5EF4-FFF2-40B4-BE49-F238E27FC236}">
                <a16:creationId xmlns:a16="http://schemas.microsoft.com/office/drawing/2014/main" id="{684C0A81-EFD3-73A1-3C3D-E3ADDAE705BB}"/>
              </a:ext>
            </a:extLst>
          </p:cNvPr>
          <p:cNvSpPr txBox="1">
            <a:spLocks/>
          </p:cNvSpPr>
          <p:nvPr/>
        </p:nvSpPr>
        <p:spPr>
          <a:xfrm>
            <a:off x="572653" y="42911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2400" kern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BE6D93F-BCFD-8D3C-7F9E-65E3EBDF990D}"/>
              </a:ext>
            </a:extLst>
          </p:cNvPr>
          <p:cNvGrpSpPr>
            <a:grpSpLocks noChangeAspect="1"/>
          </p:cNvGrpSpPr>
          <p:nvPr/>
        </p:nvGrpSpPr>
        <p:grpSpPr>
          <a:xfrm>
            <a:off x="6994139" y="2155127"/>
            <a:ext cx="4694479" cy="3875712"/>
            <a:chOff x="6049541" y="1930802"/>
            <a:chExt cx="5658154" cy="467131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32AB794-C203-F56C-2517-71FCFA7351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49541" y="2925187"/>
              <a:ext cx="2989312" cy="2457503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358D4B-ED16-8352-5DB1-8FB5F596B542}"/>
                </a:ext>
              </a:extLst>
            </p:cNvPr>
            <p:cNvSpPr/>
            <p:nvPr/>
          </p:nvSpPr>
          <p:spPr>
            <a:xfrm>
              <a:off x="7276537" y="4537870"/>
              <a:ext cx="603050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0" cap="none" spc="0">
                  <a:ln w="0"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</a:t>
              </a: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E10DC859-475F-1484-49CE-11C92658D9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133193" y="1930802"/>
              <a:ext cx="2574502" cy="4671313"/>
            </a:xfrm>
            <a:prstGeom prst="rect">
              <a:avLst/>
            </a:prstGeom>
          </p:spPr>
        </p:pic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F8BEE85-EB57-BF54-931F-433C73DBED63}"/>
                </a:ext>
              </a:extLst>
            </p:cNvPr>
            <p:cNvSpPr/>
            <p:nvPr/>
          </p:nvSpPr>
          <p:spPr>
            <a:xfrm>
              <a:off x="9702539" y="2327930"/>
              <a:ext cx="685219" cy="685440"/>
            </a:xfrm>
            <a:prstGeom prst="ellips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3846A69-F472-BFF1-D8D5-45F621C52109}"/>
                </a:ext>
              </a:extLst>
            </p:cNvPr>
            <p:cNvSpPr/>
            <p:nvPr/>
          </p:nvSpPr>
          <p:spPr>
            <a:xfrm>
              <a:off x="6593370" y="2968967"/>
              <a:ext cx="2077738" cy="2040324"/>
            </a:xfrm>
            <a:prstGeom prst="ellips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EBCFEB7-F9FC-7A2C-B50E-7865C15FCDE2}"/>
                </a:ext>
              </a:extLst>
            </p:cNvPr>
            <p:cNvSpPr/>
            <p:nvPr/>
          </p:nvSpPr>
          <p:spPr>
            <a:xfrm>
              <a:off x="7260837" y="2923476"/>
              <a:ext cx="195211" cy="2157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B20FB6E-D096-E1FE-DDFA-314AE245C2D9}"/>
                </a:ext>
              </a:extLst>
            </p:cNvPr>
            <p:cNvSpPr/>
            <p:nvPr/>
          </p:nvSpPr>
          <p:spPr>
            <a:xfrm>
              <a:off x="7247781" y="4837313"/>
              <a:ext cx="195211" cy="2157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BCC8344-7DD3-4184-4E1E-CAF0B761498E}"/>
                </a:ext>
              </a:extLst>
            </p:cNvPr>
            <p:cNvSpPr/>
            <p:nvPr/>
          </p:nvSpPr>
          <p:spPr>
            <a:xfrm>
              <a:off x="6811185" y="4535142"/>
              <a:ext cx="603050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0" cap="none" spc="0">
                  <a:ln w="0"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7FA9833-C205-9D21-6743-FD9E6CB1FD0D}"/>
                </a:ext>
              </a:extLst>
            </p:cNvPr>
            <p:cNvCxnSpPr>
              <a:cxnSpLocks/>
              <a:stCxn id="37" idx="0"/>
            </p:cNvCxnSpPr>
            <p:nvPr/>
          </p:nvCxnSpPr>
          <p:spPr>
            <a:xfrm flipH="1">
              <a:off x="7525925" y="2327930"/>
              <a:ext cx="2519223" cy="639632"/>
            </a:xfrm>
            <a:prstGeom prst="line">
              <a:avLst/>
            </a:prstGeom>
            <a:ln>
              <a:solidFill>
                <a:srgbClr val="96969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84E7D3B-DFF9-89C5-0A28-C7337E3851B6}"/>
                </a:ext>
              </a:extLst>
            </p:cNvPr>
            <p:cNvCxnSpPr>
              <a:cxnSpLocks/>
              <a:stCxn id="37" idx="5"/>
            </p:cNvCxnSpPr>
            <p:nvPr/>
          </p:nvCxnSpPr>
          <p:spPr>
            <a:xfrm flipH="1">
              <a:off x="8286951" y="2912990"/>
              <a:ext cx="2000458" cy="1883761"/>
            </a:xfrm>
            <a:prstGeom prst="line">
              <a:avLst/>
            </a:prstGeom>
            <a:ln>
              <a:solidFill>
                <a:srgbClr val="9696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7F04B35-824C-F59C-4789-7E41444555CA}"/>
                </a:ext>
              </a:extLst>
            </p:cNvPr>
            <p:cNvSpPr/>
            <p:nvPr/>
          </p:nvSpPr>
          <p:spPr>
            <a:xfrm>
              <a:off x="7330715" y="2732969"/>
              <a:ext cx="603050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0" cap="none" spc="0">
                  <a:ln w="0"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37129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63345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RA</a:t>
            </a:r>
            <a:endParaRPr lang="en-GB" sz="2400" kern="0"/>
          </a:p>
          <a:p>
            <a:pPr lvl="2">
              <a:spcBef>
                <a:spcPts val="1200"/>
              </a:spcBef>
            </a:pPr>
            <a:r>
              <a:rPr lang="fr-FR" sz="1400" b="1">
                <a:solidFill>
                  <a:schemeClr val="accent6">
                    <a:lumMod val="75000"/>
                  </a:schemeClr>
                </a:solidFill>
              </a:rPr>
              <a:t>RAP</a:t>
            </a:r>
            <a:r>
              <a:rPr lang="fr-FR" sz="1400"/>
              <a:t>: </a:t>
            </a:r>
            <a:r>
              <a:rPr lang="pt-PT" sz="1400"/>
              <a:t>Fresado</a:t>
            </a:r>
            <a:r>
              <a:rPr lang="fr-FR" sz="1400"/>
              <a:t> de </a:t>
            </a:r>
            <a:r>
              <a:rPr lang="pt-PT" sz="1400"/>
              <a:t>camada</a:t>
            </a:r>
            <a:r>
              <a:rPr lang="fr-FR" sz="1400"/>
              <a:t> </a:t>
            </a:r>
            <a:r>
              <a:rPr lang="pt-PT" sz="1400"/>
              <a:t>drenante</a:t>
            </a:r>
            <a:r>
              <a:rPr lang="fr-FR" sz="1400"/>
              <a:t> (PA 12,5)</a:t>
            </a:r>
          </a:p>
          <a:p>
            <a:pPr marL="966788" lvl="2" indent="0">
              <a:spcBef>
                <a:spcPts val="600"/>
              </a:spcBef>
              <a:buNone/>
            </a:pPr>
            <a:r>
              <a:rPr lang="fr-FR" sz="1400" b="1"/>
              <a:t>                 </a:t>
            </a:r>
            <a:r>
              <a:rPr lang="pt-PT" sz="1400"/>
              <a:t>Idade (anos)</a:t>
            </a:r>
            <a:r>
              <a:rPr lang="fr-FR" sz="1400"/>
              <a:t>: </a:t>
            </a:r>
            <a:r>
              <a:rPr lang="pt-PT" sz="1400"/>
              <a:t>Trecho</a:t>
            </a:r>
            <a:r>
              <a:rPr lang="fr-FR" sz="1400"/>
              <a:t> A – 25 </a:t>
            </a:r>
            <a:r>
              <a:rPr lang="en-GB" sz="1400"/>
              <a:t>| </a:t>
            </a:r>
            <a:r>
              <a:rPr lang="pt-PT" sz="1400"/>
              <a:t>Trecho</a:t>
            </a:r>
            <a:r>
              <a:rPr lang="fr-FR" sz="1400"/>
              <a:t> B e </a:t>
            </a:r>
            <a:r>
              <a:rPr lang="pt-PT" sz="1400"/>
              <a:t>Trecho</a:t>
            </a:r>
            <a:r>
              <a:rPr lang="fr-FR" sz="1400"/>
              <a:t> C – 17</a:t>
            </a:r>
          </a:p>
          <a:p>
            <a:pPr lvl="2">
              <a:spcBef>
                <a:spcPts val="1200"/>
              </a:spcBef>
            </a:pPr>
            <a:r>
              <a:rPr lang="fr-FR" sz="1400" b="1">
                <a:solidFill>
                  <a:schemeClr val="accent6">
                    <a:lumMod val="75000"/>
                  </a:schemeClr>
                </a:solidFill>
              </a:rPr>
              <a:t>RA</a:t>
            </a:r>
            <a:r>
              <a:rPr lang="fr-FR" sz="1400"/>
              <a:t>:</a:t>
            </a:r>
            <a:r>
              <a:rPr lang="fr-FR" sz="1400" b="1"/>
              <a:t> </a:t>
            </a:r>
            <a:r>
              <a:rPr lang="pt-PT" sz="1400"/>
              <a:t>Fração</a:t>
            </a:r>
            <a:r>
              <a:rPr lang="fr-FR" sz="1400"/>
              <a:t> </a:t>
            </a:r>
            <a:r>
              <a:rPr lang="pt-PT" sz="1400"/>
              <a:t>utilizada</a:t>
            </a:r>
            <a:r>
              <a:rPr lang="fr-FR" sz="1400"/>
              <a:t> 8/16 mm</a:t>
            </a:r>
          </a:p>
          <a:p>
            <a:pPr lvl="2">
              <a:spcBef>
                <a:spcPts val="1200"/>
              </a:spcBef>
            </a:pPr>
            <a:r>
              <a:rPr lang="pt-PT" sz="1400" b="1">
                <a:solidFill>
                  <a:schemeClr val="accent6">
                    <a:lumMod val="75000"/>
                  </a:schemeClr>
                </a:solidFill>
              </a:rPr>
              <a:t>Betume</a:t>
            </a:r>
            <a:r>
              <a:rPr lang="en-US" sz="1400"/>
              <a:t>: </a:t>
            </a:r>
            <a:r>
              <a:rPr lang="pt-PT" sz="1400"/>
              <a:t>Valores</a:t>
            </a:r>
            <a:r>
              <a:rPr lang="en-US" sz="1400"/>
              <a:t> de </a:t>
            </a:r>
            <a:r>
              <a:rPr lang="pt-PT" sz="1400"/>
              <a:t>penetração</a:t>
            </a:r>
            <a:r>
              <a:rPr lang="en-US" sz="1400"/>
              <a:t> </a:t>
            </a:r>
            <a:r>
              <a:rPr lang="pt-PT" sz="1400"/>
              <a:t>muito</a:t>
            </a:r>
            <a:r>
              <a:rPr lang="en-US" sz="1400"/>
              <a:t> </a:t>
            </a:r>
            <a:r>
              <a:rPr lang="pt-PT" sz="1400"/>
              <a:t>baixos</a:t>
            </a:r>
            <a:r>
              <a:rPr lang="en-US" sz="1400"/>
              <a:t>! 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en-US" sz="1400"/>
              <a:t>                         </a:t>
            </a:r>
            <a:r>
              <a:rPr lang="pt-PT" sz="1400"/>
              <a:t>Betume</a:t>
            </a:r>
            <a:r>
              <a:rPr lang="en-US" sz="1400"/>
              <a:t> </a:t>
            </a:r>
            <a:r>
              <a:rPr lang="pt-PT" sz="1400"/>
              <a:t>envelhecido</a:t>
            </a:r>
            <a:r>
              <a:rPr lang="en-US" sz="1400"/>
              <a:t>, </a:t>
            </a:r>
            <a:r>
              <a:rPr lang="pt-PT" sz="1400"/>
              <a:t>requer</a:t>
            </a:r>
            <a:r>
              <a:rPr lang="en-US" sz="1400"/>
              <a:t> </a:t>
            </a:r>
            <a:r>
              <a:rPr lang="pt-PT" sz="1400"/>
              <a:t>rejuvenescedores</a:t>
            </a:r>
            <a:r>
              <a:rPr lang="en-US" sz="1400"/>
              <a:t> </a:t>
            </a:r>
            <a:r>
              <a:rPr lang="pt-PT" sz="1400"/>
              <a:t>ou</a:t>
            </a:r>
            <a:r>
              <a:rPr lang="en-US" sz="1400"/>
              <a:t> </a:t>
            </a:r>
            <a:r>
              <a:rPr lang="pt-PT" sz="1400"/>
              <a:t>betumes</a:t>
            </a:r>
            <a:r>
              <a:rPr lang="en-US" sz="1400"/>
              <a:t> </a:t>
            </a:r>
            <a:r>
              <a:rPr lang="pt-PT" sz="1400"/>
              <a:t>mais</a:t>
            </a:r>
            <a:r>
              <a:rPr lang="en-US" sz="1400"/>
              <a:t> moles para as </a:t>
            </a:r>
            <a:r>
              <a:rPr lang="pt-PT" sz="1400"/>
              <a:t>novas</a:t>
            </a:r>
            <a:r>
              <a:rPr lang="en-US" sz="1400"/>
              <a:t> </a:t>
            </a:r>
            <a:r>
              <a:rPr lang="pt-PT" sz="1400"/>
              <a:t>misturas</a:t>
            </a:r>
          </a:p>
          <a:p>
            <a:pPr lvl="2">
              <a:spcBef>
                <a:spcPts val="1200"/>
              </a:spcBef>
            </a:pPr>
            <a:r>
              <a:rPr lang="pt-PT" sz="1400" b="1">
                <a:solidFill>
                  <a:schemeClr val="accent6">
                    <a:lumMod val="75000"/>
                  </a:schemeClr>
                </a:solidFill>
              </a:rPr>
              <a:t>Objetivo</a:t>
            </a:r>
            <a:r>
              <a:rPr lang="fr-FR" sz="1400"/>
              <a:t>: </a:t>
            </a:r>
            <a:r>
              <a:rPr lang="pt-PT" sz="1400"/>
              <a:t>incorporar</a:t>
            </a:r>
            <a:r>
              <a:rPr lang="fr-FR" sz="1400"/>
              <a:t> 20% RA numa nova </a:t>
            </a:r>
            <a:r>
              <a:rPr lang="pt-PT" sz="1400"/>
              <a:t>mistura</a:t>
            </a:r>
            <a:r>
              <a:rPr lang="fr-FR" sz="1400"/>
              <a:t> AC 14 surf PMB 45/80-65 (</a:t>
            </a:r>
            <a:r>
              <a:rPr lang="fr-FR" sz="1400" err="1"/>
              <a:t>BBr</a:t>
            </a:r>
            <a:r>
              <a:rPr lang="fr-FR" sz="1400"/>
              <a:t>)</a:t>
            </a:r>
          </a:p>
          <a:p>
            <a:pPr lvl="1">
              <a:spcBef>
                <a:spcPts val="1200"/>
              </a:spcBef>
            </a:pPr>
            <a:endParaRPr lang="en-US" sz="2400"/>
          </a:p>
          <a:p>
            <a:pPr marL="457200" lvl="1" indent="0">
              <a:spcBef>
                <a:spcPts val="1200"/>
              </a:spcBef>
              <a:buNone/>
            </a:pPr>
            <a:endParaRPr lang="fr-FR" sz="2400"/>
          </a:p>
          <a:p>
            <a:pPr lvl="1">
              <a:spcBef>
                <a:spcPts val="1200"/>
              </a:spcBef>
            </a:pPr>
            <a:endParaRPr lang="en-US" sz="240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400"/>
              <a:t>	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fr-FR" sz="2400"/>
          </a:p>
          <a:p>
            <a:pPr marL="0" indent="0">
              <a:buFont typeface="Arial" panose="020B0604020202020204" pitchFamily="34" charset="0"/>
              <a:buNone/>
            </a:pPr>
            <a:endParaRPr lang="fr-FR" sz="2400" kern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31E6A1-320B-4CD6-25B6-1F80315AD423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2676" y="4256503"/>
            <a:ext cx="2500902" cy="16179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363CAC-E043-E40E-12D5-E20FFBA999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0763" y="4256503"/>
            <a:ext cx="6876817" cy="16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0003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ptura de ecrã, artigos de papelaria, envelope&#10;&#10;Descrição gerada automaticamente">
            <a:extLst>
              <a:ext uri="{FF2B5EF4-FFF2-40B4-BE49-F238E27FC236}">
                <a16:creationId xmlns:a16="http://schemas.microsoft.com/office/drawing/2014/main" id="{F6FECA6E-71E0-1DA1-9BD4-C7CE9AFACD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E68BA28-ED16-0582-44B1-C81E2B008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709612"/>
            <a:ext cx="7096125" cy="238125"/>
          </a:xfrm>
          <a:prstGeom prst="rect">
            <a:avLst/>
          </a:prstGeom>
        </p:spPr>
      </p:pic>
      <p:pic>
        <p:nvPicPr>
          <p:cNvPr id="2" name="Picture 1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A4210F33-0DE7-6ABC-09FD-56AFDE325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200" y="421409"/>
            <a:ext cx="1099127" cy="10621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479DE1E-0AF6-9EC9-47DE-BCD1E146749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179782" y="658812"/>
            <a:ext cx="8081818" cy="587375"/>
          </a:xfrm>
        </p:spPr>
        <p:txBody>
          <a:bodyPr/>
          <a:lstStyle/>
          <a:p>
            <a:pPr eaLnBrk="1" hangingPunct="1"/>
            <a:r>
              <a:rPr lang="pt-PT" altLang="pt-PT" sz="2600" b="1"/>
              <a:t>Pavimentos Sustentáveis – Uma Realidade em Construção</a:t>
            </a:r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C036A2D6-6565-7986-A0E3-65541F51EF85}"/>
              </a:ext>
            </a:extLst>
          </p:cNvPr>
          <p:cNvSpPr txBox="1">
            <a:spLocks/>
          </p:cNvSpPr>
          <p:nvPr/>
        </p:nvSpPr>
        <p:spPr>
          <a:xfrm>
            <a:off x="711200" y="1741721"/>
            <a:ext cx="11046691" cy="4236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PT" sz="2400" kern="0"/>
              <a:t>Incorporação</a:t>
            </a:r>
            <a:r>
              <a:rPr lang="fr-FR" sz="2400" kern="0"/>
              <a:t> RA </a:t>
            </a:r>
            <a:r>
              <a:rPr lang="pt-PT" sz="2400" kern="0"/>
              <a:t>em</a:t>
            </a:r>
            <a:r>
              <a:rPr lang="fr-FR" sz="2400" kern="0"/>
              <a:t> </a:t>
            </a:r>
            <a:r>
              <a:rPr lang="pt-PT" sz="2400" kern="0"/>
              <a:t>Camada</a:t>
            </a:r>
            <a:r>
              <a:rPr lang="fr-FR" sz="2400" kern="0"/>
              <a:t> de </a:t>
            </a:r>
            <a:r>
              <a:rPr lang="pt-PT" sz="2400" kern="0"/>
              <a:t>Desgaste</a:t>
            </a:r>
            <a:r>
              <a:rPr lang="fr-FR" sz="2400" kern="0"/>
              <a:t> | </a:t>
            </a:r>
            <a:r>
              <a:rPr lang="pt-PT" sz="2400" kern="0"/>
              <a:t>Betume</a:t>
            </a:r>
          </a:p>
          <a:p>
            <a:pPr marL="0" indent="0">
              <a:buNone/>
            </a:pPr>
            <a:endParaRPr lang="pt-PT" sz="2400" kern="0"/>
          </a:p>
          <a:p>
            <a:pPr lvl="1">
              <a:spcBef>
                <a:spcPts val="1200"/>
              </a:spcBef>
            </a:pPr>
            <a:r>
              <a:rPr lang="pt-PT" sz="2000" b="1">
                <a:solidFill>
                  <a:schemeClr val="accent6">
                    <a:lumMod val="75000"/>
                  </a:schemeClr>
                </a:solidFill>
              </a:rPr>
              <a:t>Trecho</a:t>
            </a:r>
            <a:r>
              <a:rPr lang="fr-FR" sz="2000" b="1">
                <a:solidFill>
                  <a:schemeClr val="accent6">
                    <a:lumMod val="75000"/>
                  </a:schemeClr>
                </a:solidFill>
              </a:rPr>
              <a:t> A e </a:t>
            </a:r>
            <a:r>
              <a:rPr lang="pt-PT" sz="2000" b="1">
                <a:solidFill>
                  <a:schemeClr val="accent6">
                    <a:lumMod val="75000"/>
                  </a:schemeClr>
                </a:solidFill>
              </a:rPr>
              <a:t>Trecho</a:t>
            </a:r>
            <a:r>
              <a:rPr lang="fr-FR" sz="2000" b="1">
                <a:solidFill>
                  <a:schemeClr val="accent6">
                    <a:lumMod val="75000"/>
                  </a:schemeClr>
                </a:solidFill>
              </a:rPr>
              <a:t> B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pt-PT" sz="1400"/>
              <a:t>Betume</a:t>
            </a:r>
            <a:r>
              <a:rPr lang="en-GB" sz="1400"/>
              <a:t> </a:t>
            </a:r>
            <a:r>
              <a:rPr lang="pt-PT" sz="1400"/>
              <a:t>formulado</a:t>
            </a:r>
            <a:r>
              <a:rPr lang="fr-FR" sz="1400"/>
              <a:t>: PMB 45/80-65 </a:t>
            </a:r>
            <a:r>
              <a:rPr lang="fr-FR" sz="1400" err="1"/>
              <a:t>Elaster</a:t>
            </a:r>
            <a:r>
              <a:rPr lang="fr-FR" sz="1400"/>
              <a:t> </a:t>
            </a:r>
            <a:r>
              <a:rPr lang="fr-FR" sz="1400" err="1"/>
              <a:t>Regener</a:t>
            </a:r>
            <a:r>
              <a:rPr lang="fr-FR" sz="1400"/>
              <a:t> (</a:t>
            </a:r>
            <a:r>
              <a:rPr lang="fr-FR" sz="1400" b="1"/>
              <a:t>Cepsa</a:t>
            </a:r>
            <a:r>
              <a:rPr lang="fr-FR" sz="1400"/>
              <a:t>)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fr-FR" sz="2000"/>
          </a:p>
          <a:p>
            <a:pPr lvl="1">
              <a:spcBef>
                <a:spcPts val="1200"/>
              </a:spcBef>
            </a:pPr>
            <a:r>
              <a:rPr lang="pt-PT" sz="2000" b="1">
                <a:solidFill>
                  <a:schemeClr val="accent6">
                    <a:lumMod val="75000"/>
                  </a:schemeClr>
                </a:solidFill>
              </a:rPr>
              <a:t>Trecho</a:t>
            </a:r>
            <a:r>
              <a:rPr lang="fr-FR" sz="2000" b="1">
                <a:solidFill>
                  <a:schemeClr val="accent6">
                    <a:lumMod val="75000"/>
                  </a:schemeClr>
                </a:solidFill>
              </a:rPr>
              <a:t> C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pt-PT" sz="1400"/>
              <a:t>Betume</a:t>
            </a:r>
            <a:r>
              <a:rPr lang="fr-FR" sz="1400"/>
              <a:t> </a:t>
            </a:r>
            <a:r>
              <a:rPr lang="pt-PT" sz="1400"/>
              <a:t>virgem</a:t>
            </a:r>
            <a:r>
              <a:rPr lang="fr-FR" sz="1400"/>
              <a:t>: PMB 45/80-65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pt-PT" sz="1400"/>
              <a:t>Rejuvenescedor</a:t>
            </a:r>
            <a:r>
              <a:rPr lang="fr-FR" sz="1400"/>
              <a:t>: </a:t>
            </a:r>
            <a:r>
              <a:rPr lang="pt-PT" sz="1400"/>
              <a:t>Fibras</a:t>
            </a:r>
            <a:r>
              <a:rPr lang="fr-FR" sz="1400"/>
              <a:t> </a:t>
            </a:r>
            <a:r>
              <a:rPr lang="pt-PT" sz="1400" err="1"/>
              <a:t>Viatop</a:t>
            </a:r>
            <a:r>
              <a:rPr lang="fr-FR" sz="1400"/>
              <a:t> plus RC (</a:t>
            </a:r>
            <a:r>
              <a:rPr lang="fr-FR" sz="1400" b="1"/>
              <a:t>JRS</a:t>
            </a:r>
            <a:r>
              <a:rPr lang="fr-FR" sz="1400"/>
              <a:t>)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fr-FR" sz="2400" b="1"/>
          </a:p>
        </p:txBody>
      </p:sp>
    </p:spTree>
    <p:extLst>
      <p:ext uri="{BB962C8B-B14F-4D97-AF65-F5344CB8AC3E}">
        <p14:creationId xmlns:p14="http://schemas.microsoft.com/office/powerpoint/2010/main" val="2931596493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F308CF88551B841998C8FDC8D1D68F3" ma:contentTypeVersion="13" ma:contentTypeDescription="Criar um novo documento." ma:contentTypeScope="" ma:versionID="1ca01f5c1b51a5168a76f7aedeeecf13">
  <xsd:schema xmlns:xsd="http://www.w3.org/2001/XMLSchema" xmlns:xs="http://www.w3.org/2001/XMLSchema" xmlns:p="http://schemas.microsoft.com/office/2006/metadata/properties" xmlns:ns2="3d550e1d-f4d5-4669-9f40-c2636bfe3812" xmlns:ns3="73b88552-6d99-4056-b374-a6822d2bf2e0" targetNamespace="http://schemas.microsoft.com/office/2006/metadata/properties" ma:root="true" ma:fieldsID="c51e085a2f033ab8e136323942392ca9" ns2:_="" ns3:_="">
    <xsd:import namespace="3d550e1d-f4d5-4669-9f40-c2636bfe3812"/>
    <xsd:import namespace="73b88552-6d99-4056-b374-a6822d2bf2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50e1d-f4d5-4669-9f40-c2636bfe3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Etiquetas de Imagem" ma:readOnly="false" ma:fieldId="{5cf76f15-5ced-4ddc-b409-7134ff3c332f}" ma:taxonomyMulti="true" ma:sspId="a65e3801-a364-4a2e-9168-af9a237040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88552-6d99-4056-b374-a6822d2bf2e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8efbe21a-5570-401e-a729-e1912b8a2fea}" ma:internalName="TaxCatchAll" ma:showField="CatchAllData" ma:web="73b88552-6d99-4056-b374-a6822d2bf2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550e1d-f4d5-4669-9f40-c2636bfe3812">
      <Terms xmlns="http://schemas.microsoft.com/office/infopath/2007/PartnerControls"/>
    </lcf76f155ced4ddcb4097134ff3c332f>
    <TaxCatchAll xmlns="73b88552-6d99-4056-b374-a6822d2bf2e0" xsi:nil="true"/>
    <SharedWithUsers xmlns="73b88552-6d99-4056-b374-a6822d2bf2e0">
      <UserInfo>
        <DisplayName>Rosa Daniela Domingues</DisplayName>
        <AccountId>42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DE93325-9973-4730-BFA4-565E07B459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B34A33-FB12-49D1-8DE1-95466B853843}">
  <ds:schemaRefs>
    <ds:schemaRef ds:uri="3d550e1d-f4d5-4669-9f40-c2636bfe3812"/>
    <ds:schemaRef ds:uri="73b88552-6d99-4056-b374-a6822d2bf2e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2DD8F79-257E-408A-A871-DE2C950E0193}">
  <ds:schemaRefs>
    <ds:schemaRef ds:uri="3d550e1d-f4d5-4669-9f40-c2636bfe3812"/>
    <ds:schemaRef ds:uri="73b88552-6d99-4056-b374-a6822d2bf2e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Ecrã Panorâmico</PresentationFormat>
  <Paragraphs>111</Paragraphs>
  <Slides>17</Slides>
  <Notes>16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Tema do Office</vt:lpstr>
      <vt:lpstr>Apresentação do PowerPoint</vt:lpstr>
      <vt:lpstr>Pavimentos Sustentáveis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Pavimentos Sustentáveis – Uma Realidade em Construção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Tagaio</dc:creator>
  <cp:lastModifiedBy>Filipe Branco</cp:lastModifiedBy>
  <cp:revision>2</cp:revision>
  <cp:lastPrinted>2023-10-09T14:48:56Z</cp:lastPrinted>
  <dcterms:modified xsi:type="dcterms:W3CDTF">2023-10-20T14:24:56Z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0x0101007F308CF88551B841998C8FDC8D1D68F3</vt:lpwstr>
  </property>
  <property fmtid="{D5CDD505-2E9C-101B-9397-08002B2CF9AE}" pid="3" name="_dlc_DocIdItemGuid">
    <vt:lpwstr>5c5e214e-808f-465b-bb7a-fa918f231b4f</vt:lpwstr>
  </property>
  <property fmtid="{D5CDD505-2E9C-101B-9397-08002B2CF9AE}" pid="4" name="MSIP_Label_01acbcfc-8167-4ac3-b453-eb3d1159b93a_Enabled">
    <vt:lpwstr>true</vt:lpwstr>
  </property>
  <property fmtid="{D5CDD505-2E9C-101B-9397-08002B2CF9AE}" pid="5" name="MSIP_Label_01acbcfc-8167-4ac3-b453-eb3d1159b93a_SetDate">
    <vt:lpwstr>2023-10-09T08:45:00Z</vt:lpwstr>
  </property>
  <property fmtid="{D5CDD505-2E9C-101B-9397-08002B2CF9AE}" pid="6" name="MSIP_Label_01acbcfc-8167-4ac3-b453-eb3d1159b93a_Method">
    <vt:lpwstr>Standard</vt:lpwstr>
  </property>
  <property fmtid="{D5CDD505-2E9C-101B-9397-08002B2CF9AE}" pid="7" name="MSIP_Label_01acbcfc-8167-4ac3-b453-eb3d1159b93a_Name">
    <vt:lpwstr>BAE-Geral-Público_0</vt:lpwstr>
  </property>
  <property fmtid="{D5CDD505-2E9C-101B-9397-08002B2CF9AE}" pid="8" name="MSIP_Label_01acbcfc-8167-4ac3-b453-eb3d1159b93a_SiteId">
    <vt:lpwstr>e140809d-ecdd-48ed-9fe2-aa332b201b35</vt:lpwstr>
  </property>
  <property fmtid="{D5CDD505-2E9C-101B-9397-08002B2CF9AE}" pid="9" name="MSIP_Label_01acbcfc-8167-4ac3-b453-eb3d1159b93a_ActionId">
    <vt:lpwstr>7f56be40-7940-4d9d-9f26-947932e0c502</vt:lpwstr>
  </property>
  <property fmtid="{D5CDD505-2E9C-101B-9397-08002B2CF9AE}" pid="10" name="MSIP_Label_01acbcfc-8167-4ac3-b453-eb3d1159b93a_ContentBits">
    <vt:lpwstr>0</vt:lpwstr>
  </property>
  <property fmtid="{D5CDD505-2E9C-101B-9397-08002B2CF9AE}" pid="11" name="MediaServiceImageTags">
    <vt:lpwstr/>
  </property>
</Properties>
</file>