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65" r:id="rId7"/>
    <p:sldId id="274" r:id="rId8"/>
    <p:sldId id="266" r:id="rId9"/>
    <p:sldId id="268" r:id="rId10"/>
    <p:sldId id="271" r:id="rId11"/>
    <p:sldId id="275" r:id="rId12"/>
    <p:sldId id="272" r:id="rId13"/>
    <p:sldId id="276" r:id="rId14"/>
    <p:sldId id="273" r:id="rId15"/>
    <p:sldId id="283" r:id="rId16"/>
    <p:sldId id="284" r:id="rId17"/>
    <p:sldId id="285" r:id="rId18"/>
    <p:sldId id="277" r:id="rId19"/>
    <p:sldId id="267" r:id="rId20"/>
  </p:sldIdLst>
  <p:sldSz cx="12192000" cy="6858000"/>
  <p:notesSz cx="6742113" cy="987266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Nunes Sou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6"/>
    <a:srgbClr val="918300"/>
    <a:srgbClr val="F9E100"/>
    <a:srgbClr val="D2BD00"/>
    <a:srgbClr val="537100"/>
    <a:srgbClr val="7CBE16"/>
    <a:srgbClr val="ECD40F"/>
    <a:srgbClr val="FFF4C4"/>
    <a:srgbClr val="FCE784"/>
    <a:srgbClr val="FFF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947A9-C256-4629-B257-DDD5B7F37CFA}" v="973" dt="2023-10-09T17:21:08.7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4" autoAdjust="0"/>
  </p:normalViewPr>
  <p:slideViewPr>
    <p:cSldViewPr snapToGrid="0">
      <p:cViewPr varScale="1">
        <p:scale>
          <a:sx n="93" d="100"/>
          <a:sy n="93" d="100"/>
        </p:scale>
        <p:origin x="1152" y="78"/>
      </p:cViewPr>
      <p:guideLst/>
    </p:cSldViewPr>
  </p:slideViewPr>
  <p:outlineViewPr>
    <p:cViewPr>
      <p:scale>
        <a:sx n="33" d="100"/>
        <a:sy n="33" d="100"/>
      </p:scale>
      <p:origin x="0" y="-3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0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0DA0A-4863-48C8-BD50-C2E0576BAA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49159-F240-4F6C-861D-01BCB4802A83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 dirty="0">
              <a:latin typeface="+mn-lt"/>
            </a:rPr>
            <a:t>Criação de emprego local, privilegiando fornecedores locais e d</a:t>
          </a:r>
          <a:r>
            <a:rPr lang="en-GB" sz="1400" b="1" dirty="0" err="1">
              <a:latin typeface="+mn-lt"/>
            </a:rPr>
            <a:t>esenvolvimento</a:t>
          </a:r>
          <a:r>
            <a:rPr lang="en-GB" sz="1400" b="1" dirty="0">
              <a:latin typeface="+mn-lt"/>
            </a:rPr>
            <a:t> de </a:t>
          </a:r>
          <a:r>
            <a:rPr lang="en-GB" sz="1400" b="1" dirty="0" err="1">
              <a:latin typeface="+mn-lt"/>
            </a:rPr>
            <a:t>projetos</a:t>
          </a:r>
          <a:r>
            <a:rPr lang="en-GB" sz="1400" b="1" dirty="0">
              <a:latin typeface="+mn-lt"/>
            </a:rPr>
            <a:t> </a:t>
          </a:r>
          <a:r>
            <a:rPr lang="en-GB" sz="1400" b="1" dirty="0" err="1">
              <a:latin typeface="+mn-lt"/>
            </a:rPr>
            <a:t>comunitários</a:t>
          </a:r>
          <a:endParaRPr lang="en-US" sz="1400" dirty="0">
            <a:latin typeface="+mn-lt"/>
          </a:endParaRPr>
        </a:p>
      </dgm:t>
    </dgm:pt>
    <dgm:pt modelId="{33B1859E-27DB-423B-90F0-E9AA4DC3169B}" type="parTrans" cxnId="{531C5782-BE4F-4A79-A925-1DC481476CBC}">
      <dgm:prSet/>
      <dgm:spPr/>
      <dgm:t>
        <a:bodyPr/>
        <a:lstStyle/>
        <a:p>
          <a:endParaRPr lang="en-US"/>
        </a:p>
      </dgm:t>
    </dgm:pt>
    <dgm:pt modelId="{FD78311C-A879-41B2-8E09-8B594FD20D0B}" type="sibTrans" cxnId="{531C5782-BE4F-4A79-A925-1DC481476CBC}">
      <dgm:prSet/>
      <dgm:spPr/>
      <dgm:t>
        <a:bodyPr/>
        <a:lstStyle/>
        <a:p>
          <a:endParaRPr lang="en-US"/>
        </a:p>
      </dgm:t>
    </dgm:pt>
    <dgm:pt modelId="{2FF9A24F-C4B8-4814-8F94-E4106267F8DF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Apoio ao cliente tendo em vista um elevado grau de satisfação para com os serviços disponibilizados	</a:t>
          </a:r>
          <a:endParaRPr lang="en-US" sz="1400" b="1" kern="1200" dirty="0">
            <a:solidFill>
              <a:srgbClr val="FFFFFF"/>
            </a:solidFill>
            <a:latin typeface="+mn-lt"/>
            <a:ea typeface="Calibri"/>
            <a:cs typeface="Calibri"/>
          </a:endParaRPr>
        </a:p>
      </dgm:t>
    </dgm:pt>
    <dgm:pt modelId="{81AFA47F-1D03-4362-9C7B-109E6ADD2DEB}" type="parTrans" cxnId="{08071611-7F00-4D8E-A219-796BD87D2D22}">
      <dgm:prSet/>
      <dgm:spPr/>
      <dgm:t>
        <a:bodyPr/>
        <a:lstStyle/>
        <a:p>
          <a:endParaRPr lang="en-US"/>
        </a:p>
      </dgm:t>
    </dgm:pt>
    <dgm:pt modelId="{E24B38BF-6FC6-446B-8F13-223DB8268771}" type="sibTrans" cxnId="{08071611-7F00-4D8E-A219-796BD87D2D22}">
      <dgm:prSet/>
      <dgm:spPr/>
      <dgm:t>
        <a:bodyPr/>
        <a:lstStyle/>
        <a:p>
          <a:endParaRPr lang="en-US"/>
        </a:p>
      </dgm:t>
    </dgm:pt>
    <dgm:pt modelId="{8642E967-03B0-4F86-9A56-53DC0BC956A0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Envolvimento</a:t>
          </a:r>
          <a:r>
            <a:rPr lang="pt-PT" sz="1400" b="1" kern="1200" dirty="0">
              <a:latin typeface="+mn-lt"/>
            </a:rPr>
            <a:t> em eventos locais, nomeadamente festividades locais e eventos desportivos</a:t>
          </a:r>
          <a:endParaRPr lang="en-US" sz="1400" kern="1200" dirty="0">
            <a:latin typeface="+mn-lt"/>
          </a:endParaRPr>
        </a:p>
      </dgm:t>
    </dgm:pt>
    <dgm:pt modelId="{5DC831BB-283D-4CF6-80AC-ABC79F26FB55}" type="parTrans" cxnId="{FB79AE63-7A93-4297-A24C-AEC0AE4DB192}">
      <dgm:prSet/>
      <dgm:spPr/>
      <dgm:t>
        <a:bodyPr/>
        <a:lstStyle/>
        <a:p>
          <a:endParaRPr lang="en-US"/>
        </a:p>
      </dgm:t>
    </dgm:pt>
    <dgm:pt modelId="{845B5D46-3F8E-42B3-8B29-AC2BC9BC3A5D}" type="sibTrans" cxnId="{FB79AE63-7A93-4297-A24C-AEC0AE4DB192}">
      <dgm:prSet/>
      <dgm:spPr/>
      <dgm:t>
        <a:bodyPr/>
        <a:lstStyle/>
        <a:p>
          <a:endParaRPr lang="en-US"/>
        </a:p>
      </dgm:t>
    </dgm:pt>
    <dgm:pt modelId="{923752A0-AA82-4057-BDBC-D4B3D8C2DD22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Colaboração</a:t>
          </a:r>
          <a:r>
            <a:rPr lang="pt-PT" sz="1400" b="1" kern="1200" dirty="0">
              <a:latin typeface="+mn-lt"/>
            </a:rPr>
            <a:t> estreita com escolas,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universidades</a:t>
          </a:r>
          <a:r>
            <a:rPr lang="pt-PT" sz="1400" b="1" kern="1200" dirty="0">
              <a:latin typeface="+mn-lt"/>
            </a:rPr>
            <a:t>, centros de investigação</a:t>
          </a:r>
          <a:endParaRPr lang="en-US" sz="1400" kern="1200" dirty="0">
            <a:latin typeface="+mn-lt"/>
          </a:endParaRPr>
        </a:p>
      </dgm:t>
    </dgm:pt>
    <dgm:pt modelId="{2EE72778-A87A-47D2-A791-217088D870A6}" type="parTrans" cxnId="{E70C8760-414E-4806-8F42-A40A209F95E4}">
      <dgm:prSet/>
      <dgm:spPr/>
      <dgm:t>
        <a:bodyPr/>
        <a:lstStyle/>
        <a:p>
          <a:endParaRPr lang="en-US"/>
        </a:p>
      </dgm:t>
    </dgm:pt>
    <dgm:pt modelId="{32D543F5-1495-4753-9C5B-0F7CF19D4CE5}" type="sibTrans" cxnId="{E70C8760-414E-4806-8F42-A40A209F95E4}">
      <dgm:prSet/>
      <dgm:spPr/>
      <dgm:t>
        <a:bodyPr/>
        <a:lstStyle/>
        <a:p>
          <a:endParaRPr lang="en-US"/>
        </a:p>
      </dgm:t>
    </dgm:pt>
    <dgm:pt modelId="{C6F96EA1-2D78-42CD-AD17-A1EE50C10C47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latin typeface="+mn-lt"/>
            </a:rPr>
            <a:t>Colaboração com as forças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policias</a:t>
          </a:r>
          <a:r>
            <a:rPr lang="pt-PT" sz="1400" b="1" kern="1200" dirty="0">
              <a:latin typeface="+mn-lt"/>
            </a:rPr>
            <a:t> nas ações de fiscalização e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encerramento</a:t>
          </a:r>
          <a:r>
            <a:rPr lang="pt-PT" sz="1400" b="1" kern="1200" dirty="0">
              <a:latin typeface="+mn-lt"/>
            </a:rPr>
            <a:t> da fronteira</a:t>
          </a:r>
          <a:endParaRPr lang="en-US" sz="1400" kern="1200" dirty="0">
            <a:latin typeface="+mn-lt"/>
          </a:endParaRPr>
        </a:p>
      </dgm:t>
    </dgm:pt>
    <dgm:pt modelId="{A6323E54-391B-4855-AF3C-C75407067CDD}" type="parTrans" cxnId="{5E36C612-E5E6-42C8-880D-4545CF5344CE}">
      <dgm:prSet/>
      <dgm:spPr/>
      <dgm:t>
        <a:bodyPr/>
        <a:lstStyle/>
        <a:p>
          <a:endParaRPr lang="en-US"/>
        </a:p>
      </dgm:t>
    </dgm:pt>
    <dgm:pt modelId="{68B1199E-BF33-4117-B2F4-C3093247B427}" type="sibTrans" cxnId="{5E36C612-E5E6-42C8-880D-4545CF5344CE}">
      <dgm:prSet/>
      <dgm:spPr/>
      <dgm:t>
        <a:bodyPr/>
        <a:lstStyle/>
        <a:p>
          <a:endParaRPr lang="en-US"/>
        </a:p>
      </dgm:t>
    </dgm:pt>
    <dgm:pt modelId="{FAF7497D-02E7-4DFA-B1CF-F3A889E9C9A2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Aprofundamento</a:t>
          </a:r>
          <a:r>
            <a:rPr lang="pt-PT" sz="1400" b="1" kern="1200" dirty="0">
              <a:latin typeface="+mn-lt"/>
            </a:rPr>
            <a:t> das medidas associadas à saúde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ocupacional</a:t>
          </a:r>
          <a:r>
            <a:rPr lang="pt-PT" sz="1400" kern="1200" dirty="0">
              <a:latin typeface="+mn-lt"/>
            </a:rPr>
            <a:t>, </a:t>
          </a:r>
          <a:endParaRPr lang="en-US" sz="1400" kern="1200" dirty="0">
            <a:latin typeface="+mn-lt"/>
          </a:endParaRPr>
        </a:p>
      </dgm:t>
    </dgm:pt>
    <dgm:pt modelId="{5C56C71A-ED65-489A-8D88-E24BC5045DBA}" type="parTrans" cxnId="{15A15812-6007-43B3-838D-6B250B67B929}">
      <dgm:prSet/>
      <dgm:spPr/>
      <dgm:t>
        <a:bodyPr/>
        <a:lstStyle/>
        <a:p>
          <a:endParaRPr lang="en-US"/>
        </a:p>
      </dgm:t>
    </dgm:pt>
    <dgm:pt modelId="{AF87BBBC-8D18-4E76-9D71-FE766391AF73}" type="sibTrans" cxnId="{15A15812-6007-43B3-838D-6B250B67B929}">
      <dgm:prSet/>
      <dgm:spPr/>
      <dgm:t>
        <a:bodyPr/>
        <a:lstStyle/>
        <a:p>
          <a:endParaRPr lang="en-US"/>
        </a:p>
      </dgm:t>
    </dgm:pt>
    <dgm:pt modelId="{DCC42540-E001-4D0E-809E-6C2BD7FD6F23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latin typeface="+mn-lt"/>
            </a:rPr>
            <a:t>Existência de benefícios que se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disponibilizam</a:t>
          </a:r>
          <a:r>
            <a:rPr lang="pt-PT" sz="1400" b="1" kern="1200" dirty="0">
              <a:latin typeface="+mn-lt"/>
            </a:rPr>
            <a:t> a todos os colaboradores</a:t>
          </a:r>
          <a:endParaRPr lang="en-US" sz="1400" kern="1200" dirty="0">
            <a:latin typeface="+mn-lt"/>
          </a:endParaRPr>
        </a:p>
      </dgm:t>
    </dgm:pt>
    <dgm:pt modelId="{D90BA548-C5B6-4E25-9960-098350ECA269}" type="parTrans" cxnId="{2ECE706A-3845-4C21-97A6-FAF2A0203A66}">
      <dgm:prSet/>
      <dgm:spPr/>
      <dgm:t>
        <a:bodyPr/>
        <a:lstStyle/>
        <a:p>
          <a:endParaRPr lang="en-US"/>
        </a:p>
      </dgm:t>
    </dgm:pt>
    <dgm:pt modelId="{4EA7A0DC-EF57-45CA-9EA2-7861F43A7436}" type="sibTrans" cxnId="{2ECE706A-3845-4C21-97A6-FAF2A0203A66}">
      <dgm:prSet/>
      <dgm:spPr/>
      <dgm:t>
        <a:bodyPr/>
        <a:lstStyle/>
        <a:p>
          <a:endParaRPr lang="en-US"/>
        </a:p>
      </dgm:t>
    </dgm:pt>
    <dgm:pt modelId="{A93CD3EF-E66B-45C4-A993-9DDBEA924D6B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latin typeface="+mn-lt"/>
            </a:rPr>
            <a:t>Projetos de conciliação entre a vida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pessoal</a:t>
          </a:r>
          <a:r>
            <a:rPr lang="pt-PT" sz="1400" b="1" kern="1200" dirty="0">
              <a:latin typeface="+mn-lt"/>
            </a:rPr>
            <a:t> e profissional</a:t>
          </a:r>
          <a:endParaRPr lang="en-US" sz="1400" kern="1200" dirty="0">
            <a:latin typeface="+mn-lt"/>
          </a:endParaRPr>
        </a:p>
      </dgm:t>
    </dgm:pt>
    <dgm:pt modelId="{5555CF67-F4DF-418B-A135-6BB66680D0F9}" type="parTrans" cxnId="{578A8F46-A4DB-44CE-A62C-85D7FF88088C}">
      <dgm:prSet/>
      <dgm:spPr/>
      <dgm:t>
        <a:bodyPr/>
        <a:lstStyle/>
        <a:p>
          <a:endParaRPr lang="en-US"/>
        </a:p>
      </dgm:t>
    </dgm:pt>
    <dgm:pt modelId="{0DCF49F2-043C-4F62-B4D3-F3FB176A6FF3}" type="sibTrans" cxnId="{578A8F46-A4DB-44CE-A62C-85D7FF88088C}">
      <dgm:prSet/>
      <dgm:spPr/>
      <dgm:t>
        <a:bodyPr/>
        <a:lstStyle/>
        <a:p>
          <a:endParaRPr lang="en-US"/>
        </a:p>
      </dgm:t>
    </dgm:pt>
    <dgm:pt modelId="{C8D19702-6204-480B-9C1C-D2D8A44BB0A2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Garantir a igualdade de oportunidades</a:t>
          </a:r>
          <a:endParaRPr lang="en-US" sz="1400" b="1" kern="1200" dirty="0">
            <a:solidFill>
              <a:srgbClr val="FFFFFF"/>
            </a:solidFill>
            <a:latin typeface="+mn-lt"/>
            <a:ea typeface="Calibri"/>
            <a:cs typeface="Calibri"/>
          </a:endParaRPr>
        </a:p>
      </dgm:t>
    </dgm:pt>
    <dgm:pt modelId="{DE612534-9188-4A1F-9A52-D5403DAFBBAA}" type="parTrans" cxnId="{C67588E4-D57A-4326-94C9-BB8C1916C5C9}">
      <dgm:prSet/>
      <dgm:spPr/>
      <dgm:t>
        <a:bodyPr/>
        <a:lstStyle/>
        <a:p>
          <a:endParaRPr lang="en-US"/>
        </a:p>
      </dgm:t>
    </dgm:pt>
    <dgm:pt modelId="{27727AB8-F380-4F73-91D0-84469BC7E7FE}" type="sibTrans" cxnId="{C67588E4-D57A-4326-94C9-BB8C1916C5C9}">
      <dgm:prSet/>
      <dgm:spPr/>
      <dgm:t>
        <a:bodyPr/>
        <a:lstStyle/>
        <a:p>
          <a:endParaRPr lang="en-US"/>
        </a:p>
      </dgm:t>
    </dgm:pt>
    <dgm:pt modelId="{6DF81304-0825-473C-916F-CC59190DBCF0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latin typeface="+mn-lt"/>
            </a:rPr>
            <a:t>Ações para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promoção</a:t>
          </a:r>
          <a:r>
            <a:rPr lang="pt-PT" sz="1400" b="1" kern="1200" dirty="0">
              <a:latin typeface="+mn-lt"/>
            </a:rPr>
            <a:t> da satisfação do </a:t>
          </a:r>
          <a:r>
            <a:rPr lang="pt-PT" sz="1400" kern="1200" dirty="0">
              <a:latin typeface="+mn-lt"/>
            </a:rPr>
            <a:t>colaborador e da coesão das equipas</a:t>
          </a:r>
          <a:endParaRPr lang="en-US" sz="1400" kern="1200" dirty="0">
            <a:latin typeface="+mn-lt"/>
          </a:endParaRPr>
        </a:p>
      </dgm:t>
    </dgm:pt>
    <dgm:pt modelId="{3E5D65A8-9929-402C-B379-2CAC44412F7A}" type="parTrans" cxnId="{079E1A6D-D0BF-48E7-81D8-6A21FF92FBC2}">
      <dgm:prSet/>
      <dgm:spPr/>
      <dgm:t>
        <a:bodyPr/>
        <a:lstStyle/>
        <a:p>
          <a:endParaRPr lang="en-US"/>
        </a:p>
      </dgm:t>
    </dgm:pt>
    <dgm:pt modelId="{87527B41-627B-4DB1-9466-8A9B6810259A}" type="sibTrans" cxnId="{079E1A6D-D0BF-48E7-81D8-6A21FF92FBC2}">
      <dgm:prSet/>
      <dgm:spPr/>
      <dgm:t>
        <a:bodyPr/>
        <a:lstStyle/>
        <a:p>
          <a:endParaRPr lang="en-US"/>
        </a:p>
      </dgm:t>
    </dgm:pt>
    <dgm:pt modelId="{BBBDB73A-EA4F-4AF0-8B74-CC744E04C868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latin typeface="+mn-lt"/>
            </a:rPr>
            <a:t>Sistema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de</a:t>
          </a:r>
          <a:r>
            <a:rPr lang="pt-PT" sz="1400" b="1" kern="1200" dirty="0">
              <a:latin typeface="+mn-lt"/>
            </a:rPr>
            <a:t> Gestão Integrada de Riscos (estratégicos, operacionais, financeiros e </a:t>
          </a:r>
          <a:r>
            <a:rPr lang="pt-PT" sz="1400" b="1" kern="1200" dirty="0" err="1">
              <a:latin typeface="+mn-lt"/>
            </a:rPr>
            <a:t>compliance</a:t>
          </a:r>
          <a:r>
            <a:rPr lang="pt-PT" sz="1400" kern="1200" dirty="0">
              <a:latin typeface="+mn-lt"/>
            </a:rPr>
            <a:t>)</a:t>
          </a:r>
          <a:endParaRPr lang="en-US" sz="1400" kern="1200" dirty="0">
            <a:latin typeface="+mn-lt"/>
          </a:endParaRPr>
        </a:p>
      </dgm:t>
    </dgm:pt>
    <dgm:pt modelId="{B7E023F3-7299-4416-9FA3-2B618D3C63D1}" type="parTrans" cxnId="{2CBB5DC1-A24C-4472-B4FE-A2D22EF7534B}">
      <dgm:prSet/>
      <dgm:spPr/>
      <dgm:t>
        <a:bodyPr/>
        <a:lstStyle/>
        <a:p>
          <a:endParaRPr lang="en-US"/>
        </a:p>
      </dgm:t>
    </dgm:pt>
    <dgm:pt modelId="{E95EFE6D-F72A-49CF-98B6-E394A9E050E4}" type="sibTrans" cxnId="{2CBB5DC1-A24C-4472-B4FE-A2D22EF7534B}">
      <dgm:prSet/>
      <dgm:spPr/>
      <dgm:t>
        <a:bodyPr/>
        <a:lstStyle/>
        <a:p>
          <a:endParaRPr lang="en-US"/>
        </a:p>
      </dgm:t>
    </dgm:pt>
    <dgm:pt modelId="{607117D9-56D0-4E3B-A55E-D77C1DB9410E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dirty="0">
              <a:latin typeface="+mn-lt"/>
            </a:rPr>
            <a:t>Reporte e acompanhamento de dados e indicadores</a:t>
          </a:r>
          <a:r>
            <a:rPr lang="pt-PT" sz="1400" dirty="0">
              <a:latin typeface="+mn-lt"/>
            </a:rPr>
            <a:t>,</a:t>
          </a:r>
          <a:endParaRPr lang="en-US" sz="1400" dirty="0">
            <a:latin typeface="+mn-lt"/>
          </a:endParaRPr>
        </a:p>
      </dgm:t>
    </dgm:pt>
    <dgm:pt modelId="{EEA28B8E-F727-40B6-8776-A621A30DD3BE}" type="parTrans" cxnId="{FD2DC46C-80A1-4851-B0A5-630641F89618}">
      <dgm:prSet/>
      <dgm:spPr/>
      <dgm:t>
        <a:bodyPr/>
        <a:lstStyle/>
        <a:p>
          <a:endParaRPr lang="en-US"/>
        </a:p>
      </dgm:t>
    </dgm:pt>
    <dgm:pt modelId="{5DAA43DB-3802-49BE-B784-FDC6652D476F}" type="sibTrans" cxnId="{FD2DC46C-80A1-4851-B0A5-630641F89618}">
      <dgm:prSet/>
      <dgm:spPr/>
      <dgm:t>
        <a:bodyPr/>
        <a:lstStyle/>
        <a:p>
          <a:endParaRPr lang="en-US"/>
        </a:p>
      </dgm:t>
    </dgm:pt>
    <dgm:pt modelId="{C57330EF-0094-4C13-9842-2A4CB13725DA}">
      <dgm:prSet custT="1"/>
      <dgm:spPr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pt-PT" sz="1400" b="1" kern="1200" dirty="0">
              <a:latin typeface="+mn-lt"/>
            </a:rPr>
            <a:t>Adesão a compromissos ao nível da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notação</a:t>
          </a:r>
          <a:r>
            <a:rPr lang="pt-PT" sz="1400" b="1" kern="1200" dirty="0">
              <a:latin typeface="+mn-lt"/>
            </a:rPr>
            <a:t> financeira e de desenvolvimento sustentável	</a:t>
          </a:r>
          <a:endParaRPr lang="en-US" sz="1400" kern="1200" dirty="0">
            <a:latin typeface="+mn-lt"/>
          </a:endParaRPr>
        </a:p>
      </dgm:t>
    </dgm:pt>
    <dgm:pt modelId="{9D2262F8-22A0-4792-9E09-CD06AB985287}" type="parTrans" cxnId="{BEC7AA97-76E1-41CF-865F-D6507C248C67}">
      <dgm:prSet/>
      <dgm:spPr/>
      <dgm:t>
        <a:bodyPr/>
        <a:lstStyle/>
        <a:p>
          <a:endParaRPr lang="en-US"/>
        </a:p>
      </dgm:t>
    </dgm:pt>
    <dgm:pt modelId="{CF522285-441A-41F4-89A7-EDD00FDE78B0}" type="sibTrans" cxnId="{BEC7AA97-76E1-41CF-865F-D6507C248C67}">
      <dgm:prSet/>
      <dgm:spPr/>
      <dgm:t>
        <a:bodyPr/>
        <a:lstStyle/>
        <a:p>
          <a:endParaRPr lang="en-US"/>
        </a:p>
      </dgm:t>
    </dgm:pt>
    <dgm:pt modelId="{D7C43FBC-F3FB-422A-A7C1-6C08181D4AEF}" type="pres">
      <dgm:prSet presAssocID="{9A30DA0A-4863-48C8-BD50-C2E0576BAAF3}" presName="diagram" presStyleCnt="0">
        <dgm:presLayoutVars>
          <dgm:dir/>
          <dgm:resizeHandles val="exact"/>
        </dgm:presLayoutVars>
      </dgm:prSet>
      <dgm:spPr/>
    </dgm:pt>
    <dgm:pt modelId="{A955EC8E-3838-4A77-91FC-22F27E137856}" type="pres">
      <dgm:prSet presAssocID="{4E249159-F240-4F6C-861D-01BCB4802A83}" presName="node" presStyleLbl="node1" presStyleIdx="0" presStyleCnt="13">
        <dgm:presLayoutVars>
          <dgm:bulletEnabled val="1"/>
        </dgm:presLayoutVars>
      </dgm:prSet>
      <dgm:spPr/>
    </dgm:pt>
    <dgm:pt modelId="{611130AB-BC59-4C2C-A0FF-6514CD160995}" type="pres">
      <dgm:prSet presAssocID="{FD78311C-A879-41B2-8E09-8B594FD20D0B}" presName="sibTrans" presStyleCnt="0"/>
      <dgm:spPr/>
    </dgm:pt>
    <dgm:pt modelId="{05F3544C-6111-4C05-9476-BA8F712172C8}" type="pres">
      <dgm:prSet presAssocID="{2FF9A24F-C4B8-4814-8F94-E4106267F8DF}" presName="node" presStyleLbl="node1" presStyleIdx="1" presStyleCnt="13">
        <dgm:presLayoutVars>
          <dgm:bulletEnabled val="1"/>
        </dgm:presLayoutVars>
      </dgm:prSet>
      <dgm:spPr>
        <a:xfrm>
          <a:off x="2741509" y="1172"/>
          <a:ext cx="1925988" cy="1155592"/>
        </a:xfrm>
        <a:prstGeom prst="rect">
          <a:avLst/>
        </a:prstGeom>
      </dgm:spPr>
    </dgm:pt>
    <dgm:pt modelId="{4E3F53C5-57CD-425D-A100-775A18437A4E}" type="pres">
      <dgm:prSet presAssocID="{E24B38BF-6FC6-446B-8F13-223DB8268771}" presName="sibTrans" presStyleCnt="0"/>
      <dgm:spPr/>
    </dgm:pt>
    <dgm:pt modelId="{51D39076-AE1A-4F44-8B4B-9D3863DAFE6F}" type="pres">
      <dgm:prSet presAssocID="{8642E967-03B0-4F86-9A56-53DC0BC956A0}" presName="node" presStyleLbl="node1" presStyleIdx="2" presStyleCnt="13">
        <dgm:presLayoutVars>
          <dgm:bulletEnabled val="1"/>
        </dgm:presLayoutVars>
      </dgm:prSet>
      <dgm:spPr>
        <a:xfrm>
          <a:off x="4860096" y="1172"/>
          <a:ext cx="1925988" cy="1155592"/>
        </a:xfrm>
        <a:prstGeom prst="rect">
          <a:avLst/>
        </a:prstGeom>
      </dgm:spPr>
    </dgm:pt>
    <dgm:pt modelId="{91C558C8-17E5-4FFD-A846-26A3CBCBB066}" type="pres">
      <dgm:prSet presAssocID="{845B5D46-3F8E-42B3-8B29-AC2BC9BC3A5D}" presName="sibTrans" presStyleCnt="0"/>
      <dgm:spPr/>
    </dgm:pt>
    <dgm:pt modelId="{ADC2D510-D226-4321-8A61-03B9604434EB}" type="pres">
      <dgm:prSet presAssocID="{923752A0-AA82-4057-BDBC-D4B3D8C2DD22}" presName="node" presStyleLbl="node1" presStyleIdx="3" presStyleCnt="13">
        <dgm:presLayoutVars>
          <dgm:bulletEnabled val="1"/>
        </dgm:presLayoutVars>
      </dgm:prSet>
      <dgm:spPr>
        <a:xfrm>
          <a:off x="6978683" y="1172"/>
          <a:ext cx="1925988" cy="1155592"/>
        </a:xfrm>
        <a:prstGeom prst="rect">
          <a:avLst/>
        </a:prstGeom>
      </dgm:spPr>
    </dgm:pt>
    <dgm:pt modelId="{C77C614A-F4ED-4C29-9FAE-E6707635E412}" type="pres">
      <dgm:prSet presAssocID="{32D543F5-1495-4753-9C5B-0F7CF19D4CE5}" presName="sibTrans" presStyleCnt="0"/>
      <dgm:spPr/>
    </dgm:pt>
    <dgm:pt modelId="{9D13FF14-8F93-41C9-8043-EA7326979C30}" type="pres">
      <dgm:prSet presAssocID="{C6F96EA1-2D78-42CD-AD17-A1EE50C10C47}" presName="node" presStyleLbl="node1" presStyleIdx="4" presStyleCnt="13">
        <dgm:presLayoutVars>
          <dgm:bulletEnabled val="1"/>
        </dgm:presLayoutVars>
      </dgm:prSet>
      <dgm:spPr>
        <a:xfrm>
          <a:off x="622922" y="1349364"/>
          <a:ext cx="1925988" cy="1155592"/>
        </a:xfrm>
        <a:prstGeom prst="rect">
          <a:avLst/>
        </a:prstGeom>
      </dgm:spPr>
    </dgm:pt>
    <dgm:pt modelId="{FD66C3BD-4F9C-4CBE-9993-3657C75ABE8E}" type="pres">
      <dgm:prSet presAssocID="{68B1199E-BF33-4117-B2F4-C3093247B427}" presName="sibTrans" presStyleCnt="0"/>
      <dgm:spPr/>
    </dgm:pt>
    <dgm:pt modelId="{41F06C2F-159B-4EED-8A55-027F0C8D9092}" type="pres">
      <dgm:prSet presAssocID="{FAF7497D-02E7-4DFA-B1CF-F3A889E9C9A2}" presName="node" presStyleLbl="node1" presStyleIdx="5" presStyleCnt="13">
        <dgm:presLayoutVars>
          <dgm:bulletEnabled val="1"/>
        </dgm:presLayoutVars>
      </dgm:prSet>
      <dgm:spPr>
        <a:xfrm>
          <a:off x="2741509" y="1349364"/>
          <a:ext cx="1925988" cy="1155592"/>
        </a:xfrm>
        <a:prstGeom prst="rect">
          <a:avLst/>
        </a:prstGeom>
      </dgm:spPr>
    </dgm:pt>
    <dgm:pt modelId="{F60336D6-0E42-4A86-AA6F-8E173A8AE71E}" type="pres">
      <dgm:prSet presAssocID="{AF87BBBC-8D18-4E76-9D71-FE766391AF73}" presName="sibTrans" presStyleCnt="0"/>
      <dgm:spPr/>
    </dgm:pt>
    <dgm:pt modelId="{DC5F97EA-E4CD-42F6-97B7-13629A25F03F}" type="pres">
      <dgm:prSet presAssocID="{DCC42540-E001-4D0E-809E-6C2BD7FD6F23}" presName="node" presStyleLbl="node1" presStyleIdx="6" presStyleCnt="13">
        <dgm:presLayoutVars>
          <dgm:bulletEnabled val="1"/>
        </dgm:presLayoutVars>
      </dgm:prSet>
      <dgm:spPr>
        <a:xfrm>
          <a:off x="4860096" y="1349364"/>
          <a:ext cx="1925988" cy="1155592"/>
        </a:xfrm>
        <a:prstGeom prst="rect">
          <a:avLst/>
        </a:prstGeom>
      </dgm:spPr>
    </dgm:pt>
    <dgm:pt modelId="{58B704BB-52AE-4E42-95B8-9AF9D05090E0}" type="pres">
      <dgm:prSet presAssocID="{4EA7A0DC-EF57-45CA-9EA2-7861F43A7436}" presName="sibTrans" presStyleCnt="0"/>
      <dgm:spPr/>
    </dgm:pt>
    <dgm:pt modelId="{0187B5A4-C0E8-4805-9AE9-F33A6A843E92}" type="pres">
      <dgm:prSet presAssocID="{A93CD3EF-E66B-45C4-A993-9DDBEA924D6B}" presName="node" presStyleLbl="node1" presStyleIdx="7" presStyleCnt="13">
        <dgm:presLayoutVars>
          <dgm:bulletEnabled val="1"/>
        </dgm:presLayoutVars>
      </dgm:prSet>
      <dgm:spPr>
        <a:xfrm>
          <a:off x="6978683" y="1349364"/>
          <a:ext cx="1925988" cy="1155592"/>
        </a:xfrm>
        <a:prstGeom prst="rect">
          <a:avLst/>
        </a:prstGeom>
      </dgm:spPr>
    </dgm:pt>
    <dgm:pt modelId="{C93AE0B2-D71D-4C41-8065-50C28672D49F}" type="pres">
      <dgm:prSet presAssocID="{0DCF49F2-043C-4F62-B4D3-F3FB176A6FF3}" presName="sibTrans" presStyleCnt="0"/>
      <dgm:spPr/>
    </dgm:pt>
    <dgm:pt modelId="{C9D5B0D2-75A8-4A13-801E-4807012EA3F0}" type="pres">
      <dgm:prSet presAssocID="{C8D19702-6204-480B-9C1C-D2D8A44BB0A2}" presName="node" presStyleLbl="node1" presStyleIdx="8" presStyleCnt="13">
        <dgm:presLayoutVars>
          <dgm:bulletEnabled val="1"/>
        </dgm:presLayoutVars>
      </dgm:prSet>
      <dgm:spPr>
        <a:xfrm>
          <a:off x="622922" y="2697556"/>
          <a:ext cx="1925988" cy="1155592"/>
        </a:xfrm>
        <a:prstGeom prst="rect">
          <a:avLst/>
        </a:prstGeom>
      </dgm:spPr>
    </dgm:pt>
    <dgm:pt modelId="{5DA4EF29-CE00-41D5-BD78-C52D4C83E1B6}" type="pres">
      <dgm:prSet presAssocID="{27727AB8-F380-4F73-91D0-84469BC7E7FE}" presName="sibTrans" presStyleCnt="0"/>
      <dgm:spPr/>
    </dgm:pt>
    <dgm:pt modelId="{90FD4539-19AD-4761-990B-4CEB3307D913}" type="pres">
      <dgm:prSet presAssocID="{6DF81304-0825-473C-916F-CC59190DBCF0}" presName="node" presStyleLbl="node1" presStyleIdx="9" presStyleCnt="13">
        <dgm:presLayoutVars>
          <dgm:bulletEnabled val="1"/>
        </dgm:presLayoutVars>
      </dgm:prSet>
      <dgm:spPr>
        <a:xfrm>
          <a:off x="2741509" y="2697556"/>
          <a:ext cx="1925988" cy="1155592"/>
        </a:xfrm>
        <a:prstGeom prst="rect">
          <a:avLst/>
        </a:prstGeom>
      </dgm:spPr>
    </dgm:pt>
    <dgm:pt modelId="{8355A26A-0652-4A69-809E-233DDF4A6DC3}" type="pres">
      <dgm:prSet presAssocID="{87527B41-627B-4DB1-9466-8A9B6810259A}" presName="sibTrans" presStyleCnt="0"/>
      <dgm:spPr/>
    </dgm:pt>
    <dgm:pt modelId="{938592CA-0E7C-4DA7-8326-A9E134D04E8D}" type="pres">
      <dgm:prSet presAssocID="{BBBDB73A-EA4F-4AF0-8B74-CC744E04C868}" presName="node" presStyleLbl="node1" presStyleIdx="10" presStyleCnt="13">
        <dgm:presLayoutVars>
          <dgm:bulletEnabled val="1"/>
        </dgm:presLayoutVars>
      </dgm:prSet>
      <dgm:spPr>
        <a:xfrm>
          <a:off x="4860096" y="2697556"/>
          <a:ext cx="1925988" cy="1155592"/>
        </a:xfrm>
        <a:prstGeom prst="rect">
          <a:avLst/>
        </a:prstGeom>
      </dgm:spPr>
    </dgm:pt>
    <dgm:pt modelId="{FB662ED1-85DD-45C4-AFB3-5B0C609A7667}" type="pres">
      <dgm:prSet presAssocID="{E95EFE6D-F72A-49CF-98B6-E394A9E050E4}" presName="sibTrans" presStyleCnt="0"/>
      <dgm:spPr/>
    </dgm:pt>
    <dgm:pt modelId="{A1D43A56-F62D-49A9-A470-A8DF1FB518A4}" type="pres">
      <dgm:prSet presAssocID="{607117D9-56D0-4E3B-A55E-D77C1DB9410E}" presName="node" presStyleLbl="node1" presStyleIdx="11" presStyleCnt="13">
        <dgm:presLayoutVars>
          <dgm:bulletEnabled val="1"/>
        </dgm:presLayoutVars>
      </dgm:prSet>
      <dgm:spPr>
        <a:xfrm>
          <a:off x="6978683" y="2697556"/>
          <a:ext cx="1925988" cy="1155592"/>
        </a:xfrm>
        <a:prstGeom prst="rect">
          <a:avLst/>
        </a:prstGeom>
      </dgm:spPr>
    </dgm:pt>
    <dgm:pt modelId="{299CF382-728F-4597-AEDF-849887251539}" type="pres">
      <dgm:prSet presAssocID="{5DAA43DB-3802-49BE-B784-FDC6652D476F}" presName="sibTrans" presStyleCnt="0"/>
      <dgm:spPr/>
    </dgm:pt>
    <dgm:pt modelId="{E9E33D29-9282-426E-9E9E-C90A6B4D53DD}" type="pres">
      <dgm:prSet presAssocID="{C57330EF-0094-4C13-9842-2A4CB13725DA}" presName="node" presStyleLbl="node1" presStyleIdx="12" presStyleCnt="13" custScaleX="160081" custLinFactNeighborX="-9777" custLinFactNeighborY="-11919">
        <dgm:presLayoutVars>
          <dgm:bulletEnabled val="1"/>
        </dgm:presLayoutVars>
      </dgm:prSet>
      <dgm:spPr>
        <a:xfrm>
          <a:off x="3800802" y="4045748"/>
          <a:ext cx="1925988" cy="1155592"/>
        </a:xfrm>
        <a:prstGeom prst="rect">
          <a:avLst/>
        </a:prstGeom>
      </dgm:spPr>
    </dgm:pt>
  </dgm:ptLst>
  <dgm:cxnLst>
    <dgm:cxn modelId="{A0FBA805-0078-484E-B49F-24F7E5A3AE8B}" type="presOf" srcId="{9A30DA0A-4863-48C8-BD50-C2E0576BAAF3}" destId="{D7C43FBC-F3FB-422A-A7C1-6C08181D4AEF}" srcOrd="0" destOrd="0" presId="urn:microsoft.com/office/officeart/2005/8/layout/default"/>
    <dgm:cxn modelId="{08071611-7F00-4D8E-A219-796BD87D2D22}" srcId="{9A30DA0A-4863-48C8-BD50-C2E0576BAAF3}" destId="{2FF9A24F-C4B8-4814-8F94-E4106267F8DF}" srcOrd="1" destOrd="0" parTransId="{81AFA47F-1D03-4362-9C7B-109E6ADD2DEB}" sibTransId="{E24B38BF-6FC6-446B-8F13-223DB8268771}"/>
    <dgm:cxn modelId="{15A15812-6007-43B3-838D-6B250B67B929}" srcId="{9A30DA0A-4863-48C8-BD50-C2E0576BAAF3}" destId="{FAF7497D-02E7-4DFA-B1CF-F3A889E9C9A2}" srcOrd="5" destOrd="0" parTransId="{5C56C71A-ED65-489A-8D88-E24BC5045DBA}" sibTransId="{AF87BBBC-8D18-4E76-9D71-FE766391AF73}"/>
    <dgm:cxn modelId="{5E36C612-E5E6-42C8-880D-4545CF5344CE}" srcId="{9A30DA0A-4863-48C8-BD50-C2E0576BAAF3}" destId="{C6F96EA1-2D78-42CD-AD17-A1EE50C10C47}" srcOrd="4" destOrd="0" parTransId="{A6323E54-391B-4855-AF3C-C75407067CDD}" sibTransId="{68B1199E-BF33-4117-B2F4-C3093247B427}"/>
    <dgm:cxn modelId="{480FB01A-3D22-487F-8748-EA4934B4870E}" type="presOf" srcId="{A93CD3EF-E66B-45C4-A993-9DDBEA924D6B}" destId="{0187B5A4-C0E8-4805-9AE9-F33A6A843E92}" srcOrd="0" destOrd="0" presId="urn:microsoft.com/office/officeart/2005/8/layout/default"/>
    <dgm:cxn modelId="{99355C3E-E867-4B11-AEFD-D85FBDFA17FC}" type="presOf" srcId="{4E249159-F240-4F6C-861D-01BCB4802A83}" destId="{A955EC8E-3838-4A77-91FC-22F27E137856}" srcOrd="0" destOrd="0" presId="urn:microsoft.com/office/officeart/2005/8/layout/default"/>
    <dgm:cxn modelId="{E70C8760-414E-4806-8F42-A40A209F95E4}" srcId="{9A30DA0A-4863-48C8-BD50-C2E0576BAAF3}" destId="{923752A0-AA82-4057-BDBC-D4B3D8C2DD22}" srcOrd="3" destOrd="0" parTransId="{2EE72778-A87A-47D2-A791-217088D870A6}" sibTransId="{32D543F5-1495-4753-9C5B-0F7CF19D4CE5}"/>
    <dgm:cxn modelId="{FB79AE63-7A93-4297-A24C-AEC0AE4DB192}" srcId="{9A30DA0A-4863-48C8-BD50-C2E0576BAAF3}" destId="{8642E967-03B0-4F86-9A56-53DC0BC956A0}" srcOrd="2" destOrd="0" parTransId="{5DC831BB-283D-4CF6-80AC-ABC79F26FB55}" sibTransId="{845B5D46-3F8E-42B3-8B29-AC2BC9BC3A5D}"/>
    <dgm:cxn modelId="{578A8F46-A4DB-44CE-A62C-85D7FF88088C}" srcId="{9A30DA0A-4863-48C8-BD50-C2E0576BAAF3}" destId="{A93CD3EF-E66B-45C4-A993-9DDBEA924D6B}" srcOrd="7" destOrd="0" parTransId="{5555CF67-F4DF-418B-A135-6BB66680D0F9}" sibTransId="{0DCF49F2-043C-4F62-B4D3-F3FB176A6FF3}"/>
    <dgm:cxn modelId="{2ECE706A-3845-4C21-97A6-FAF2A0203A66}" srcId="{9A30DA0A-4863-48C8-BD50-C2E0576BAAF3}" destId="{DCC42540-E001-4D0E-809E-6C2BD7FD6F23}" srcOrd="6" destOrd="0" parTransId="{D90BA548-C5B6-4E25-9960-098350ECA269}" sibTransId="{4EA7A0DC-EF57-45CA-9EA2-7861F43A7436}"/>
    <dgm:cxn modelId="{1BE30A6B-BDE1-4689-9F8D-041754DF681C}" type="presOf" srcId="{923752A0-AA82-4057-BDBC-D4B3D8C2DD22}" destId="{ADC2D510-D226-4321-8A61-03B9604434EB}" srcOrd="0" destOrd="0" presId="urn:microsoft.com/office/officeart/2005/8/layout/default"/>
    <dgm:cxn modelId="{FD2DC46C-80A1-4851-B0A5-630641F89618}" srcId="{9A30DA0A-4863-48C8-BD50-C2E0576BAAF3}" destId="{607117D9-56D0-4E3B-A55E-D77C1DB9410E}" srcOrd="11" destOrd="0" parTransId="{EEA28B8E-F727-40B6-8776-A621A30DD3BE}" sibTransId="{5DAA43DB-3802-49BE-B784-FDC6652D476F}"/>
    <dgm:cxn modelId="{079E1A6D-D0BF-48E7-81D8-6A21FF92FBC2}" srcId="{9A30DA0A-4863-48C8-BD50-C2E0576BAAF3}" destId="{6DF81304-0825-473C-916F-CC59190DBCF0}" srcOrd="9" destOrd="0" parTransId="{3E5D65A8-9929-402C-B379-2CAC44412F7A}" sibTransId="{87527B41-627B-4DB1-9466-8A9B6810259A}"/>
    <dgm:cxn modelId="{6FA41673-E11B-41BC-9DD6-1CF7981C896A}" type="presOf" srcId="{DCC42540-E001-4D0E-809E-6C2BD7FD6F23}" destId="{DC5F97EA-E4CD-42F6-97B7-13629A25F03F}" srcOrd="0" destOrd="0" presId="urn:microsoft.com/office/officeart/2005/8/layout/default"/>
    <dgm:cxn modelId="{B6A4C87A-986F-4883-ADD7-9AB903138F6B}" type="presOf" srcId="{FAF7497D-02E7-4DFA-B1CF-F3A889E9C9A2}" destId="{41F06C2F-159B-4EED-8A55-027F0C8D9092}" srcOrd="0" destOrd="0" presId="urn:microsoft.com/office/officeart/2005/8/layout/default"/>
    <dgm:cxn modelId="{531C5782-BE4F-4A79-A925-1DC481476CBC}" srcId="{9A30DA0A-4863-48C8-BD50-C2E0576BAAF3}" destId="{4E249159-F240-4F6C-861D-01BCB4802A83}" srcOrd="0" destOrd="0" parTransId="{33B1859E-27DB-423B-90F0-E9AA4DC3169B}" sibTransId="{FD78311C-A879-41B2-8E09-8B594FD20D0B}"/>
    <dgm:cxn modelId="{720A448A-BFD3-451F-AAC0-C61BA1B0EDF3}" type="presOf" srcId="{2FF9A24F-C4B8-4814-8F94-E4106267F8DF}" destId="{05F3544C-6111-4C05-9476-BA8F712172C8}" srcOrd="0" destOrd="0" presId="urn:microsoft.com/office/officeart/2005/8/layout/default"/>
    <dgm:cxn modelId="{BC22F68F-6E3B-4535-9E62-359E2F6FCE8C}" type="presOf" srcId="{C8D19702-6204-480B-9C1C-D2D8A44BB0A2}" destId="{C9D5B0D2-75A8-4A13-801E-4807012EA3F0}" srcOrd="0" destOrd="0" presId="urn:microsoft.com/office/officeart/2005/8/layout/default"/>
    <dgm:cxn modelId="{BEC7AA97-76E1-41CF-865F-D6507C248C67}" srcId="{9A30DA0A-4863-48C8-BD50-C2E0576BAAF3}" destId="{C57330EF-0094-4C13-9842-2A4CB13725DA}" srcOrd="12" destOrd="0" parTransId="{9D2262F8-22A0-4792-9E09-CD06AB985287}" sibTransId="{CF522285-441A-41F4-89A7-EDD00FDE78B0}"/>
    <dgm:cxn modelId="{D6C200AF-A49E-4E66-BED7-4CFD56B0BB73}" type="presOf" srcId="{C57330EF-0094-4C13-9842-2A4CB13725DA}" destId="{E9E33D29-9282-426E-9E9E-C90A6B4D53DD}" srcOrd="0" destOrd="0" presId="urn:microsoft.com/office/officeart/2005/8/layout/default"/>
    <dgm:cxn modelId="{2CBB5DC1-A24C-4472-B4FE-A2D22EF7534B}" srcId="{9A30DA0A-4863-48C8-BD50-C2E0576BAAF3}" destId="{BBBDB73A-EA4F-4AF0-8B74-CC744E04C868}" srcOrd="10" destOrd="0" parTransId="{B7E023F3-7299-4416-9FA3-2B618D3C63D1}" sibTransId="{E95EFE6D-F72A-49CF-98B6-E394A9E050E4}"/>
    <dgm:cxn modelId="{8F47EBC2-D21C-4F2B-8409-803EC19189B1}" type="presOf" srcId="{6DF81304-0825-473C-916F-CC59190DBCF0}" destId="{90FD4539-19AD-4761-990B-4CEB3307D913}" srcOrd="0" destOrd="0" presId="urn:microsoft.com/office/officeart/2005/8/layout/default"/>
    <dgm:cxn modelId="{4062EACB-2B3E-4AF3-9FCB-B40ED22D0C56}" type="presOf" srcId="{C6F96EA1-2D78-42CD-AD17-A1EE50C10C47}" destId="{9D13FF14-8F93-41C9-8043-EA7326979C30}" srcOrd="0" destOrd="0" presId="urn:microsoft.com/office/officeart/2005/8/layout/default"/>
    <dgm:cxn modelId="{812566E0-95A6-4D31-9A61-17B129294313}" type="presOf" srcId="{607117D9-56D0-4E3B-A55E-D77C1DB9410E}" destId="{A1D43A56-F62D-49A9-A470-A8DF1FB518A4}" srcOrd="0" destOrd="0" presId="urn:microsoft.com/office/officeart/2005/8/layout/default"/>
    <dgm:cxn modelId="{02D396E3-BC5B-4E15-86E1-A92F917C3E7E}" type="presOf" srcId="{8642E967-03B0-4F86-9A56-53DC0BC956A0}" destId="{51D39076-AE1A-4F44-8B4B-9D3863DAFE6F}" srcOrd="0" destOrd="0" presId="urn:microsoft.com/office/officeart/2005/8/layout/default"/>
    <dgm:cxn modelId="{C67588E4-D57A-4326-94C9-BB8C1916C5C9}" srcId="{9A30DA0A-4863-48C8-BD50-C2E0576BAAF3}" destId="{C8D19702-6204-480B-9C1C-D2D8A44BB0A2}" srcOrd="8" destOrd="0" parTransId="{DE612534-9188-4A1F-9A52-D5403DAFBBAA}" sibTransId="{27727AB8-F380-4F73-91D0-84469BC7E7FE}"/>
    <dgm:cxn modelId="{B0D0CCEF-4A26-43E6-B636-AF3DF486F077}" type="presOf" srcId="{BBBDB73A-EA4F-4AF0-8B74-CC744E04C868}" destId="{938592CA-0E7C-4DA7-8326-A9E134D04E8D}" srcOrd="0" destOrd="0" presId="urn:microsoft.com/office/officeart/2005/8/layout/default"/>
    <dgm:cxn modelId="{F6A38008-ECA9-4B02-9D1F-BA4B5CB9126C}" type="presParOf" srcId="{D7C43FBC-F3FB-422A-A7C1-6C08181D4AEF}" destId="{A955EC8E-3838-4A77-91FC-22F27E137856}" srcOrd="0" destOrd="0" presId="urn:microsoft.com/office/officeart/2005/8/layout/default"/>
    <dgm:cxn modelId="{EB39055C-A9D1-448A-86EB-E18BBCDF4E5C}" type="presParOf" srcId="{D7C43FBC-F3FB-422A-A7C1-6C08181D4AEF}" destId="{611130AB-BC59-4C2C-A0FF-6514CD160995}" srcOrd="1" destOrd="0" presId="urn:microsoft.com/office/officeart/2005/8/layout/default"/>
    <dgm:cxn modelId="{824AE8BC-2A96-46D4-B5DC-437E442C7881}" type="presParOf" srcId="{D7C43FBC-F3FB-422A-A7C1-6C08181D4AEF}" destId="{05F3544C-6111-4C05-9476-BA8F712172C8}" srcOrd="2" destOrd="0" presId="urn:microsoft.com/office/officeart/2005/8/layout/default"/>
    <dgm:cxn modelId="{B32C13F1-76EC-4C1F-9E77-E5D2C3B0C34C}" type="presParOf" srcId="{D7C43FBC-F3FB-422A-A7C1-6C08181D4AEF}" destId="{4E3F53C5-57CD-425D-A100-775A18437A4E}" srcOrd="3" destOrd="0" presId="urn:microsoft.com/office/officeart/2005/8/layout/default"/>
    <dgm:cxn modelId="{0AD7F877-1881-42AD-B266-04EE44F6C7F7}" type="presParOf" srcId="{D7C43FBC-F3FB-422A-A7C1-6C08181D4AEF}" destId="{51D39076-AE1A-4F44-8B4B-9D3863DAFE6F}" srcOrd="4" destOrd="0" presId="urn:microsoft.com/office/officeart/2005/8/layout/default"/>
    <dgm:cxn modelId="{9C0CF395-EE46-4CF2-93E1-D309CC2C035F}" type="presParOf" srcId="{D7C43FBC-F3FB-422A-A7C1-6C08181D4AEF}" destId="{91C558C8-17E5-4FFD-A846-26A3CBCBB066}" srcOrd="5" destOrd="0" presId="urn:microsoft.com/office/officeart/2005/8/layout/default"/>
    <dgm:cxn modelId="{CA072668-DC7E-4307-8E2C-A4842415494E}" type="presParOf" srcId="{D7C43FBC-F3FB-422A-A7C1-6C08181D4AEF}" destId="{ADC2D510-D226-4321-8A61-03B9604434EB}" srcOrd="6" destOrd="0" presId="urn:microsoft.com/office/officeart/2005/8/layout/default"/>
    <dgm:cxn modelId="{E58D779A-6E6E-48FD-93B7-F6A086138292}" type="presParOf" srcId="{D7C43FBC-F3FB-422A-A7C1-6C08181D4AEF}" destId="{C77C614A-F4ED-4C29-9FAE-E6707635E412}" srcOrd="7" destOrd="0" presId="urn:microsoft.com/office/officeart/2005/8/layout/default"/>
    <dgm:cxn modelId="{7E0B9442-471C-455B-8704-A10B643B9D0A}" type="presParOf" srcId="{D7C43FBC-F3FB-422A-A7C1-6C08181D4AEF}" destId="{9D13FF14-8F93-41C9-8043-EA7326979C30}" srcOrd="8" destOrd="0" presId="urn:microsoft.com/office/officeart/2005/8/layout/default"/>
    <dgm:cxn modelId="{2B14334A-A2C8-4FD5-942F-CAAACDE67B37}" type="presParOf" srcId="{D7C43FBC-F3FB-422A-A7C1-6C08181D4AEF}" destId="{FD66C3BD-4F9C-4CBE-9993-3657C75ABE8E}" srcOrd="9" destOrd="0" presId="urn:microsoft.com/office/officeart/2005/8/layout/default"/>
    <dgm:cxn modelId="{CA85CF5E-0ADF-4B10-A048-BEAC3387B583}" type="presParOf" srcId="{D7C43FBC-F3FB-422A-A7C1-6C08181D4AEF}" destId="{41F06C2F-159B-4EED-8A55-027F0C8D9092}" srcOrd="10" destOrd="0" presId="urn:microsoft.com/office/officeart/2005/8/layout/default"/>
    <dgm:cxn modelId="{3611A531-74B0-40F8-903D-5B35FDC09204}" type="presParOf" srcId="{D7C43FBC-F3FB-422A-A7C1-6C08181D4AEF}" destId="{F60336D6-0E42-4A86-AA6F-8E173A8AE71E}" srcOrd="11" destOrd="0" presId="urn:microsoft.com/office/officeart/2005/8/layout/default"/>
    <dgm:cxn modelId="{7196B559-F9D9-42AE-9903-D3F792907EEB}" type="presParOf" srcId="{D7C43FBC-F3FB-422A-A7C1-6C08181D4AEF}" destId="{DC5F97EA-E4CD-42F6-97B7-13629A25F03F}" srcOrd="12" destOrd="0" presId="urn:microsoft.com/office/officeart/2005/8/layout/default"/>
    <dgm:cxn modelId="{F6696282-C309-41AB-9AF3-7BE6D030E903}" type="presParOf" srcId="{D7C43FBC-F3FB-422A-A7C1-6C08181D4AEF}" destId="{58B704BB-52AE-4E42-95B8-9AF9D05090E0}" srcOrd="13" destOrd="0" presId="urn:microsoft.com/office/officeart/2005/8/layout/default"/>
    <dgm:cxn modelId="{6329584E-21D8-4071-99B5-9948F6682DF1}" type="presParOf" srcId="{D7C43FBC-F3FB-422A-A7C1-6C08181D4AEF}" destId="{0187B5A4-C0E8-4805-9AE9-F33A6A843E92}" srcOrd="14" destOrd="0" presId="urn:microsoft.com/office/officeart/2005/8/layout/default"/>
    <dgm:cxn modelId="{56CDFD61-52F6-437B-BAE0-01C561278B56}" type="presParOf" srcId="{D7C43FBC-F3FB-422A-A7C1-6C08181D4AEF}" destId="{C93AE0B2-D71D-4C41-8065-50C28672D49F}" srcOrd="15" destOrd="0" presId="urn:microsoft.com/office/officeart/2005/8/layout/default"/>
    <dgm:cxn modelId="{FF803426-6C5D-45D4-A93F-FF697B16CE1D}" type="presParOf" srcId="{D7C43FBC-F3FB-422A-A7C1-6C08181D4AEF}" destId="{C9D5B0D2-75A8-4A13-801E-4807012EA3F0}" srcOrd="16" destOrd="0" presId="urn:microsoft.com/office/officeart/2005/8/layout/default"/>
    <dgm:cxn modelId="{8F241CFC-1914-4AA8-B53C-9BCD69B13BB3}" type="presParOf" srcId="{D7C43FBC-F3FB-422A-A7C1-6C08181D4AEF}" destId="{5DA4EF29-CE00-41D5-BD78-C52D4C83E1B6}" srcOrd="17" destOrd="0" presId="urn:microsoft.com/office/officeart/2005/8/layout/default"/>
    <dgm:cxn modelId="{00ED7A76-8927-42DE-B86A-C4F704F5F0C8}" type="presParOf" srcId="{D7C43FBC-F3FB-422A-A7C1-6C08181D4AEF}" destId="{90FD4539-19AD-4761-990B-4CEB3307D913}" srcOrd="18" destOrd="0" presId="urn:microsoft.com/office/officeart/2005/8/layout/default"/>
    <dgm:cxn modelId="{798CEB85-EA07-471F-8C44-A19AB9AFBE05}" type="presParOf" srcId="{D7C43FBC-F3FB-422A-A7C1-6C08181D4AEF}" destId="{8355A26A-0652-4A69-809E-233DDF4A6DC3}" srcOrd="19" destOrd="0" presId="urn:microsoft.com/office/officeart/2005/8/layout/default"/>
    <dgm:cxn modelId="{5F1C419B-EB3F-4702-9AD6-D258AEF16298}" type="presParOf" srcId="{D7C43FBC-F3FB-422A-A7C1-6C08181D4AEF}" destId="{938592CA-0E7C-4DA7-8326-A9E134D04E8D}" srcOrd="20" destOrd="0" presId="urn:microsoft.com/office/officeart/2005/8/layout/default"/>
    <dgm:cxn modelId="{BB182401-4143-49BE-AF50-42DD350CD29D}" type="presParOf" srcId="{D7C43FBC-F3FB-422A-A7C1-6C08181D4AEF}" destId="{FB662ED1-85DD-45C4-AFB3-5B0C609A7667}" srcOrd="21" destOrd="0" presId="urn:microsoft.com/office/officeart/2005/8/layout/default"/>
    <dgm:cxn modelId="{A9DF3AC4-E8F8-4A43-B531-A5FFACC01551}" type="presParOf" srcId="{D7C43FBC-F3FB-422A-A7C1-6C08181D4AEF}" destId="{A1D43A56-F62D-49A9-A470-A8DF1FB518A4}" srcOrd="22" destOrd="0" presId="urn:microsoft.com/office/officeart/2005/8/layout/default"/>
    <dgm:cxn modelId="{05970366-53E6-46A8-BF27-74AB32C8A8F4}" type="presParOf" srcId="{D7C43FBC-F3FB-422A-A7C1-6C08181D4AEF}" destId="{299CF382-728F-4597-AEDF-849887251539}" srcOrd="23" destOrd="0" presId="urn:microsoft.com/office/officeart/2005/8/layout/default"/>
    <dgm:cxn modelId="{B3B8FC52-6C52-4CF3-BBEB-C10ED5B66D77}" type="presParOf" srcId="{D7C43FBC-F3FB-422A-A7C1-6C08181D4AEF}" destId="{E9E33D29-9282-426E-9E9E-C90A6B4D53DD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6CC33-8016-43C7-B9A8-E416C04F0B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A38C6-0C1D-4555-9FB1-8D8A9CC04B3C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 dirty="0"/>
            <a:t>Telegestão da iluminação nas infraestruturas rodoviárias e implementação de equipamentos de iluminação mais eficientes</a:t>
          </a:r>
          <a:endParaRPr lang="en-US" sz="1400" dirty="0"/>
        </a:p>
      </dgm:t>
    </dgm:pt>
    <dgm:pt modelId="{5ECBDFD9-53EF-43E0-8BDE-3380C6B4E59A}" type="parTrans" cxnId="{A6F02AEB-6D0C-48CF-8656-F536466F0A34}">
      <dgm:prSet/>
      <dgm:spPr/>
      <dgm:t>
        <a:bodyPr/>
        <a:lstStyle/>
        <a:p>
          <a:endParaRPr lang="en-US"/>
        </a:p>
      </dgm:t>
    </dgm:pt>
    <dgm:pt modelId="{08BB30AB-0921-4462-BBD0-860A367DF4CB}" type="sibTrans" cxnId="{A6F02AEB-6D0C-48CF-8656-F536466F0A34}">
      <dgm:prSet/>
      <dgm:spPr/>
      <dgm:t>
        <a:bodyPr/>
        <a:lstStyle/>
        <a:p>
          <a:endParaRPr lang="en-US"/>
        </a:p>
      </dgm:t>
    </dgm:pt>
    <dgm:pt modelId="{52D1D012-FDA6-4E47-9780-EE269980C6D6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Digitalização das infraestruturas e gestão de ativos</a:t>
          </a:r>
          <a:endParaRPr lang="en-US" sz="1400"/>
        </a:p>
      </dgm:t>
    </dgm:pt>
    <dgm:pt modelId="{726D9ECB-894A-4FB8-8123-208D87A6EDA4}" type="parTrans" cxnId="{9F854415-7DE2-4C4B-AA5C-879FD0049AE4}">
      <dgm:prSet/>
      <dgm:spPr/>
      <dgm:t>
        <a:bodyPr/>
        <a:lstStyle/>
        <a:p>
          <a:endParaRPr lang="en-US"/>
        </a:p>
      </dgm:t>
    </dgm:pt>
    <dgm:pt modelId="{5DBCBB47-5F4F-4451-A031-8F0A6BCE0AD4}" type="sibTrans" cxnId="{9F854415-7DE2-4C4B-AA5C-879FD0049AE4}">
      <dgm:prSet/>
      <dgm:spPr/>
      <dgm:t>
        <a:bodyPr/>
        <a:lstStyle/>
        <a:p>
          <a:endParaRPr lang="en-US"/>
        </a:p>
      </dgm:t>
    </dgm:pt>
    <dgm:pt modelId="{D009B5E8-5637-4583-A5D8-9CD5403899D6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Desenvolvimento de projetos C-ITS (Cooperative Intelligent Transport Systems)</a:t>
          </a:r>
          <a:endParaRPr lang="en-US" sz="1400"/>
        </a:p>
      </dgm:t>
    </dgm:pt>
    <dgm:pt modelId="{1F974F86-3BDC-4AC7-B05E-21F078FC1BC4}" type="parTrans" cxnId="{EA640B39-1E0A-4E2B-A5B7-2B5333C47BE0}">
      <dgm:prSet/>
      <dgm:spPr/>
      <dgm:t>
        <a:bodyPr/>
        <a:lstStyle/>
        <a:p>
          <a:endParaRPr lang="en-US"/>
        </a:p>
      </dgm:t>
    </dgm:pt>
    <dgm:pt modelId="{59741D30-F584-4E0B-91A6-C2555C607A59}" type="sibTrans" cxnId="{EA640B39-1E0A-4E2B-A5B7-2B5333C47BE0}">
      <dgm:prSet/>
      <dgm:spPr/>
      <dgm:t>
        <a:bodyPr/>
        <a:lstStyle/>
        <a:p>
          <a:endParaRPr lang="en-US"/>
        </a:p>
      </dgm:t>
    </dgm:pt>
    <dgm:pt modelId="{E4EFE53C-A9F3-4BB1-89A5-E655962A15C7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Estudo sobre pavimentos sustentáveis com a incorporação de plásticos reciclados</a:t>
          </a:r>
          <a:endParaRPr lang="en-US" sz="1400"/>
        </a:p>
      </dgm:t>
    </dgm:pt>
    <dgm:pt modelId="{10FB89A5-0B40-44A8-9081-ABC8B3BD297F}" type="parTrans" cxnId="{DA9E2527-60C4-4278-9683-B530BE570980}">
      <dgm:prSet/>
      <dgm:spPr/>
      <dgm:t>
        <a:bodyPr/>
        <a:lstStyle/>
        <a:p>
          <a:endParaRPr lang="en-US"/>
        </a:p>
      </dgm:t>
    </dgm:pt>
    <dgm:pt modelId="{F4FEF8FD-95F6-468F-AAD6-97412F8BFE66}" type="sibTrans" cxnId="{DA9E2527-60C4-4278-9683-B530BE570980}">
      <dgm:prSet/>
      <dgm:spPr/>
      <dgm:t>
        <a:bodyPr/>
        <a:lstStyle/>
        <a:p>
          <a:endParaRPr lang="en-US"/>
        </a:p>
      </dgm:t>
    </dgm:pt>
    <dgm:pt modelId="{327B6BC2-BE3D-448E-BF46-6C608094AA7E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Desenvolvimento da rede de carregamento elétrico das viaturas</a:t>
          </a:r>
          <a:endParaRPr lang="en-US" sz="1400"/>
        </a:p>
      </dgm:t>
    </dgm:pt>
    <dgm:pt modelId="{BB10A489-94EF-4927-9114-43B1215B1FF5}" type="parTrans" cxnId="{6284600F-4B7B-4020-BFC6-53372C9E9242}">
      <dgm:prSet/>
      <dgm:spPr/>
      <dgm:t>
        <a:bodyPr/>
        <a:lstStyle/>
        <a:p>
          <a:endParaRPr lang="en-US"/>
        </a:p>
      </dgm:t>
    </dgm:pt>
    <dgm:pt modelId="{C47577BF-6D64-46D9-BB48-0BDFAA629470}" type="sibTrans" cxnId="{6284600F-4B7B-4020-BFC6-53372C9E9242}">
      <dgm:prSet/>
      <dgm:spPr/>
      <dgm:t>
        <a:bodyPr/>
        <a:lstStyle/>
        <a:p>
          <a:endParaRPr lang="en-US"/>
        </a:p>
      </dgm:t>
    </dgm:pt>
    <dgm:pt modelId="{5684FF89-0C6F-4444-B24E-53A2D7C0A05D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Estabelecimento de protocolos com universidades e participação em projetos vários de investigação</a:t>
          </a:r>
          <a:endParaRPr lang="en-US" sz="1400"/>
        </a:p>
      </dgm:t>
    </dgm:pt>
    <dgm:pt modelId="{79A2F90D-7DB0-45F9-BA0B-B8801823349E}" type="parTrans" cxnId="{19B24959-7CBC-4FC1-8999-B7E077C2C073}">
      <dgm:prSet/>
      <dgm:spPr/>
      <dgm:t>
        <a:bodyPr/>
        <a:lstStyle/>
        <a:p>
          <a:endParaRPr lang="en-US"/>
        </a:p>
      </dgm:t>
    </dgm:pt>
    <dgm:pt modelId="{AA9F24CD-A4EA-4395-863E-F180C2AD665B}" type="sibTrans" cxnId="{19B24959-7CBC-4FC1-8999-B7E077C2C073}">
      <dgm:prSet/>
      <dgm:spPr/>
      <dgm:t>
        <a:bodyPr/>
        <a:lstStyle/>
        <a:p>
          <a:endParaRPr lang="en-US"/>
        </a:p>
      </dgm:t>
    </dgm:pt>
    <dgm:pt modelId="{EF6BDC16-F61E-4344-B0F3-509A0C132788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Projetos de instalação de painéis fotovoltaicos</a:t>
          </a:r>
          <a:endParaRPr lang="en-US" sz="1400"/>
        </a:p>
      </dgm:t>
    </dgm:pt>
    <dgm:pt modelId="{7562EEDA-7A07-4F7C-BF72-F126CA3AE29D}" type="parTrans" cxnId="{07D50E5E-E273-4A81-85B8-6770148D1412}">
      <dgm:prSet/>
      <dgm:spPr/>
      <dgm:t>
        <a:bodyPr/>
        <a:lstStyle/>
        <a:p>
          <a:endParaRPr lang="en-US"/>
        </a:p>
      </dgm:t>
    </dgm:pt>
    <dgm:pt modelId="{45C0F18E-3270-4D7A-8022-F2F9255B399A}" type="sibTrans" cxnId="{07D50E5E-E273-4A81-85B8-6770148D1412}">
      <dgm:prSet/>
      <dgm:spPr/>
      <dgm:t>
        <a:bodyPr/>
        <a:lstStyle/>
        <a:p>
          <a:endParaRPr lang="en-US"/>
        </a:p>
      </dgm:t>
    </dgm:pt>
    <dgm:pt modelId="{9D9F5B4F-6689-4552-A6F9-A8C4F567414C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Estabelecimento de objetivos estratégicos designadamente ao nível de uma maior eficiência da utilização de recursos </a:t>
          </a:r>
          <a:endParaRPr lang="en-US" sz="1400"/>
        </a:p>
      </dgm:t>
    </dgm:pt>
    <dgm:pt modelId="{C04FC2F8-EC74-44BD-8384-9A70AD69EE6B}" type="parTrans" cxnId="{B2243C62-3367-47E4-BF6A-EFAAFE422CCD}">
      <dgm:prSet/>
      <dgm:spPr/>
      <dgm:t>
        <a:bodyPr/>
        <a:lstStyle/>
        <a:p>
          <a:endParaRPr lang="en-US"/>
        </a:p>
      </dgm:t>
    </dgm:pt>
    <dgm:pt modelId="{68531594-BEEE-4E9B-A8F6-38B343671595}" type="sibTrans" cxnId="{B2243C62-3367-47E4-BF6A-EFAAFE422CCD}">
      <dgm:prSet/>
      <dgm:spPr/>
      <dgm:t>
        <a:bodyPr/>
        <a:lstStyle/>
        <a:p>
          <a:endParaRPr lang="en-US"/>
        </a:p>
      </dgm:t>
    </dgm:pt>
    <dgm:pt modelId="{1C71A74B-1806-4F2E-BDC2-45D006EFF67D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Desenvolvimento de projetos na área da biodiversidade</a:t>
          </a:r>
          <a:endParaRPr lang="en-US" sz="1400"/>
        </a:p>
      </dgm:t>
    </dgm:pt>
    <dgm:pt modelId="{0B1FC0FD-6B03-432D-9CD8-52B2D309A64F}" type="parTrans" cxnId="{4399C123-B4A3-48FF-8D81-6C9F46091C66}">
      <dgm:prSet/>
      <dgm:spPr/>
      <dgm:t>
        <a:bodyPr/>
        <a:lstStyle/>
        <a:p>
          <a:endParaRPr lang="en-US"/>
        </a:p>
      </dgm:t>
    </dgm:pt>
    <dgm:pt modelId="{A1E91F96-390F-4B58-B359-57A872E77CEF}" type="sibTrans" cxnId="{4399C123-B4A3-48FF-8D81-6C9F46091C66}">
      <dgm:prSet/>
      <dgm:spPr/>
      <dgm:t>
        <a:bodyPr/>
        <a:lstStyle/>
        <a:p>
          <a:endParaRPr lang="en-US"/>
        </a:p>
      </dgm:t>
    </dgm:pt>
    <dgm:pt modelId="{1F8CB467-DC15-4B56-AE52-DFC829979EBF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Utilização de fontes de energia renováveis</a:t>
          </a:r>
          <a:endParaRPr lang="en-US" sz="1400"/>
        </a:p>
      </dgm:t>
    </dgm:pt>
    <dgm:pt modelId="{223A5F73-F69A-45AB-B10B-FB055019C2C0}" type="parTrans" cxnId="{B2BAAC1A-3367-44AE-BBA2-E5D1BD2F0FBF}">
      <dgm:prSet/>
      <dgm:spPr/>
      <dgm:t>
        <a:bodyPr/>
        <a:lstStyle/>
        <a:p>
          <a:endParaRPr lang="en-US"/>
        </a:p>
      </dgm:t>
    </dgm:pt>
    <dgm:pt modelId="{8B22092F-4FEF-45AA-8F15-5F2DFCB5AE9C}" type="sibTrans" cxnId="{B2BAAC1A-3367-44AE-BBA2-E5D1BD2F0FBF}">
      <dgm:prSet/>
      <dgm:spPr/>
      <dgm:t>
        <a:bodyPr/>
        <a:lstStyle/>
        <a:p>
          <a:endParaRPr lang="en-US"/>
        </a:p>
      </dgm:t>
    </dgm:pt>
    <dgm:pt modelId="{991A8CD4-46D3-44CE-9D49-04ACA62C13D8}">
      <dgm:prSet custT="1"/>
      <dgm:spPr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</dgm:spPr>
      <dgm:t>
        <a:bodyPr/>
        <a:lstStyle/>
        <a:p>
          <a:r>
            <a:rPr lang="pt-PT" sz="1400" b="1"/>
            <a:t>Realização de programas de monitorização ambiental (fauna, recursos hídricos, qualidade do ar e acústica do ambiente</a:t>
          </a:r>
          <a:endParaRPr lang="en-US" sz="1400"/>
        </a:p>
      </dgm:t>
    </dgm:pt>
    <dgm:pt modelId="{37767A39-984D-45F9-8BBE-2149399534CC}" type="parTrans" cxnId="{078C9D02-CC95-4BC9-9871-D261BCF2BD58}">
      <dgm:prSet/>
      <dgm:spPr/>
      <dgm:t>
        <a:bodyPr/>
        <a:lstStyle/>
        <a:p>
          <a:endParaRPr lang="en-US"/>
        </a:p>
      </dgm:t>
    </dgm:pt>
    <dgm:pt modelId="{24BCC37A-14EB-487D-B9A2-70775AB03BDC}" type="sibTrans" cxnId="{078C9D02-CC95-4BC9-9871-D261BCF2BD58}">
      <dgm:prSet/>
      <dgm:spPr/>
      <dgm:t>
        <a:bodyPr/>
        <a:lstStyle/>
        <a:p>
          <a:endParaRPr lang="en-US"/>
        </a:p>
      </dgm:t>
    </dgm:pt>
    <dgm:pt modelId="{E9502B27-6BC7-4DFE-B549-97775E6216FD}" type="pres">
      <dgm:prSet presAssocID="{3DA6CC33-8016-43C7-B9A8-E416C04F0BCF}" presName="diagram" presStyleCnt="0">
        <dgm:presLayoutVars>
          <dgm:dir/>
          <dgm:resizeHandles val="exact"/>
        </dgm:presLayoutVars>
      </dgm:prSet>
      <dgm:spPr/>
    </dgm:pt>
    <dgm:pt modelId="{0C82ABFA-7F37-485F-AE0E-D10A6CCD8931}" type="pres">
      <dgm:prSet presAssocID="{B0FA38C6-0C1D-4555-9FB1-8D8A9CC04B3C}" presName="node" presStyleLbl="node1" presStyleIdx="0" presStyleCnt="11">
        <dgm:presLayoutVars>
          <dgm:bulletEnabled val="1"/>
        </dgm:presLayoutVars>
      </dgm:prSet>
      <dgm:spPr/>
    </dgm:pt>
    <dgm:pt modelId="{5C22513A-DC9E-4002-8588-21630E825F0B}" type="pres">
      <dgm:prSet presAssocID="{08BB30AB-0921-4462-BBD0-860A367DF4CB}" presName="sibTrans" presStyleCnt="0"/>
      <dgm:spPr/>
    </dgm:pt>
    <dgm:pt modelId="{309F930A-684A-4812-B979-493E937D539F}" type="pres">
      <dgm:prSet presAssocID="{52D1D012-FDA6-4E47-9780-EE269980C6D6}" presName="node" presStyleLbl="node1" presStyleIdx="1" presStyleCnt="11" custLinFactNeighborX="-5032">
        <dgm:presLayoutVars>
          <dgm:bulletEnabled val="1"/>
        </dgm:presLayoutVars>
      </dgm:prSet>
      <dgm:spPr/>
    </dgm:pt>
    <dgm:pt modelId="{F5801A09-679B-4C80-95E6-C690525C792B}" type="pres">
      <dgm:prSet presAssocID="{5DBCBB47-5F4F-4451-A031-8F0A6BCE0AD4}" presName="sibTrans" presStyleCnt="0"/>
      <dgm:spPr/>
    </dgm:pt>
    <dgm:pt modelId="{AAC85958-1772-460B-93D8-A914969C35F4}" type="pres">
      <dgm:prSet presAssocID="{D009B5E8-5637-4583-A5D8-9CD5403899D6}" presName="node" presStyleLbl="node1" presStyleIdx="2" presStyleCnt="11" custLinFactNeighborX="-10064">
        <dgm:presLayoutVars>
          <dgm:bulletEnabled val="1"/>
        </dgm:presLayoutVars>
      </dgm:prSet>
      <dgm:spPr/>
    </dgm:pt>
    <dgm:pt modelId="{8A710B95-63F3-46C9-A704-124F23CB83DF}" type="pres">
      <dgm:prSet presAssocID="{59741D30-F584-4E0B-91A6-C2555C607A59}" presName="sibTrans" presStyleCnt="0"/>
      <dgm:spPr/>
    </dgm:pt>
    <dgm:pt modelId="{F193E99D-35E9-4840-82D7-CEDA346DA656}" type="pres">
      <dgm:prSet presAssocID="{E4EFE53C-A9F3-4BB1-89A5-E655962A15C7}" presName="node" presStyleLbl="node1" presStyleIdx="3" presStyleCnt="11" custLinFactNeighborX="-14972">
        <dgm:presLayoutVars>
          <dgm:bulletEnabled val="1"/>
        </dgm:presLayoutVars>
      </dgm:prSet>
      <dgm:spPr/>
    </dgm:pt>
    <dgm:pt modelId="{7572131D-4CA7-4288-A8DB-56FAC78E5ADE}" type="pres">
      <dgm:prSet presAssocID="{F4FEF8FD-95F6-468F-AAD6-97412F8BFE66}" presName="sibTrans" presStyleCnt="0"/>
      <dgm:spPr/>
    </dgm:pt>
    <dgm:pt modelId="{3D14BFCB-9A07-4623-9B38-8F234EC381E6}" type="pres">
      <dgm:prSet presAssocID="{327B6BC2-BE3D-448E-BF46-6C608094AA7E}" presName="node" presStyleLbl="node1" presStyleIdx="4" presStyleCnt="11">
        <dgm:presLayoutVars>
          <dgm:bulletEnabled val="1"/>
        </dgm:presLayoutVars>
      </dgm:prSet>
      <dgm:spPr/>
    </dgm:pt>
    <dgm:pt modelId="{3700D9B0-E778-4493-B9C8-5D84EC9732B9}" type="pres">
      <dgm:prSet presAssocID="{C47577BF-6D64-46D9-BB48-0BDFAA629470}" presName="sibTrans" presStyleCnt="0"/>
      <dgm:spPr/>
    </dgm:pt>
    <dgm:pt modelId="{9FD077E4-DF52-46D0-BC08-E2C68264C52E}" type="pres">
      <dgm:prSet presAssocID="{5684FF89-0C6F-4444-B24E-53A2D7C0A05D}" presName="node" presStyleLbl="node1" presStyleIdx="5" presStyleCnt="11" custLinFactNeighborX="-5032">
        <dgm:presLayoutVars>
          <dgm:bulletEnabled val="1"/>
        </dgm:presLayoutVars>
      </dgm:prSet>
      <dgm:spPr/>
    </dgm:pt>
    <dgm:pt modelId="{A514FC47-9254-4F85-A503-7C62150AA41C}" type="pres">
      <dgm:prSet presAssocID="{AA9F24CD-A4EA-4395-863E-F180C2AD665B}" presName="sibTrans" presStyleCnt="0"/>
      <dgm:spPr/>
    </dgm:pt>
    <dgm:pt modelId="{FD3575AE-E2B8-4281-81AB-DF1F50E6AFA9}" type="pres">
      <dgm:prSet presAssocID="{EF6BDC16-F61E-4344-B0F3-509A0C132788}" presName="node" presStyleLbl="node1" presStyleIdx="6" presStyleCnt="11" custLinFactNeighborX="-10064">
        <dgm:presLayoutVars>
          <dgm:bulletEnabled val="1"/>
        </dgm:presLayoutVars>
      </dgm:prSet>
      <dgm:spPr/>
    </dgm:pt>
    <dgm:pt modelId="{A1438BCC-7E45-41FD-992F-173C83151468}" type="pres">
      <dgm:prSet presAssocID="{45C0F18E-3270-4D7A-8022-F2F9255B399A}" presName="sibTrans" presStyleCnt="0"/>
      <dgm:spPr/>
    </dgm:pt>
    <dgm:pt modelId="{4A503CD0-EC86-4617-B433-546029E941C8}" type="pres">
      <dgm:prSet presAssocID="{9D9F5B4F-6689-4552-A6F9-A8C4F567414C}" presName="node" presStyleLbl="node1" presStyleIdx="7" presStyleCnt="11" custLinFactNeighborX="-14972">
        <dgm:presLayoutVars>
          <dgm:bulletEnabled val="1"/>
        </dgm:presLayoutVars>
      </dgm:prSet>
      <dgm:spPr/>
    </dgm:pt>
    <dgm:pt modelId="{42943664-D3D1-44EC-8F07-332AD4872FEE}" type="pres">
      <dgm:prSet presAssocID="{68531594-BEEE-4E9B-A8F6-38B343671595}" presName="sibTrans" presStyleCnt="0"/>
      <dgm:spPr/>
    </dgm:pt>
    <dgm:pt modelId="{96A17744-3454-410E-B293-BFD6C4E36C6C}" type="pres">
      <dgm:prSet presAssocID="{1C71A74B-1806-4F2E-BDC2-45D006EFF67D}" presName="node" presStyleLbl="node1" presStyleIdx="8" presStyleCnt="11">
        <dgm:presLayoutVars>
          <dgm:bulletEnabled val="1"/>
        </dgm:presLayoutVars>
      </dgm:prSet>
      <dgm:spPr/>
    </dgm:pt>
    <dgm:pt modelId="{160E25AB-6B06-4FBD-B9C4-BD98885AE95F}" type="pres">
      <dgm:prSet presAssocID="{A1E91F96-390F-4B58-B359-57A872E77CEF}" presName="sibTrans" presStyleCnt="0"/>
      <dgm:spPr/>
    </dgm:pt>
    <dgm:pt modelId="{04C17DFF-3D1C-4F24-841A-E7813040D305}" type="pres">
      <dgm:prSet presAssocID="{1F8CB467-DC15-4B56-AE52-DFC829979EBF}" presName="node" presStyleLbl="node1" presStyleIdx="9" presStyleCnt="11">
        <dgm:presLayoutVars>
          <dgm:bulletEnabled val="1"/>
        </dgm:presLayoutVars>
      </dgm:prSet>
      <dgm:spPr/>
    </dgm:pt>
    <dgm:pt modelId="{8983B726-900B-4F8E-9571-E030E229B92D}" type="pres">
      <dgm:prSet presAssocID="{8B22092F-4FEF-45AA-8F15-5F2DFCB5AE9C}" presName="sibTrans" presStyleCnt="0"/>
      <dgm:spPr/>
    </dgm:pt>
    <dgm:pt modelId="{2F7E52C1-1EEB-44DB-BA26-05B1A357493D}" type="pres">
      <dgm:prSet presAssocID="{991A8CD4-46D3-44CE-9D49-04ACA62C13D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9678001-5931-491B-82F5-893BC06BB92A}" type="presOf" srcId="{B0FA38C6-0C1D-4555-9FB1-8D8A9CC04B3C}" destId="{0C82ABFA-7F37-485F-AE0E-D10A6CCD8931}" srcOrd="0" destOrd="0" presId="urn:microsoft.com/office/officeart/2005/8/layout/default"/>
    <dgm:cxn modelId="{078C9D02-CC95-4BC9-9871-D261BCF2BD58}" srcId="{3DA6CC33-8016-43C7-B9A8-E416C04F0BCF}" destId="{991A8CD4-46D3-44CE-9D49-04ACA62C13D8}" srcOrd="10" destOrd="0" parTransId="{37767A39-984D-45F9-8BBE-2149399534CC}" sibTransId="{24BCC37A-14EB-487D-B9A2-70775AB03BDC}"/>
    <dgm:cxn modelId="{6284600F-4B7B-4020-BFC6-53372C9E9242}" srcId="{3DA6CC33-8016-43C7-B9A8-E416C04F0BCF}" destId="{327B6BC2-BE3D-448E-BF46-6C608094AA7E}" srcOrd="4" destOrd="0" parTransId="{BB10A489-94EF-4927-9114-43B1215B1FF5}" sibTransId="{C47577BF-6D64-46D9-BB48-0BDFAA629470}"/>
    <dgm:cxn modelId="{9F854415-7DE2-4C4B-AA5C-879FD0049AE4}" srcId="{3DA6CC33-8016-43C7-B9A8-E416C04F0BCF}" destId="{52D1D012-FDA6-4E47-9780-EE269980C6D6}" srcOrd="1" destOrd="0" parTransId="{726D9ECB-894A-4FB8-8123-208D87A6EDA4}" sibTransId="{5DBCBB47-5F4F-4451-A031-8F0A6BCE0AD4}"/>
    <dgm:cxn modelId="{B2BAAC1A-3367-44AE-BBA2-E5D1BD2F0FBF}" srcId="{3DA6CC33-8016-43C7-B9A8-E416C04F0BCF}" destId="{1F8CB467-DC15-4B56-AE52-DFC829979EBF}" srcOrd="9" destOrd="0" parTransId="{223A5F73-F69A-45AB-B10B-FB055019C2C0}" sibTransId="{8B22092F-4FEF-45AA-8F15-5F2DFCB5AE9C}"/>
    <dgm:cxn modelId="{AC4FB71F-4535-4BA2-84D0-9952802E7CF0}" type="presOf" srcId="{52D1D012-FDA6-4E47-9780-EE269980C6D6}" destId="{309F930A-684A-4812-B979-493E937D539F}" srcOrd="0" destOrd="0" presId="urn:microsoft.com/office/officeart/2005/8/layout/default"/>
    <dgm:cxn modelId="{4399C123-B4A3-48FF-8D81-6C9F46091C66}" srcId="{3DA6CC33-8016-43C7-B9A8-E416C04F0BCF}" destId="{1C71A74B-1806-4F2E-BDC2-45D006EFF67D}" srcOrd="8" destOrd="0" parTransId="{0B1FC0FD-6B03-432D-9CD8-52B2D309A64F}" sibTransId="{A1E91F96-390F-4B58-B359-57A872E77CEF}"/>
    <dgm:cxn modelId="{DA9E2527-60C4-4278-9683-B530BE570980}" srcId="{3DA6CC33-8016-43C7-B9A8-E416C04F0BCF}" destId="{E4EFE53C-A9F3-4BB1-89A5-E655962A15C7}" srcOrd="3" destOrd="0" parTransId="{10FB89A5-0B40-44A8-9081-ABC8B3BD297F}" sibTransId="{F4FEF8FD-95F6-468F-AAD6-97412F8BFE66}"/>
    <dgm:cxn modelId="{EA640B39-1E0A-4E2B-A5B7-2B5333C47BE0}" srcId="{3DA6CC33-8016-43C7-B9A8-E416C04F0BCF}" destId="{D009B5E8-5637-4583-A5D8-9CD5403899D6}" srcOrd="2" destOrd="0" parTransId="{1F974F86-3BDC-4AC7-B05E-21F078FC1BC4}" sibTransId="{59741D30-F584-4E0B-91A6-C2555C607A59}"/>
    <dgm:cxn modelId="{1DA92C39-BAB9-43C7-82F8-64B67AA76CE4}" type="presOf" srcId="{3DA6CC33-8016-43C7-B9A8-E416C04F0BCF}" destId="{E9502B27-6BC7-4DFE-B549-97775E6216FD}" srcOrd="0" destOrd="0" presId="urn:microsoft.com/office/officeart/2005/8/layout/default"/>
    <dgm:cxn modelId="{07D50E5E-E273-4A81-85B8-6770148D1412}" srcId="{3DA6CC33-8016-43C7-B9A8-E416C04F0BCF}" destId="{EF6BDC16-F61E-4344-B0F3-509A0C132788}" srcOrd="6" destOrd="0" parTransId="{7562EEDA-7A07-4F7C-BF72-F126CA3AE29D}" sibTransId="{45C0F18E-3270-4D7A-8022-F2F9255B399A}"/>
    <dgm:cxn modelId="{93B19A5E-8D2A-4B65-892B-31FA6D5CAF2F}" type="presOf" srcId="{1C71A74B-1806-4F2E-BDC2-45D006EFF67D}" destId="{96A17744-3454-410E-B293-BFD6C4E36C6C}" srcOrd="0" destOrd="0" presId="urn:microsoft.com/office/officeart/2005/8/layout/default"/>
    <dgm:cxn modelId="{B2243C62-3367-47E4-BF6A-EFAAFE422CCD}" srcId="{3DA6CC33-8016-43C7-B9A8-E416C04F0BCF}" destId="{9D9F5B4F-6689-4552-A6F9-A8C4F567414C}" srcOrd="7" destOrd="0" parTransId="{C04FC2F8-EC74-44BD-8384-9A70AD69EE6B}" sibTransId="{68531594-BEEE-4E9B-A8F6-38B343671595}"/>
    <dgm:cxn modelId="{42F26868-840D-4DC4-B9DE-1C171570F758}" type="presOf" srcId="{327B6BC2-BE3D-448E-BF46-6C608094AA7E}" destId="{3D14BFCB-9A07-4623-9B38-8F234EC381E6}" srcOrd="0" destOrd="0" presId="urn:microsoft.com/office/officeart/2005/8/layout/default"/>
    <dgm:cxn modelId="{7A7A416C-6033-4766-9EF5-471D765578E3}" type="presOf" srcId="{5684FF89-0C6F-4444-B24E-53A2D7C0A05D}" destId="{9FD077E4-DF52-46D0-BC08-E2C68264C52E}" srcOrd="0" destOrd="0" presId="urn:microsoft.com/office/officeart/2005/8/layout/default"/>
    <dgm:cxn modelId="{F16BE852-1F0E-4CE7-ACBA-CFF64717E0C1}" type="presOf" srcId="{EF6BDC16-F61E-4344-B0F3-509A0C132788}" destId="{FD3575AE-E2B8-4281-81AB-DF1F50E6AFA9}" srcOrd="0" destOrd="0" presId="urn:microsoft.com/office/officeart/2005/8/layout/default"/>
    <dgm:cxn modelId="{C69BAA55-E69D-4191-9AC1-79F1E534BEA9}" type="presOf" srcId="{991A8CD4-46D3-44CE-9D49-04ACA62C13D8}" destId="{2F7E52C1-1EEB-44DB-BA26-05B1A357493D}" srcOrd="0" destOrd="0" presId="urn:microsoft.com/office/officeart/2005/8/layout/default"/>
    <dgm:cxn modelId="{19B24959-7CBC-4FC1-8999-B7E077C2C073}" srcId="{3DA6CC33-8016-43C7-B9A8-E416C04F0BCF}" destId="{5684FF89-0C6F-4444-B24E-53A2D7C0A05D}" srcOrd="5" destOrd="0" parTransId="{79A2F90D-7DB0-45F9-BA0B-B8801823349E}" sibTransId="{AA9F24CD-A4EA-4395-863E-F180C2AD665B}"/>
    <dgm:cxn modelId="{99DDDA87-958D-4B4E-8812-0AC19A33FD90}" type="presOf" srcId="{D009B5E8-5637-4583-A5D8-9CD5403899D6}" destId="{AAC85958-1772-460B-93D8-A914969C35F4}" srcOrd="0" destOrd="0" presId="urn:microsoft.com/office/officeart/2005/8/layout/default"/>
    <dgm:cxn modelId="{B0A3FCA5-A8E0-48BE-B5FB-DD2EDB30A1D9}" type="presOf" srcId="{1F8CB467-DC15-4B56-AE52-DFC829979EBF}" destId="{04C17DFF-3D1C-4F24-841A-E7813040D305}" srcOrd="0" destOrd="0" presId="urn:microsoft.com/office/officeart/2005/8/layout/default"/>
    <dgm:cxn modelId="{28118DCF-01D3-4995-A492-B8AEF8ECA8AA}" type="presOf" srcId="{9D9F5B4F-6689-4552-A6F9-A8C4F567414C}" destId="{4A503CD0-EC86-4617-B433-546029E941C8}" srcOrd="0" destOrd="0" presId="urn:microsoft.com/office/officeart/2005/8/layout/default"/>
    <dgm:cxn modelId="{845692DB-92E8-47DC-9B03-4D808147E117}" type="presOf" srcId="{E4EFE53C-A9F3-4BB1-89A5-E655962A15C7}" destId="{F193E99D-35E9-4840-82D7-CEDA346DA656}" srcOrd="0" destOrd="0" presId="urn:microsoft.com/office/officeart/2005/8/layout/default"/>
    <dgm:cxn modelId="{A6F02AEB-6D0C-48CF-8656-F536466F0A34}" srcId="{3DA6CC33-8016-43C7-B9A8-E416C04F0BCF}" destId="{B0FA38C6-0C1D-4555-9FB1-8D8A9CC04B3C}" srcOrd="0" destOrd="0" parTransId="{5ECBDFD9-53EF-43E0-8BDE-3380C6B4E59A}" sibTransId="{08BB30AB-0921-4462-BBD0-860A367DF4CB}"/>
    <dgm:cxn modelId="{A65EA713-1B28-4D13-9936-8B00B9040D5E}" type="presParOf" srcId="{E9502B27-6BC7-4DFE-B549-97775E6216FD}" destId="{0C82ABFA-7F37-485F-AE0E-D10A6CCD8931}" srcOrd="0" destOrd="0" presId="urn:microsoft.com/office/officeart/2005/8/layout/default"/>
    <dgm:cxn modelId="{6E262452-AB30-4DDA-8107-887228CC34E3}" type="presParOf" srcId="{E9502B27-6BC7-4DFE-B549-97775E6216FD}" destId="{5C22513A-DC9E-4002-8588-21630E825F0B}" srcOrd="1" destOrd="0" presId="urn:microsoft.com/office/officeart/2005/8/layout/default"/>
    <dgm:cxn modelId="{33264250-1735-4D61-90FF-5E5936CF33B2}" type="presParOf" srcId="{E9502B27-6BC7-4DFE-B549-97775E6216FD}" destId="{309F930A-684A-4812-B979-493E937D539F}" srcOrd="2" destOrd="0" presId="urn:microsoft.com/office/officeart/2005/8/layout/default"/>
    <dgm:cxn modelId="{BEA9FDC0-2FD4-46AC-A446-D4A2B14999E9}" type="presParOf" srcId="{E9502B27-6BC7-4DFE-B549-97775E6216FD}" destId="{F5801A09-679B-4C80-95E6-C690525C792B}" srcOrd="3" destOrd="0" presId="urn:microsoft.com/office/officeart/2005/8/layout/default"/>
    <dgm:cxn modelId="{BB045785-58C0-4681-966D-7B09DB16384C}" type="presParOf" srcId="{E9502B27-6BC7-4DFE-B549-97775E6216FD}" destId="{AAC85958-1772-460B-93D8-A914969C35F4}" srcOrd="4" destOrd="0" presId="urn:microsoft.com/office/officeart/2005/8/layout/default"/>
    <dgm:cxn modelId="{2797BBFE-C0AC-47BA-8A5E-95C6E5EF189E}" type="presParOf" srcId="{E9502B27-6BC7-4DFE-B549-97775E6216FD}" destId="{8A710B95-63F3-46C9-A704-124F23CB83DF}" srcOrd="5" destOrd="0" presId="urn:microsoft.com/office/officeart/2005/8/layout/default"/>
    <dgm:cxn modelId="{4257D57B-66E6-4833-8A88-7DCEC29977A6}" type="presParOf" srcId="{E9502B27-6BC7-4DFE-B549-97775E6216FD}" destId="{F193E99D-35E9-4840-82D7-CEDA346DA656}" srcOrd="6" destOrd="0" presId="urn:microsoft.com/office/officeart/2005/8/layout/default"/>
    <dgm:cxn modelId="{0AB0F15F-19C2-49AD-B6C3-4C5783837455}" type="presParOf" srcId="{E9502B27-6BC7-4DFE-B549-97775E6216FD}" destId="{7572131D-4CA7-4288-A8DB-56FAC78E5ADE}" srcOrd="7" destOrd="0" presId="urn:microsoft.com/office/officeart/2005/8/layout/default"/>
    <dgm:cxn modelId="{93C134A7-6AF7-4600-9E52-92A3FC6AD5DF}" type="presParOf" srcId="{E9502B27-6BC7-4DFE-B549-97775E6216FD}" destId="{3D14BFCB-9A07-4623-9B38-8F234EC381E6}" srcOrd="8" destOrd="0" presId="urn:microsoft.com/office/officeart/2005/8/layout/default"/>
    <dgm:cxn modelId="{45588BB2-A361-41A0-B71D-B732B0863151}" type="presParOf" srcId="{E9502B27-6BC7-4DFE-B549-97775E6216FD}" destId="{3700D9B0-E778-4493-B9C8-5D84EC9732B9}" srcOrd="9" destOrd="0" presId="urn:microsoft.com/office/officeart/2005/8/layout/default"/>
    <dgm:cxn modelId="{6A36D924-469B-46AB-B716-A27D4EDFBDA0}" type="presParOf" srcId="{E9502B27-6BC7-4DFE-B549-97775E6216FD}" destId="{9FD077E4-DF52-46D0-BC08-E2C68264C52E}" srcOrd="10" destOrd="0" presId="urn:microsoft.com/office/officeart/2005/8/layout/default"/>
    <dgm:cxn modelId="{F6F1AC5A-1F95-4344-83CB-E3AD112ABC35}" type="presParOf" srcId="{E9502B27-6BC7-4DFE-B549-97775E6216FD}" destId="{A514FC47-9254-4F85-A503-7C62150AA41C}" srcOrd="11" destOrd="0" presId="urn:microsoft.com/office/officeart/2005/8/layout/default"/>
    <dgm:cxn modelId="{55CACDB6-527C-481E-B54E-151AE9AAB7E5}" type="presParOf" srcId="{E9502B27-6BC7-4DFE-B549-97775E6216FD}" destId="{FD3575AE-E2B8-4281-81AB-DF1F50E6AFA9}" srcOrd="12" destOrd="0" presId="urn:microsoft.com/office/officeart/2005/8/layout/default"/>
    <dgm:cxn modelId="{95A9226E-E059-45DF-9A83-64B08A3478B3}" type="presParOf" srcId="{E9502B27-6BC7-4DFE-B549-97775E6216FD}" destId="{A1438BCC-7E45-41FD-992F-173C83151468}" srcOrd="13" destOrd="0" presId="urn:microsoft.com/office/officeart/2005/8/layout/default"/>
    <dgm:cxn modelId="{884C5CC3-6540-4AB7-BBCC-919710808E3C}" type="presParOf" srcId="{E9502B27-6BC7-4DFE-B549-97775E6216FD}" destId="{4A503CD0-EC86-4617-B433-546029E941C8}" srcOrd="14" destOrd="0" presId="urn:microsoft.com/office/officeart/2005/8/layout/default"/>
    <dgm:cxn modelId="{D606FA7B-9AFD-4F12-B94C-C75F1B8E9751}" type="presParOf" srcId="{E9502B27-6BC7-4DFE-B549-97775E6216FD}" destId="{42943664-D3D1-44EC-8F07-332AD4872FEE}" srcOrd="15" destOrd="0" presId="urn:microsoft.com/office/officeart/2005/8/layout/default"/>
    <dgm:cxn modelId="{942093FA-A850-4B19-9E95-2F209053D9AE}" type="presParOf" srcId="{E9502B27-6BC7-4DFE-B549-97775E6216FD}" destId="{96A17744-3454-410E-B293-BFD6C4E36C6C}" srcOrd="16" destOrd="0" presId="urn:microsoft.com/office/officeart/2005/8/layout/default"/>
    <dgm:cxn modelId="{80BAD2C4-04F8-4804-8B6A-189BDC710A0B}" type="presParOf" srcId="{E9502B27-6BC7-4DFE-B549-97775E6216FD}" destId="{160E25AB-6B06-4FBD-B9C4-BD98885AE95F}" srcOrd="17" destOrd="0" presId="urn:microsoft.com/office/officeart/2005/8/layout/default"/>
    <dgm:cxn modelId="{4962A996-7DA0-4FEC-A42D-117DCEB5267A}" type="presParOf" srcId="{E9502B27-6BC7-4DFE-B549-97775E6216FD}" destId="{04C17DFF-3D1C-4F24-841A-E7813040D305}" srcOrd="18" destOrd="0" presId="urn:microsoft.com/office/officeart/2005/8/layout/default"/>
    <dgm:cxn modelId="{3B7599A7-321A-4B49-B4E1-75281A494C63}" type="presParOf" srcId="{E9502B27-6BC7-4DFE-B549-97775E6216FD}" destId="{8983B726-900B-4F8E-9571-E030E229B92D}" srcOrd="19" destOrd="0" presId="urn:microsoft.com/office/officeart/2005/8/layout/default"/>
    <dgm:cxn modelId="{FD7E1D74-5E95-4B4C-B7AB-85A293FC4676}" type="presParOf" srcId="{E9502B27-6BC7-4DFE-B549-97775E6216FD}" destId="{2F7E52C1-1EEB-44DB-BA26-05B1A357493D}" srcOrd="2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F67C9-9F1B-4264-BFBD-94CCA367A7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7E056-E29E-449E-B23C-E72ABC8EF74A}">
      <dgm:prSet custT="1"/>
      <dgm:spPr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pt-PT" sz="1400" b="1" cap="none" baseline="0" dirty="0"/>
            <a:t>Análise sistemática da sinistralidade e consequente implementação de medidas</a:t>
          </a:r>
          <a:endParaRPr lang="en-US" sz="1400" b="1" cap="none" baseline="0" dirty="0"/>
        </a:p>
      </dgm:t>
    </dgm:pt>
    <dgm:pt modelId="{E4CBCB87-1590-4DF9-A30F-F05E784CB0AA}" type="parTrans" cxnId="{48955327-3A12-4660-9C30-ECE0FCF80CF5}">
      <dgm:prSet/>
      <dgm:spPr/>
      <dgm:t>
        <a:bodyPr/>
        <a:lstStyle/>
        <a:p>
          <a:endParaRPr lang="en-US"/>
        </a:p>
      </dgm:t>
    </dgm:pt>
    <dgm:pt modelId="{3A0A0BF9-6401-4EA0-95A5-4090808021C8}" type="sibTrans" cxnId="{48955327-3A12-4660-9C30-ECE0FCF80CF5}">
      <dgm:prSet/>
      <dgm:spPr/>
      <dgm:t>
        <a:bodyPr/>
        <a:lstStyle/>
        <a:p>
          <a:endParaRPr lang="en-US"/>
        </a:p>
      </dgm:t>
    </dgm:pt>
    <dgm:pt modelId="{B6C4526C-489C-490D-9A45-A404105289D5}">
      <dgm:prSet custT="1"/>
      <dgm:spPr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lnSpc>
              <a:spcPct val="100000"/>
            </a:lnSpc>
            <a:defRPr cap="all"/>
          </a:pPr>
          <a:r>
            <a:rPr lang="pt-PT" sz="1400" b="1" cap="none" baseline="0" dirty="0"/>
            <a:t>Estabelecimento de objetivos com vista a atingir Zero Mortes</a:t>
          </a:r>
          <a:endParaRPr lang="en-US" sz="1400" b="1" cap="none" baseline="0" dirty="0"/>
        </a:p>
      </dgm:t>
    </dgm:pt>
    <dgm:pt modelId="{008CB1F3-5912-4446-A965-20CFFD1E0925}" type="parTrans" cxnId="{2BCF9252-C17E-4297-BFC1-91CDC3C9B93D}">
      <dgm:prSet/>
      <dgm:spPr/>
      <dgm:t>
        <a:bodyPr/>
        <a:lstStyle/>
        <a:p>
          <a:endParaRPr lang="en-US"/>
        </a:p>
      </dgm:t>
    </dgm:pt>
    <dgm:pt modelId="{0B71EEEA-71FB-40B5-98E8-ECC26DFE1B98}" type="sibTrans" cxnId="{2BCF9252-C17E-4297-BFC1-91CDC3C9B93D}">
      <dgm:prSet/>
      <dgm:spPr/>
      <dgm:t>
        <a:bodyPr/>
        <a:lstStyle/>
        <a:p>
          <a:endParaRPr lang="en-US"/>
        </a:p>
      </dgm:t>
    </dgm:pt>
    <dgm:pt modelId="{80E910A9-C935-4D7B-9F91-EFECFC920268}">
      <dgm:prSet custT="1"/>
      <dgm:spPr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lnSpc>
              <a:spcPct val="100000"/>
            </a:lnSpc>
            <a:defRPr cap="all"/>
          </a:pPr>
          <a:r>
            <a:rPr lang="pt-PT" sz="1400" b="1" i="0" cap="none" baseline="0" dirty="0">
              <a:latin typeface="Calibri" panose="020F0502020204030204" pitchFamily="34" charset="0"/>
            </a:rPr>
            <a:t>Manutenção programada de toda a infraestrutura</a:t>
          </a:r>
          <a:endParaRPr lang="en-US" sz="1400" b="1" i="0" cap="none" baseline="0" dirty="0">
            <a:latin typeface="Calibri" panose="020F0502020204030204" pitchFamily="34" charset="0"/>
          </a:endParaRPr>
        </a:p>
      </dgm:t>
    </dgm:pt>
    <dgm:pt modelId="{54BAA7F6-1241-43EF-A94D-3A42B31AE45C}" type="parTrans" cxnId="{E8C61C50-8782-4042-8DAE-52375A04BC5D}">
      <dgm:prSet/>
      <dgm:spPr/>
      <dgm:t>
        <a:bodyPr/>
        <a:lstStyle/>
        <a:p>
          <a:endParaRPr lang="en-US"/>
        </a:p>
      </dgm:t>
    </dgm:pt>
    <dgm:pt modelId="{EE0D1FB6-01AB-4EC0-932F-C8341B8379C6}" type="sibTrans" cxnId="{E8C61C50-8782-4042-8DAE-52375A04BC5D}">
      <dgm:prSet/>
      <dgm:spPr/>
      <dgm:t>
        <a:bodyPr/>
        <a:lstStyle/>
        <a:p>
          <a:endParaRPr lang="en-US"/>
        </a:p>
      </dgm:t>
    </dgm:pt>
    <dgm:pt modelId="{8BCFC501-7A4E-4851-B06C-C1346AC4E89A}">
      <dgm:prSet custT="1"/>
      <dgm:spPr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lnSpc>
              <a:spcPct val="100000"/>
            </a:lnSpc>
            <a:defRPr cap="all"/>
          </a:pPr>
          <a:r>
            <a:rPr lang="pt-PT" sz="1400" b="1" i="0" kern="1200" cap="none" baseline="0" dirty="0">
              <a:latin typeface="Calibri" panose="020F0502020204030204" pitchFamily="34" charset="0"/>
            </a:rPr>
            <a:t>Ações para aumento da segurança dos funcionários internos e externos durante os trabalhos nas vias (alteração </a:t>
          </a: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dos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 veículos de manutenção, utilização de equipamento inovador de proteção dos trabalhadores e clientes, referidos como "atenuadores de impacto" (</a:t>
          </a:r>
          <a:r>
            <a:rPr lang="pt-PT" sz="1400" b="1" i="0" kern="1200" cap="none" baseline="0" dirty="0" err="1">
              <a:latin typeface="Calibri" panose="020F0502020204030204" pitchFamily="34" charset="0"/>
            </a:rPr>
            <a:t>TMAs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), organização de simulacros, etc.)</a:t>
          </a:r>
          <a:endParaRPr lang="en-US" sz="1400" b="1" i="0" kern="1200" cap="none" baseline="0" dirty="0">
            <a:latin typeface="Calibri" panose="020F0502020204030204" pitchFamily="34" charset="0"/>
          </a:endParaRPr>
        </a:p>
      </dgm:t>
    </dgm:pt>
    <dgm:pt modelId="{ACC102FB-BE06-4B93-9FDE-A4C76E7CE277}" type="parTrans" cxnId="{2F7386EF-C2F0-4653-8133-47C5538717E3}">
      <dgm:prSet/>
      <dgm:spPr/>
      <dgm:t>
        <a:bodyPr/>
        <a:lstStyle/>
        <a:p>
          <a:endParaRPr lang="en-US"/>
        </a:p>
      </dgm:t>
    </dgm:pt>
    <dgm:pt modelId="{D27BE169-C235-4F20-A184-EFB15EAC3950}" type="sibTrans" cxnId="{2F7386EF-C2F0-4653-8133-47C5538717E3}">
      <dgm:prSet/>
      <dgm:spPr/>
      <dgm:t>
        <a:bodyPr/>
        <a:lstStyle/>
        <a:p>
          <a:endParaRPr lang="en-US"/>
        </a:p>
      </dgm:t>
    </dgm:pt>
    <dgm:pt modelId="{5063BFF2-2CA1-4CA8-AE76-A490A80D8A5F}">
      <dgm:prSet custT="1"/>
      <dgm:spPr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Serviço de assistência rodoviária e de operação com elevados padrões de qualidade, com a contribuição da adoção e melhoria de sistemas inteligentes de análise e gestão de tráfego;</a:t>
          </a:r>
          <a:endParaRPr lang="en-US" sz="1400" b="1" i="0" kern="1200" cap="none" baseline="0" dirty="0">
            <a:solidFill>
              <a:srgbClr val="FFFFFF"/>
            </a:solidFill>
            <a:latin typeface="Calibri" panose="020F0502020204030204" pitchFamily="34" charset="0"/>
            <a:ea typeface="Calibri"/>
            <a:cs typeface="Calibri"/>
          </a:endParaRPr>
        </a:p>
      </dgm:t>
    </dgm:pt>
    <dgm:pt modelId="{268B077F-006F-428A-8F4C-57C0CFBC78FA}" type="parTrans" cxnId="{6D9CA90C-D52F-49AD-A2F4-DD2E631AE835}">
      <dgm:prSet/>
      <dgm:spPr/>
      <dgm:t>
        <a:bodyPr/>
        <a:lstStyle/>
        <a:p>
          <a:endParaRPr lang="en-US"/>
        </a:p>
      </dgm:t>
    </dgm:pt>
    <dgm:pt modelId="{BA948DF2-8FC2-4C22-9087-BCCB902AD685}" type="sibTrans" cxnId="{6D9CA90C-D52F-49AD-A2F4-DD2E631AE835}">
      <dgm:prSet/>
      <dgm:spPr/>
      <dgm:t>
        <a:bodyPr/>
        <a:lstStyle/>
        <a:p>
          <a:endParaRPr lang="en-US"/>
        </a:p>
      </dgm:t>
    </dgm:pt>
    <dgm:pt modelId="{FE9A74A2-0C11-4C29-AA0C-8424FEE57F7C}">
      <dgm:prSet custT="1"/>
      <dgm:spPr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lnSpc>
              <a:spcPct val="100000"/>
            </a:lnSpc>
            <a:defRPr cap="all"/>
          </a:pPr>
          <a:r>
            <a:rPr lang="pt-PT" sz="1400" b="1" i="0" kern="1200" cap="none" baseline="0" dirty="0">
              <a:latin typeface="Calibri" panose="020F0502020204030204" pitchFamily="34" charset="0"/>
            </a:rPr>
            <a:t>Desenvolvimento de variados projetos, como por exemplo o desenvolvimento de uma solução </a:t>
          </a: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inovadora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 de transição entre as barreiras de segurança de viadutos e as de seção corrente tendo em visto a sua certificação,</a:t>
          </a:r>
          <a:endParaRPr lang="en-US" sz="1400" b="1" i="0" kern="1200" cap="none" baseline="0" dirty="0">
            <a:latin typeface="Calibri" panose="020F0502020204030204" pitchFamily="34" charset="0"/>
          </a:endParaRPr>
        </a:p>
      </dgm:t>
    </dgm:pt>
    <dgm:pt modelId="{F7F39501-4B50-4058-BA8D-7375919AAB81}" type="parTrans" cxnId="{2B61C7FD-021F-45F0-87F6-7C6ADD14E8C1}">
      <dgm:prSet/>
      <dgm:spPr/>
      <dgm:t>
        <a:bodyPr/>
        <a:lstStyle/>
        <a:p>
          <a:endParaRPr lang="en-US"/>
        </a:p>
      </dgm:t>
    </dgm:pt>
    <dgm:pt modelId="{47F0151A-C9FD-4D0A-BCD3-174EEBD16095}" type="sibTrans" cxnId="{2B61C7FD-021F-45F0-87F6-7C6ADD14E8C1}">
      <dgm:prSet/>
      <dgm:spPr/>
      <dgm:t>
        <a:bodyPr/>
        <a:lstStyle/>
        <a:p>
          <a:endParaRPr lang="en-US"/>
        </a:p>
      </dgm:t>
    </dgm:pt>
    <dgm:pt modelId="{23459906-8792-4FC7-AD43-4C07910B6364}">
      <dgm:prSet custT="1"/>
      <dgm:spPr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lnSpc>
              <a:spcPct val="100000"/>
            </a:lnSpc>
            <a:defRPr cap="all"/>
          </a:pPr>
          <a:r>
            <a:rPr lang="pt-PT" sz="1400" b="1" i="0" kern="1200" cap="none" baseline="0" dirty="0">
              <a:latin typeface="Calibri" panose="020F0502020204030204" pitchFamily="34" charset="0"/>
            </a:rPr>
            <a:t>Desenvolvimento de estudos para criação de sistemas de alerta, nomeadamente “Sistema </a:t>
          </a: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Automático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 de alertas de veículos em contramão” e “Sistema Automático de alertas de veículos em escapatórias de estrada"</a:t>
          </a:r>
          <a:endParaRPr lang="en-US" sz="1400" b="1" i="0" kern="1200" cap="none" baseline="0" dirty="0">
            <a:latin typeface="Calibri" panose="020F0502020204030204" pitchFamily="34" charset="0"/>
          </a:endParaRPr>
        </a:p>
      </dgm:t>
    </dgm:pt>
    <dgm:pt modelId="{5603C86B-8AA7-4AF9-9E66-F8081189E57F}" type="parTrans" cxnId="{477F8544-960A-45B3-99A8-49D4F681E2E7}">
      <dgm:prSet/>
      <dgm:spPr/>
      <dgm:t>
        <a:bodyPr/>
        <a:lstStyle/>
        <a:p>
          <a:endParaRPr lang="en-US"/>
        </a:p>
      </dgm:t>
    </dgm:pt>
    <dgm:pt modelId="{134E0546-D436-4638-A472-AF3FAEF5F7E9}" type="sibTrans" cxnId="{477F8544-960A-45B3-99A8-49D4F681E2E7}">
      <dgm:prSet/>
      <dgm:spPr/>
      <dgm:t>
        <a:bodyPr/>
        <a:lstStyle/>
        <a:p>
          <a:endParaRPr lang="en-US"/>
        </a:p>
      </dgm:t>
    </dgm:pt>
    <dgm:pt modelId="{B8BF4C56-0781-4C6B-9264-789649D4CC48}" type="pres">
      <dgm:prSet presAssocID="{A89F67C9-9F1B-4264-BFBD-94CCA367A701}" presName="diagram" presStyleCnt="0">
        <dgm:presLayoutVars>
          <dgm:dir/>
          <dgm:resizeHandles val="exact"/>
        </dgm:presLayoutVars>
      </dgm:prSet>
      <dgm:spPr/>
    </dgm:pt>
    <dgm:pt modelId="{87E176F1-CA63-4772-9447-D42FE4962A55}" type="pres">
      <dgm:prSet presAssocID="{C327E056-E29E-449E-B23C-E72ABC8EF74A}" presName="node" presStyleLbl="node1" presStyleIdx="0" presStyleCnt="7" custScaleX="108761" custLinFactNeighborY="8775">
        <dgm:presLayoutVars>
          <dgm:bulletEnabled val="1"/>
        </dgm:presLayoutVars>
      </dgm:prSet>
      <dgm:spPr/>
    </dgm:pt>
    <dgm:pt modelId="{CBA503A1-FFF1-4844-B753-E0BC5AE642B6}" type="pres">
      <dgm:prSet presAssocID="{3A0A0BF9-6401-4EA0-95A5-4090808021C8}" presName="sibTrans" presStyleCnt="0"/>
      <dgm:spPr/>
    </dgm:pt>
    <dgm:pt modelId="{16DCF665-3EE4-43FD-A8E0-F2AF9F99C271}" type="pres">
      <dgm:prSet presAssocID="{B6C4526C-489C-490D-9A45-A404105289D5}" presName="node" presStyleLbl="node1" presStyleIdx="1" presStyleCnt="7" custLinFactNeighborY="8775">
        <dgm:presLayoutVars>
          <dgm:bulletEnabled val="1"/>
        </dgm:presLayoutVars>
      </dgm:prSet>
      <dgm:spPr>
        <a:xfrm>
          <a:off x="3655376" y="127317"/>
          <a:ext cx="2367770" cy="1420662"/>
        </a:xfrm>
        <a:prstGeom prst="rect">
          <a:avLst/>
        </a:prstGeom>
      </dgm:spPr>
    </dgm:pt>
    <dgm:pt modelId="{4DDF01AF-B5CB-46BB-A9D8-EFABF4162F3B}" type="pres">
      <dgm:prSet presAssocID="{0B71EEEA-71FB-40B5-98E8-ECC26DFE1B98}" presName="sibTrans" presStyleCnt="0"/>
      <dgm:spPr/>
    </dgm:pt>
    <dgm:pt modelId="{6D2922C1-32AB-4952-936D-A7CFB37B749C}" type="pres">
      <dgm:prSet presAssocID="{80E910A9-C935-4D7B-9F91-EFECFC920268}" presName="node" presStyleLbl="node1" presStyleIdx="2" presStyleCnt="7" custLinFactNeighborY="8775">
        <dgm:presLayoutVars>
          <dgm:bulletEnabled val="1"/>
        </dgm:presLayoutVars>
      </dgm:prSet>
      <dgm:spPr>
        <a:xfrm>
          <a:off x="6259924" y="127317"/>
          <a:ext cx="2367770" cy="1420662"/>
        </a:xfrm>
        <a:prstGeom prst="rect">
          <a:avLst/>
        </a:prstGeom>
      </dgm:spPr>
    </dgm:pt>
    <dgm:pt modelId="{0DAA9ED6-1303-4358-91D7-97B471BC0D10}" type="pres">
      <dgm:prSet presAssocID="{EE0D1FB6-01AB-4EC0-932F-C8341B8379C6}" presName="sibTrans" presStyleCnt="0"/>
      <dgm:spPr/>
    </dgm:pt>
    <dgm:pt modelId="{AD93CE71-ABE5-4D3A-9C81-74731B5F490F}" type="pres">
      <dgm:prSet presAssocID="{8BCFC501-7A4E-4851-B06C-C1346AC4E89A}" presName="node" presStyleLbl="node1" presStyleIdx="3" presStyleCnt="7" custScaleX="180014" custLinFactNeighborY="3900">
        <dgm:presLayoutVars>
          <dgm:bulletEnabled val="1"/>
        </dgm:presLayoutVars>
      </dgm:prSet>
      <dgm:spPr>
        <a:xfrm>
          <a:off x="569934" y="1715499"/>
          <a:ext cx="4262318" cy="1420662"/>
        </a:xfrm>
        <a:prstGeom prst="rect">
          <a:avLst/>
        </a:prstGeom>
      </dgm:spPr>
    </dgm:pt>
    <dgm:pt modelId="{FCB3CF16-050F-4091-8237-CA37C79C7F0B}" type="pres">
      <dgm:prSet presAssocID="{D27BE169-C235-4F20-A184-EFB15EAC3950}" presName="sibTrans" presStyleCnt="0"/>
      <dgm:spPr/>
    </dgm:pt>
    <dgm:pt modelId="{4E4F36DA-512F-4878-8703-394967397223}" type="pres">
      <dgm:prSet presAssocID="{5063BFF2-2CA1-4CA8-AE76-A490A80D8A5F}" presName="node" presStyleLbl="node1" presStyleIdx="4" presStyleCnt="7" custScaleX="161845" custLinFactNeighborY="3900">
        <dgm:presLayoutVars>
          <dgm:bulletEnabled val="1"/>
        </dgm:presLayoutVars>
      </dgm:prSet>
      <dgm:spPr>
        <a:xfrm>
          <a:off x="5069030" y="1715499"/>
          <a:ext cx="3832118" cy="1420662"/>
        </a:xfrm>
        <a:prstGeom prst="rect">
          <a:avLst/>
        </a:prstGeom>
      </dgm:spPr>
    </dgm:pt>
    <dgm:pt modelId="{511E05FD-B920-4645-A38D-3696ADF00264}" type="pres">
      <dgm:prSet presAssocID="{BA948DF2-8FC2-4C22-9087-BCCB902AD685}" presName="sibTrans" presStyleCnt="0"/>
      <dgm:spPr/>
    </dgm:pt>
    <dgm:pt modelId="{952893BB-47D8-41AD-BD59-091C358CE7B4}" type="pres">
      <dgm:prSet presAssocID="{FE9A74A2-0C11-4C29-AA0C-8424FEE57F7C}" presName="node" presStyleLbl="node1" presStyleIdx="5" presStyleCnt="7" custScaleX="158522">
        <dgm:presLayoutVars>
          <dgm:bulletEnabled val="1"/>
        </dgm:presLayoutVars>
      </dgm:prSet>
      <dgm:spPr>
        <a:xfrm>
          <a:off x="952270" y="3317533"/>
          <a:ext cx="3753437" cy="1420662"/>
        </a:xfrm>
        <a:prstGeom prst="rect">
          <a:avLst/>
        </a:prstGeom>
      </dgm:spPr>
    </dgm:pt>
    <dgm:pt modelId="{BFA1AC10-DA27-4FB0-879E-7B836DDF9285}" type="pres">
      <dgm:prSet presAssocID="{47F0151A-C9FD-4D0A-BCD3-174EEBD16095}" presName="sibTrans" presStyleCnt="0"/>
      <dgm:spPr/>
    </dgm:pt>
    <dgm:pt modelId="{8DCC0EF1-5EF4-4B8B-85EC-06A90B395277}" type="pres">
      <dgm:prSet presAssocID="{23459906-8792-4FC7-AD43-4C07910B6364}" presName="node" presStyleLbl="node1" presStyleIdx="6" presStyleCnt="7" custScaleX="151042">
        <dgm:presLayoutVars>
          <dgm:bulletEnabled val="1"/>
        </dgm:presLayoutVars>
      </dgm:prSet>
      <dgm:spPr>
        <a:xfrm>
          <a:off x="4942484" y="3317533"/>
          <a:ext cx="3576328" cy="1420662"/>
        </a:xfrm>
        <a:prstGeom prst="rect">
          <a:avLst/>
        </a:prstGeom>
      </dgm:spPr>
    </dgm:pt>
  </dgm:ptLst>
  <dgm:cxnLst>
    <dgm:cxn modelId="{6D9CA90C-D52F-49AD-A2F4-DD2E631AE835}" srcId="{A89F67C9-9F1B-4264-BFBD-94CCA367A701}" destId="{5063BFF2-2CA1-4CA8-AE76-A490A80D8A5F}" srcOrd="4" destOrd="0" parTransId="{268B077F-006F-428A-8F4C-57C0CFBC78FA}" sibTransId="{BA948DF2-8FC2-4C22-9087-BCCB902AD685}"/>
    <dgm:cxn modelId="{5B282C0E-8C43-4E16-A0C5-3FA6413118DA}" type="presOf" srcId="{C327E056-E29E-449E-B23C-E72ABC8EF74A}" destId="{87E176F1-CA63-4772-9447-D42FE4962A55}" srcOrd="0" destOrd="0" presId="urn:microsoft.com/office/officeart/2005/8/layout/default"/>
    <dgm:cxn modelId="{48955327-3A12-4660-9C30-ECE0FCF80CF5}" srcId="{A89F67C9-9F1B-4264-BFBD-94CCA367A701}" destId="{C327E056-E29E-449E-B23C-E72ABC8EF74A}" srcOrd="0" destOrd="0" parTransId="{E4CBCB87-1590-4DF9-A30F-F05E784CB0AA}" sibTransId="{3A0A0BF9-6401-4EA0-95A5-4090808021C8}"/>
    <dgm:cxn modelId="{B1C4A33A-7C4D-46B0-B25F-A829456B9CC8}" type="presOf" srcId="{23459906-8792-4FC7-AD43-4C07910B6364}" destId="{8DCC0EF1-5EF4-4B8B-85EC-06A90B395277}" srcOrd="0" destOrd="0" presId="urn:microsoft.com/office/officeart/2005/8/layout/default"/>
    <dgm:cxn modelId="{477F8544-960A-45B3-99A8-49D4F681E2E7}" srcId="{A89F67C9-9F1B-4264-BFBD-94CCA367A701}" destId="{23459906-8792-4FC7-AD43-4C07910B6364}" srcOrd="6" destOrd="0" parTransId="{5603C86B-8AA7-4AF9-9E66-F8081189E57F}" sibTransId="{134E0546-D436-4638-A472-AF3FAEF5F7E9}"/>
    <dgm:cxn modelId="{834A734D-068D-48B5-9496-2599B07EE2C2}" type="presOf" srcId="{80E910A9-C935-4D7B-9F91-EFECFC920268}" destId="{6D2922C1-32AB-4952-936D-A7CFB37B749C}" srcOrd="0" destOrd="0" presId="urn:microsoft.com/office/officeart/2005/8/layout/default"/>
    <dgm:cxn modelId="{E8C61C50-8782-4042-8DAE-52375A04BC5D}" srcId="{A89F67C9-9F1B-4264-BFBD-94CCA367A701}" destId="{80E910A9-C935-4D7B-9F91-EFECFC920268}" srcOrd="2" destOrd="0" parTransId="{54BAA7F6-1241-43EF-A94D-3A42B31AE45C}" sibTransId="{EE0D1FB6-01AB-4EC0-932F-C8341B8379C6}"/>
    <dgm:cxn modelId="{2BCF9252-C17E-4297-BFC1-91CDC3C9B93D}" srcId="{A89F67C9-9F1B-4264-BFBD-94CCA367A701}" destId="{B6C4526C-489C-490D-9A45-A404105289D5}" srcOrd="1" destOrd="0" parTransId="{008CB1F3-5912-4446-A965-20CFFD1E0925}" sibTransId="{0B71EEEA-71FB-40B5-98E8-ECC26DFE1B98}"/>
    <dgm:cxn modelId="{EC6CE252-B6F0-4D5D-B3D6-6E687C296502}" type="presOf" srcId="{8BCFC501-7A4E-4851-B06C-C1346AC4E89A}" destId="{AD93CE71-ABE5-4D3A-9C81-74731B5F490F}" srcOrd="0" destOrd="0" presId="urn:microsoft.com/office/officeart/2005/8/layout/default"/>
    <dgm:cxn modelId="{E4E94993-53A4-4477-AD49-2453A3F6BCC0}" type="presOf" srcId="{FE9A74A2-0C11-4C29-AA0C-8424FEE57F7C}" destId="{952893BB-47D8-41AD-BD59-091C358CE7B4}" srcOrd="0" destOrd="0" presId="urn:microsoft.com/office/officeart/2005/8/layout/default"/>
    <dgm:cxn modelId="{6828D4A4-1566-4BEE-9A4E-3CBF206EDE4C}" type="presOf" srcId="{5063BFF2-2CA1-4CA8-AE76-A490A80D8A5F}" destId="{4E4F36DA-512F-4878-8703-394967397223}" srcOrd="0" destOrd="0" presId="urn:microsoft.com/office/officeart/2005/8/layout/default"/>
    <dgm:cxn modelId="{7E0D6DCE-8FB9-4EB8-891D-3871768F4C62}" type="presOf" srcId="{A89F67C9-9F1B-4264-BFBD-94CCA367A701}" destId="{B8BF4C56-0781-4C6B-9264-789649D4CC48}" srcOrd="0" destOrd="0" presId="urn:microsoft.com/office/officeart/2005/8/layout/default"/>
    <dgm:cxn modelId="{8A7F8BDE-8826-41B6-A19E-8B99647B153E}" type="presOf" srcId="{B6C4526C-489C-490D-9A45-A404105289D5}" destId="{16DCF665-3EE4-43FD-A8E0-F2AF9F99C271}" srcOrd="0" destOrd="0" presId="urn:microsoft.com/office/officeart/2005/8/layout/default"/>
    <dgm:cxn modelId="{2F7386EF-C2F0-4653-8133-47C5538717E3}" srcId="{A89F67C9-9F1B-4264-BFBD-94CCA367A701}" destId="{8BCFC501-7A4E-4851-B06C-C1346AC4E89A}" srcOrd="3" destOrd="0" parTransId="{ACC102FB-BE06-4B93-9FDE-A4C76E7CE277}" sibTransId="{D27BE169-C235-4F20-A184-EFB15EAC3950}"/>
    <dgm:cxn modelId="{2B61C7FD-021F-45F0-87F6-7C6ADD14E8C1}" srcId="{A89F67C9-9F1B-4264-BFBD-94CCA367A701}" destId="{FE9A74A2-0C11-4C29-AA0C-8424FEE57F7C}" srcOrd="5" destOrd="0" parTransId="{F7F39501-4B50-4058-BA8D-7375919AAB81}" sibTransId="{47F0151A-C9FD-4D0A-BCD3-174EEBD16095}"/>
    <dgm:cxn modelId="{999893C5-ECD2-4399-9EC5-692223CA36D3}" type="presParOf" srcId="{B8BF4C56-0781-4C6B-9264-789649D4CC48}" destId="{87E176F1-CA63-4772-9447-D42FE4962A55}" srcOrd="0" destOrd="0" presId="urn:microsoft.com/office/officeart/2005/8/layout/default"/>
    <dgm:cxn modelId="{37AC254C-7F2D-4158-B3F8-0EB942995F24}" type="presParOf" srcId="{B8BF4C56-0781-4C6B-9264-789649D4CC48}" destId="{CBA503A1-FFF1-4844-B753-E0BC5AE642B6}" srcOrd="1" destOrd="0" presId="urn:microsoft.com/office/officeart/2005/8/layout/default"/>
    <dgm:cxn modelId="{0E9847C6-5A03-463B-A08E-097999466109}" type="presParOf" srcId="{B8BF4C56-0781-4C6B-9264-789649D4CC48}" destId="{16DCF665-3EE4-43FD-A8E0-F2AF9F99C271}" srcOrd="2" destOrd="0" presId="urn:microsoft.com/office/officeart/2005/8/layout/default"/>
    <dgm:cxn modelId="{80B9EE8E-DF93-4AB2-844B-082547B4F833}" type="presParOf" srcId="{B8BF4C56-0781-4C6B-9264-789649D4CC48}" destId="{4DDF01AF-B5CB-46BB-A9D8-EFABF4162F3B}" srcOrd="3" destOrd="0" presId="urn:microsoft.com/office/officeart/2005/8/layout/default"/>
    <dgm:cxn modelId="{3BCF79C2-39B1-4A43-BC79-F5698414C20F}" type="presParOf" srcId="{B8BF4C56-0781-4C6B-9264-789649D4CC48}" destId="{6D2922C1-32AB-4952-936D-A7CFB37B749C}" srcOrd="4" destOrd="0" presId="urn:microsoft.com/office/officeart/2005/8/layout/default"/>
    <dgm:cxn modelId="{DA18BFD0-ED62-4EE3-A647-7BB3A21B5A62}" type="presParOf" srcId="{B8BF4C56-0781-4C6B-9264-789649D4CC48}" destId="{0DAA9ED6-1303-4358-91D7-97B471BC0D10}" srcOrd="5" destOrd="0" presId="urn:microsoft.com/office/officeart/2005/8/layout/default"/>
    <dgm:cxn modelId="{5725ADDE-06D6-47D0-8217-C76463189D44}" type="presParOf" srcId="{B8BF4C56-0781-4C6B-9264-789649D4CC48}" destId="{AD93CE71-ABE5-4D3A-9C81-74731B5F490F}" srcOrd="6" destOrd="0" presId="urn:microsoft.com/office/officeart/2005/8/layout/default"/>
    <dgm:cxn modelId="{224CE7AD-8698-4E3D-AC8B-ED4AFF3EE563}" type="presParOf" srcId="{B8BF4C56-0781-4C6B-9264-789649D4CC48}" destId="{FCB3CF16-050F-4091-8237-CA37C79C7F0B}" srcOrd="7" destOrd="0" presId="urn:microsoft.com/office/officeart/2005/8/layout/default"/>
    <dgm:cxn modelId="{E5093F33-2F03-4375-9F26-E0F9A5AEBC51}" type="presParOf" srcId="{B8BF4C56-0781-4C6B-9264-789649D4CC48}" destId="{4E4F36DA-512F-4878-8703-394967397223}" srcOrd="8" destOrd="0" presId="urn:microsoft.com/office/officeart/2005/8/layout/default"/>
    <dgm:cxn modelId="{4F82DE0E-19F1-4627-9CF5-2F24BE3EBC00}" type="presParOf" srcId="{B8BF4C56-0781-4C6B-9264-789649D4CC48}" destId="{511E05FD-B920-4645-A38D-3696ADF00264}" srcOrd="9" destOrd="0" presId="urn:microsoft.com/office/officeart/2005/8/layout/default"/>
    <dgm:cxn modelId="{B170D0C1-D1C6-4B0E-A840-DD6103758956}" type="presParOf" srcId="{B8BF4C56-0781-4C6B-9264-789649D4CC48}" destId="{952893BB-47D8-41AD-BD59-091C358CE7B4}" srcOrd="10" destOrd="0" presId="urn:microsoft.com/office/officeart/2005/8/layout/default"/>
    <dgm:cxn modelId="{D18BBA3A-3341-4F76-BEC4-07CC9BDC4439}" type="presParOf" srcId="{B8BF4C56-0781-4C6B-9264-789649D4CC48}" destId="{BFA1AC10-DA27-4FB0-879E-7B836DDF9285}" srcOrd="11" destOrd="0" presId="urn:microsoft.com/office/officeart/2005/8/layout/default"/>
    <dgm:cxn modelId="{9F000DFB-1D8B-4203-ACEA-A0ABA50D8CA1}" type="presParOf" srcId="{B8BF4C56-0781-4C6B-9264-789649D4CC48}" destId="{8DCC0EF1-5EF4-4B8B-85EC-06A90B39527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EC8E-3838-4A77-91FC-22F27E137856}">
      <dsp:nvSpPr>
        <dsp:cNvPr id="0" name=""/>
        <dsp:cNvSpPr/>
      </dsp:nvSpPr>
      <dsp:spPr>
        <a:xfrm>
          <a:off x="622922" y="1172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Criação de emprego local, privilegiando fornecedores locais e d</a:t>
          </a:r>
          <a:r>
            <a:rPr lang="en-GB" sz="1400" b="1" kern="1200" dirty="0" err="1">
              <a:latin typeface="+mn-lt"/>
            </a:rPr>
            <a:t>esenvolvimento</a:t>
          </a:r>
          <a:r>
            <a:rPr lang="en-GB" sz="1400" b="1" kern="1200" dirty="0">
              <a:latin typeface="+mn-lt"/>
            </a:rPr>
            <a:t> de </a:t>
          </a:r>
          <a:r>
            <a:rPr lang="en-GB" sz="1400" b="1" kern="1200" dirty="0" err="1">
              <a:latin typeface="+mn-lt"/>
            </a:rPr>
            <a:t>projetos</a:t>
          </a:r>
          <a:r>
            <a:rPr lang="en-GB" sz="1400" b="1" kern="1200" dirty="0">
              <a:latin typeface="+mn-lt"/>
            </a:rPr>
            <a:t> </a:t>
          </a:r>
          <a:r>
            <a:rPr lang="en-GB" sz="1400" b="1" kern="1200" dirty="0" err="1">
              <a:latin typeface="+mn-lt"/>
            </a:rPr>
            <a:t>comunitários</a:t>
          </a:r>
          <a:endParaRPr lang="en-US" sz="1400" kern="1200" dirty="0">
            <a:latin typeface="+mn-lt"/>
          </a:endParaRPr>
        </a:p>
      </dsp:txBody>
      <dsp:txXfrm>
        <a:off x="622922" y="1172"/>
        <a:ext cx="1925988" cy="1155592"/>
      </dsp:txXfrm>
    </dsp:sp>
    <dsp:sp modelId="{05F3544C-6111-4C05-9476-BA8F712172C8}">
      <dsp:nvSpPr>
        <dsp:cNvPr id="0" name=""/>
        <dsp:cNvSpPr/>
      </dsp:nvSpPr>
      <dsp:spPr>
        <a:xfrm>
          <a:off x="2741509" y="1172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Apoio ao cliente tendo em vista um elevado grau de satisfação para com os serviços disponibilizados	</a:t>
          </a:r>
          <a:endParaRPr lang="en-US" sz="1400" b="1" kern="1200" dirty="0">
            <a:solidFill>
              <a:srgbClr val="FFFFFF"/>
            </a:solidFill>
            <a:latin typeface="+mn-lt"/>
            <a:ea typeface="Calibri"/>
            <a:cs typeface="Calibri"/>
          </a:endParaRPr>
        </a:p>
      </dsp:txBody>
      <dsp:txXfrm>
        <a:off x="2741509" y="1172"/>
        <a:ext cx="1925988" cy="1155592"/>
      </dsp:txXfrm>
    </dsp:sp>
    <dsp:sp modelId="{51D39076-AE1A-4F44-8B4B-9D3863DAFE6F}">
      <dsp:nvSpPr>
        <dsp:cNvPr id="0" name=""/>
        <dsp:cNvSpPr/>
      </dsp:nvSpPr>
      <dsp:spPr>
        <a:xfrm>
          <a:off x="4860096" y="1172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Envolvimento</a:t>
          </a:r>
          <a:r>
            <a:rPr lang="pt-PT" sz="1400" b="1" kern="1200" dirty="0">
              <a:latin typeface="+mn-lt"/>
            </a:rPr>
            <a:t> em eventos locais, nomeadamente festividades locais e eventos desportivos</a:t>
          </a:r>
          <a:endParaRPr lang="en-US" sz="1400" kern="1200" dirty="0">
            <a:latin typeface="+mn-lt"/>
          </a:endParaRPr>
        </a:p>
      </dsp:txBody>
      <dsp:txXfrm>
        <a:off x="4860096" y="1172"/>
        <a:ext cx="1925988" cy="1155592"/>
      </dsp:txXfrm>
    </dsp:sp>
    <dsp:sp modelId="{ADC2D510-D226-4321-8A61-03B9604434EB}">
      <dsp:nvSpPr>
        <dsp:cNvPr id="0" name=""/>
        <dsp:cNvSpPr/>
      </dsp:nvSpPr>
      <dsp:spPr>
        <a:xfrm>
          <a:off x="6978683" y="1172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Colaboração</a:t>
          </a:r>
          <a:r>
            <a:rPr lang="pt-PT" sz="1400" b="1" kern="1200" dirty="0">
              <a:latin typeface="+mn-lt"/>
            </a:rPr>
            <a:t> estreita com escolas,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universidades</a:t>
          </a:r>
          <a:r>
            <a:rPr lang="pt-PT" sz="1400" b="1" kern="1200" dirty="0">
              <a:latin typeface="+mn-lt"/>
            </a:rPr>
            <a:t>, centros de investigação</a:t>
          </a:r>
          <a:endParaRPr lang="en-US" sz="1400" kern="1200" dirty="0">
            <a:latin typeface="+mn-lt"/>
          </a:endParaRPr>
        </a:p>
      </dsp:txBody>
      <dsp:txXfrm>
        <a:off x="6978683" y="1172"/>
        <a:ext cx="1925988" cy="1155592"/>
      </dsp:txXfrm>
    </dsp:sp>
    <dsp:sp modelId="{9D13FF14-8F93-41C9-8043-EA7326979C30}">
      <dsp:nvSpPr>
        <dsp:cNvPr id="0" name=""/>
        <dsp:cNvSpPr/>
      </dsp:nvSpPr>
      <dsp:spPr>
        <a:xfrm>
          <a:off x="622922" y="1349364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Colaboração com as forças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policias</a:t>
          </a:r>
          <a:r>
            <a:rPr lang="pt-PT" sz="1400" b="1" kern="1200" dirty="0">
              <a:latin typeface="+mn-lt"/>
            </a:rPr>
            <a:t> nas ações de fiscalização e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encerramento</a:t>
          </a:r>
          <a:r>
            <a:rPr lang="pt-PT" sz="1400" b="1" kern="1200" dirty="0">
              <a:latin typeface="+mn-lt"/>
            </a:rPr>
            <a:t> da fronteira</a:t>
          </a:r>
          <a:endParaRPr lang="en-US" sz="1400" kern="1200" dirty="0">
            <a:latin typeface="+mn-lt"/>
          </a:endParaRPr>
        </a:p>
      </dsp:txBody>
      <dsp:txXfrm>
        <a:off x="622922" y="1349364"/>
        <a:ext cx="1925988" cy="1155592"/>
      </dsp:txXfrm>
    </dsp:sp>
    <dsp:sp modelId="{41F06C2F-159B-4EED-8A55-027F0C8D9092}">
      <dsp:nvSpPr>
        <dsp:cNvPr id="0" name=""/>
        <dsp:cNvSpPr/>
      </dsp:nvSpPr>
      <dsp:spPr>
        <a:xfrm>
          <a:off x="2741509" y="1349364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Aprofundamento</a:t>
          </a:r>
          <a:r>
            <a:rPr lang="pt-PT" sz="1400" b="1" kern="1200" dirty="0">
              <a:latin typeface="+mn-lt"/>
            </a:rPr>
            <a:t> das medidas associadas à saúde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ocupacional</a:t>
          </a:r>
          <a:r>
            <a:rPr lang="pt-PT" sz="1400" kern="1200" dirty="0">
              <a:latin typeface="+mn-lt"/>
            </a:rPr>
            <a:t>, </a:t>
          </a:r>
          <a:endParaRPr lang="en-US" sz="1400" kern="1200" dirty="0">
            <a:latin typeface="+mn-lt"/>
          </a:endParaRPr>
        </a:p>
      </dsp:txBody>
      <dsp:txXfrm>
        <a:off x="2741509" y="1349364"/>
        <a:ext cx="1925988" cy="1155592"/>
      </dsp:txXfrm>
    </dsp:sp>
    <dsp:sp modelId="{DC5F97EA-E4CD-42F6-97B7-13629A25F03F}">
      <dsp:nvSpPr>
        <dsp:cNvPr id="0" name=""/>
        <dsp:cNvSpPr/>
      </dsp:nvSpPr>
      <dsp:spPr>
        <a:xfrm>
          <a:off x="4860096" y="1349364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Existência de benefícios que se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disponibilizam</a:t>
          </a:r>
          <a:r>
            <a:rPr lang="pt-PT" sz="1400" b="1" kern="1200" dirty="0">
              <a:latin typeface="+mn-lt"/>
            </a:rPr>
            <a:t> a todos os colaboradores</a:t>
          </a:r>
          <a:endParaRPr lang="en-US" sz="1400" kern="1200" dirty="0">
            <a:latin typeface="+mn-lt"/>
          </a:endParaRPr>
        </a:p>
      </dsp:txBody>
      <dsp:txXfrm>
        <a:off x="4860096" y="1349364"/>
        <a:ext cx="1925988" cy="1155592"/>
      </dsp:txXfrm>
    </dsp:sp>
    <dsp:sp modelId="{0187B5A4-C0E8-4805-9AE9-F33A6A843E92}">
      <dsp:nvSpPr>
        <dsp:cNvPr id="0" name=""/>
        <dsp:cNvSpPr/>
      </dsp:nvSpPr>
      <dsp:spPr>
        <a:xfrm>
          <a:off x="6978683" y="1349364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Projetos de conciliação entre a vida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pessoal</a:t>
          </a:r>
          <a:r>
            <a:rPr lang="pt-PT" sz="1400" b="1" kern="1200" dirty="0">
              <a:latin typeface="+mn-lt"/>
            </a:rPr>
            <a:t> e profissional</a:t>
          </a:r>
          <a:endParaRPr lang="en-US" sz="1400" kern="1200" dirty="0">
            <a:latin typeface="+mn-lt"/>
          </a:endParaRPr>
        </a:p>
      </dsp:txBody>
      <dsp:txXfrm>
        <a:off x="6978683" y="1349364"/>
        <a:ext cx="1925988" cy="1155592"/>
      </dsp:txXfrm>
    </dsp:sp>
    <dsp:sp modelId="{C9D5B0D2-75A8-4A13-801E-4807012EA3F0}">
      <dsp:nvSpPr>
        <dsp:cNvPr id="0" name=""/>
        <dsp:cNvSpPr/>
      </dsp:nvSpPr>
      <dsp:spPr>
        <a:xfrm>
          <a:off x="622922" y="2697556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Garantir a igualdade de oportunidades</a:t>
          </a:r>
          <a:endParaRPr lang="en-US" sz="1400" b="1" kern="1200" dirty="0">
            <a:solidFill>
              <a:srgbClr val="FFFFFF"/>
            </a:solidFill>
            <a:latin typeface="+mn-lt"/>
            <a:ea typeface="Calibri"/>
            <a:cs typeface="Calibri"/>
          </a:endParaRPr>
        </a:p>
      </dsp:txBody>
      <dsp:txXfrm>
        <a:off x="622922" y="2697556"/>
        <a:ext cx="1925988" cy="1155592"/>
      </dsp:txXfrm>
    </dsp:sp>
    <dsp:sp modelId="{90FD4539-19AD-4761-990B-4CEB3307D913}">
      <dsp:nvSpPr>
        <dsp:cNvPr id="0" name=""/>
        <dsp:cNvSpPr/>
      </dsp:nvSpPr>
      <dsp:spPr>
        <a:xfrm>
          <a:off x="2741509" y="2697556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Ações para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promoção</a:t>
          </a:r>
          <a:r>
            <a:rPr lang="pt-PT" sz="1400" b="1" kern="1200" dirty="0">
              <a:latin typeface="+mn-lt"/>
            </a:rPr>
            <a:t> da satisfação do </a:t>
          </a:r>
          <a:r>
            <a:rPr lang="pt-PT" sz="1400" kern="1200" dirty="0">
              <a:latin typeface="+mn-lt"/>
            </a:rPr>
            <a:t>colaborador e da coesão das equipas</a:t>
          </a:r>
          <a:endParaRPr lang="en-US" sz="1400" kern="1200" dirty="0">
            <a:latin typeface="+mn-lt"/>
          </a:endParaRPr>
        </a:p>
      </dsp:txBody>
      <dsp:txXfrm>
        <a:off x="2741509" y="2697556"/>
        <a:ext cx="1925988" cy="1155592"/>
      </dsp:txXfrm>
    </dsp:sp>
    <dsp:sp modelId="{938592CA-0E7C-4DA7-8326-A9E134D04E8D}">
      <dsp:nvSpPr>
        <dsp:cNvPr id="0" name=""/>
        <dsp:cNvSpPr/>
      </dsp:nvSpPr>
      <dsp:spPr>
        <a:xfrm>
          <a:off x="4860096" y="2697556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Sistema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de</a:t>
          </a:r>
          <a:r>
            <a:rPr lang="pt-PT" sz="1400" b="1" kern="1200" dirty="0">
              <a:latin typeface="+mn-lt"/>
            </a:rPr>
            <a:t> Gestão Integrada de Riscos (estratégicos, operacionais, financeiros e </a:t>
          </a:r>
          <a:r>
            <a:rPr lang="pt-PT" sz="1400" b="1" kern="1200" dirty="0" err="1">
              <a:latin typeface="+mn-lt"/>
            </a:rPr>
            <a:t>compliance</a:t>
          </a:r>
          <a:r>
            <a:rPr lang="pt-PT" sz="1400" kern="1200" dirty="0">
              <a:latin typeface="+mn-lt"/>
            </a:rPr>
            <a:t>)</a:t>
          </a:r>
          <a:endParaRPr lang="en-US" sz="1400" kern="1200" dirty="0">
            <a:latin typeface="+mn-lt"/>
          </a:endParaRPr>
        </a:p>
      </dsp:txBody>
      <dsp:txXfrm>
        <a:off x="4860096" y="2697556"/>
        <a:ext cx="1925988" cy="1155592"/>
      </dsp:txXfrm>
    </dsp:sp>
    <dsp:sp modelId="{A1D43A56-F62D-49A9-A470-A8DF1FB518A4}">
      <dsp:nvSpPr>
        <dsp:cNvPr id="0" name=""/>
        <dsp:cNvSpPr/>
      </dsp:nvSpPr>
      <dsp:spPr>
        <a:xfrm>
          <a:off x="6978683" y="2697556"/>
          <a:ext cx="1925988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Reporte e acompanhamento de dados e indicadores</a:t>
          </a:r>
          <a:r>
            <a:rPr lang="pt-PT" sz="1400" kern="1200" dirty="0">
              <a:latin typeface="+mn-lt"/>
            </a:rPr>
            <a:t>,</a:t>
          </a:r>
          <a:endParaRPr lang="en-US" sz="1400" kern="1200" dirty="0">
            <a:latin typeface="+mn-lt"/>
          </a:endParaRPr>
        </a:p>
      </dsp:txBody>
      <dsp:txXfrm>
        <a:off x="6978683" y="2697556"/>
        <a:ext cx="1925988" cy="1155592"/>
      </dsp:txXfrm>
    </dsp:sp>
    <dsp:sp modelId="{E9E33D29-9282-426E-9E9E-C90A6B4D53DD}">
      <dsp:nvSpPr>
        <dsp:cNvPr id="0" name=""/>
        <dsp:cNvSpPr/>
      </dsp:nvSpPr>
      <dsp:spPr>
        <a:xfrm>
          <a:off x="3033922" y="3908013"/>
          <a:ext cx="3083141" cy="1155592"/>
        </a:xfrm>
        <a:prstGeom prst="rect">
          <a:avLst/>
        </a:prstGeom>
        <a:gradFill rotWithShape="0">
          <a:gsLst>
            <a:gs pos="0">
              <a:srgbClr val="00658E">
                <a:shade val="30000"/>
                <a:satMod val="115000"/>
              </a:srgbClr>
            </a:gs>
            <a:gs pos="50000">
              <a:srgbClr val="00658E">
                <a:shade val="67500"/>
                <a:satMod val="115000"/>
              </a:srgbClr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+mn-lt"/>
            </a:rPr>
            <a:t>Adesão a compromissos ao nível da </a:t>
          </a:r>
          <a:r>
            <a:rPr lang="pt-PT" sz="1400" b="1" kern="1200" dirty="0">
              <a:solidFill>
                <a:srgbClr val="FFFFFF"/>
              </a:solidFill>
              <a:latin typeface="+mn-lt"/>
              <a:ea typeface="Calibri"/>
              <a:cs typeface="Calibri"/>
            </a:rPr>
            <a:t>notação</a:t>
          </a:r>
          <a:r>
            <a:rPr lang="pt-PT" sz="1400" b="1" kern="1200" dirty="0">
              <a:latin typeface="+mn-lt"/>
            </a:rPr>
            <a:t> financeira e de desenvolvimento sustentável	</a:t>
          </a:r>
          <a:endParaRPr lang="en-US" sz="1400" kern="1200" dirty="0">
            <a:latin typeface="+mn-lt"/>
          </a:endParaRPr>
        </a:p>
      </dsp:txBody>
      <dsp:txXfrm>
        <a:off x="3033922" y="3908013"/>
        <a:ext cx="3083141" cy="1155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2ABFA-7F37-485F-AE0E-D10A6CCD8931}">
      <dsp:nvSpPr>
        <dsp:cNvPr id="0" name=""/>
        <dsp:cNvSpPr/>
      </dsp:nvSpPr>
      <dsp:spPr>
        <a:xfrm>
          <a:off x="2774" y="385735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Telegestão da iluminação nas infraestruturas rodoviárias e implementação de equipamentos de iluminação mais eficientes</a:t>
          </a:r>
          <a:endParaRPr lang="en-US" sz="1400" kern="1200" dirty="0"/>
        </a:p>
      </dsp:txBody>
      <dsp:txXfrm>
        <a:off x="2774" y="385735"/>
        <a:ext cx="2201286" cy="1320772"/>
      </dsp:txXfrm>
    </dsp:sp>
    <dsp:sp modelId="{309F930A-684A-4812-B979-493E937D539F}">
      <dsp:nvSpPr>
        <dsp:cNvPr id="0" name=""/>
        <dsp:cNvSpPr/>
      </dsp:nvSpPr>
      <dsp:spPr>
        <a:xfrm>
          <a:off x="2313421" y="385735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Digitalização das infraestruturas e gestão de ativos</a:t>
          </a:r>
          <a:endParaRPr lang="en-US" sz="1400" kern="1200"/>
        </a:p>
      </dsp:txBody>
      <dsp:txXfrm>
        <a:off x="2313421" y="385735"/>
        <a:ext cx="2201286" cy="1320772"/>
      </dsp:txXfrm>
    </dsp:sp>
    <dsp:sp modelId="{AAC85958-1772-460B-93D8-A914969C35F4}">
      <dsp:nvSpPr>
        <dsp:cNvPr id="0" name=""/>
        <dsp:cNvSpPr/>
      </dsp:nvSpPr>
      <dsp:spPr>
        <a:xfrm>
          <a:off x="4624068" y="385735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Desenvolvimento de projetos C-ITS (Cooperative Intelligent Transport Systems)</a:t>
          </a:r>
          <a:endParaRPr lang="en-US" sz="1400" kern="1200"/>
        </a:p>
      </dsp:txBody>
      <dsp:txXfrm>
        <a:off x="4624068" y="385735"/>
        <a:ext cx="2201286" cy="1320772"/>
      </dsp:txXfrm>
    </dsp:sp>
    <dsp:sp modelId="{F193E99D-35E9-4840-82D7-CEDA346DA656}">
      <dsp:nvSpPr>
        <dsp:cNvPr id="0" name=""/>
        <dsp:cNvSpPr/>
      </dsp:nvSpPr>
      <dsp:spPr>
        <a:xfrm>
          <a:off x="6937444" y="385735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Estudo sobre pavimentos sustentáveis com a incorporação de plásticos reciclados</a:t>
          </a:r>
          <a:endParaRPr lang="en-US" sz="1400" kern="1200"/>
        </a:p>
      </dsp:txBody>
      <dsp:txXfrm>
        <a:off x="6937444" y="385735"/>
        <a:ext cx="2201286" cy="1320772"/>
      </dsp:txXfrm>
    </dsp:sp>
    <dsp:sp modelId="{3D14BFCB-9A07-4623-9B38-8F234EC381E6}">
      <dsp:nvSpPr>
        <dsp:cNvPr id="0" name=""/>
        <dsp:cNvSpPr/>
      </dsp:nvSpPr>
      <dsp:spPr>
        <a:xfrm>
          <a:off x="2774" y="1926636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Desenvolvimento da rede de carregamento elétrico das viaturas</a:t>
          </a:r>
          <a:endParaRPr lang="en-US" sz="1400" kern="1200"/>
        </a:p>
      </dsp:txBody>
      <dsp:txXfrm>
        <a:off x="2774" y="1926636"/>
        <a:ext cx="2201286" cy="1320772"/>
      </dsp:txXfrm>
    </dsp:sp>
    <dsp:sp modelId="{9FD077E4-DF52-46D0-BC08-E2C68264C52E}">
      <dsp:nvSpPr>
        <dsp:cNvPr id="0" name=""/>
        <dsp:cNvSpPr/>
      </dsp:nvSpPr>
      <dsp:spPr>
        <a:xfrm>
          <a:off x="2313421" y="1926636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Estabelecimento de protocolos com universidades e participação em projetos vários de investigação</a:t>
          </a:r>
          <a:endParaRPr lang="en-US" sz="1400" kern="1200"/>
        </a:p>
      </dsp:txBody>
      <dsp:txXfrm>
        <a:off x="2313421" y="1926636"/>
        <a:ext cx="2201286" cy="1320772"/>
      </dsp:txXfrm>
    </dsp:sp>
    <dsp:sp modelId="{FD3575AE-E2B8-4281-81AB-DF1F50E6AFA9}">
      <dsp:nvSpPr>
        <dsp:cNvPr id="0" name=""/>
        <dsp:cNvSpPr/>
      </dsp:nvSpPr>
      <dsp:spPr>
        <a:xfrm>
          <a:off x="4624068" y="1926636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Projetos de instalação de painéis fotovoltaicos</a:t>
          </a:r>
          <a:endParaRPr lang="en-US" sz="1400" kern="1200"/>
        </a:p>
      </dsp:txBody>
      <dsp:txXfrm>
        <a:off x="4624068" y="1926636"/>
        <a:ext cx="2201286" cy="1320772"/>
      </dsp:txXfrm>
    </dsp:sp>
    <dsp:sp modelId="{4A503CD0-EC86-4617-B433-546029E941C8}">
      <dsp:nvSpPr>
        <dsp:cNvPr id="0" name=""/>
        <dsp:cNvSpPr/>
      </dsp:nvSpPr>
      <dsp:spPr>
        <a:xfrm>
          <a:off x="6937444" y="1926636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Estabelecimento de objetivos estratégicos designadamente ao nível de uma maior eficiência da utilização de recursos </a:t>
          </a:r>
          <a:endParaRPr lang="en-US" sz="1400" kern="1200"/>
        </a:p>
      </dsp:txBody>
      <dsp:txXfrm>
        <a:off x="6937444" y="1926636"/>
        <a:ext cx="2201286" cy="1320772"/>
      </dsp:txXfrm>
    </dsp:sp>
    <dsp:sp modelId="{96A17744-3454-410E-B293-BFD6C4E36C6C}">
      <dsp:nvSpPr>
        <dsp:cNvPr id="0" name=""/>
        <dsp:cNvSpPr/>
      </dsp:nvSpPr>
      <dsp:spPr>
        <a:xfrm>
          <a:off x="1213482" y="3467537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Desenvolvimento de projetos na área da biodiversidade</a:t>
          </a:r>
          <a:endParaRPr lang="en-US" sz="1400" kern="1200"/>
        </a:p>
      </dsp:txBody>
      <dsp:txXfrm>
        <a:off x="1213482" y="3467537"/>
        <a:ext cx="2201286" cy="1320772"/>
      </dsp:txXfrm>
    </dsp:sp>
    <dsp:sp modelId="{04C17DFF-3D1C-4F24-841A-E7813040D305}">
      <dsp:nvSpPr>
        <dsp:cNvPr id="0" name=""/>
        <dsp:cNvSpPr/>
      </dsp:nvSpPr>
      <dsp:spPr>
        <a:xfrm>
          <a:off x="3634898" y="3467537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Utilização de fontes de energia renováveis</a:t>
          </a:r>
          <a:endParaRPr lang="en-US" sz="1400" kern="1200"/>
        </a:p>
      </dsp:txBody>
      <dsp:txXfrm>
        <a:off x="3634898" y="3467537"/>
        <a:ext cx="2201286" cy="1320772"/>
      </dsp:txXfrm>
    </dsp:sp>
    <dsp:sp modelId="{2F7E52C1-1EEB-44DB-BA26-05B1A357493D}">
      <dsp:nvSpPr>
        <dsp:cNvPr id="0" name=""/>
        <dsp:cNvSpPr/>
      </dsp:nvSpPr>
      <dsp:spPr>
        <a:xfrm>
          <a:off x="6056313" y="3467537"/>
          <a:ext cx="2201286" cy="1320772"/>
        </a:xfrm>
        <a:prstGeom prst="rect">
          <a:avLst/>
        </a:prstGeom>
        <a:gradFill rotWithShape="0">
          <a:gsLst>
            <a:gs pos="0">
              <a:srgbClr val="537100"/>
            </a:gs>
            <a:gs pos="100000">
              <a:srgbClr val="7CBE16"/>
            </a:gs>
            <a:gs pos="100000">
              <a:srgbClr val="00658E">
                <a:shade val="100000"/>
                <a:satMod val="115000"/>
              </a:srgbClr>
            </a:gs>
          </a:gsLst>
          <a:path path="circle">
            <a:fillToRect r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Realização de programas de monitorização ambiental (fauna, recursos hídricos, qualidade do ar e acústica do ambiente</a:t>
          </a:r>
          <a:endParaRPr lang="en-US" sz="1400" kern="1200"/>
        </a:p>
      </dsp:txBody>
      <dsp:txXfrm>
        <a:off x="6056313" y="3467537"/>
        <a:ext cx="2201286" cy="1320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176F1-CA63-4772-9447-D42FE4962A55}">
      <dsp:nvSpPr>
        <dsp:cNvPr id="0" name=""/>
        <dsp:cNvSpPr/>
      </dsp:nvSpPr>
      <dsp:spPr>
        <a:xfrm>
          <a:off x="843388" y="127317"/>
          <a:ext cx="2575211" cy="1420662"/>
        </a:xfrm>
        <a:prstGeom prst="rect">
          <a:avLst/>
        </a:prstGeom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kern="1200" cap="none" baseline="0" dirty="0"/>
            <a:t>Análise sistemática da sinistralidade e consequente implementação de medidas</a:t>
          </a:r>
          <a:endParaRPr lang="en-US" sz="1400" b="1" kern="1200" cap="none" baseline="0" dirty="0"/>
        </a:p>
      </dsp:txBody>
      <dsp:txXfrm>
        <a:off x="843388" y="127317"/>
        <a:ext cx="2575211" cy="1420662"/>
      </dsp:txXfrm>
    </dsp:sp>
    <dsp:sp modelId="{16DCF665-3EE4-43FD-A8E0-F2AF9F99C271}">
      <dsp:nvSpPr>
        <dsp:cNvPr id="0" name=""/>
        <dsp:cNvSpPr/>
      </dsp:nvSpPr>
      <dsp:spPr>
        <a:xfrm>
          <a:off x="3655376" y="127317"/>
          <a:ext cx="2367770" cy="1420662"/>
        </a:xfrm>
        <a:prstGeom prst="rect">
          <a:avLst/>
        </a:prstGeom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kern="1200" cap="none" baseline="0" dirty="0"/>
            <a:t>Estabelecimento de objetivos com vista a atingir Zero Mortes</a:t>
          </a:r>
          <a:endParaRPr lang="en-US" sz="1400" b="1" kern="1200" cap="none" baseline="0" dirty="0"/>
        </a:p>
      </dsp:txBody>
      <dsp:txXfrm>
        <a:off x="3655376" y="127317"/>
        <a:ext cx="2367770" cy="1420662"/>
      </dsp:txXfrm>
    </dsp:sp>
    <dsp:sp modelId="{6D2922C1-32AB-4952-936D-A7CFB37B749C}">
      <dsp:nvSpPr>
        <dsp:cNvPr id="0" name=""/>
        <dsp:cNvSpPr/>
      </dsp:nvSpPr>
      <dsp:spPr>
        <a:xfrm>
          <a:off x="6259924" y="127317"/>
          <a:ext cx="2367770" cy="1420662"/>
        </a:xfrm>
        <a:prstGeom prst="rect">
          <a:avLst/>
        </a:prstGeom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i="0" kern="1200" cap="none" baseline="0" dirty="0">
              <a:latin typeface="Calibri" panose="020F0502020204030204" pitchFamily="34" charset="0"/>
            </a:rPr>
            <a:t>Manutenção programada de toda a infraestrutura</a:t>
          </a:r>
          <a:endParaRPr lang="en-US" sz="1400" b="1" i="0" kern="1200" cap="none" baseline="0" dirty="0">
            <a:latin typeface="Calibri" panose="020F0502020204030204" pitchFamily="34" charset="0"/>
          </a:endParaRPr>
        </a:p>
      </dsp:txBody>
      <dsp:txXfrm>
        <a:off x="6259924" y="127317"/>
        <a:ext cx="2367770" cy="1420662"/>
      </dsp:txXfrm>
    </dsp:sp>
    <dsp:sp modelId="{AD93CE71-ABE5-4D3A-9C81-74731B5F490F}">
      <dsp:nvSpPr>
        <dsp:cNvPr id="0" name=""/>
        <dsp:cNvSpPr/>
      </dsp:nvSpPr>
      <dsp:spPr>
        <a:xfrm>
          <a:off x="569934" y="1715499"/>
          <a:ext cx="4262318" cy="1420662"/>
        </a:xfrm>
        <a:prstGeom prst="rect">
          <a:avLst/>
        </a:prstGeom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i="0" kern="1200" cap="none" baseline="0" dirty="0">
              <a:latin typeface="Calibri" panose="020F0502020204030204" pitchFamily="34" charset="0"/>
            </a:rPr>
            <a:t>Ações para aumento da segurança dos funcionários internos e externos durante os trabalhos nas vias (alteração </a:t>
          </a: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dos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 veículos de manutenção, utilização de equipamento inovador de proteção dos trabalhadores e clientes, referidos como "atenuadores de impacto" (</a:t>
          </a:r>
          <a:r>
            <a:rPr lang="pt-PT" sz="1400" b="1" i="0" kern="1200" cap="none" baseline="0" dirty="0" err="1">
              <a:latin typeface="Calibri" panose="020F0502020204030204" pitchFamily="34" charset="0"/>
            </a:rPr>
            <a:t>TMAs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), organização de simulacros, etc.)</a:t>
          </a:r>
          <a:endParaRPr lang="en-US" sz="1400" b="1" i="0" kern="1200" cap="none" baseline="0" dirty="0">
            <a:latin typeface="Calibri" panose="020F0502020204030204" pitchFamily="34" charset="0"/>
          </a:endParaRPr>
        </a:p>
      </dsp:txBody>
      <dsp:txXfrm>
        <a:off x="569934" y="1715499"/>
        <a:ext cx="4262318" cy="1420662"/>
      </dsp:txXfrm>
    </dsp:sp>
    <dsp:sp modelId="{4E4F36DA-512F-4878-8703-394967397223}">
      <dsp:nvSpPr>
        <dsp:cNvPr id="0" name=""/>
        <dsp:cNvSpPr/>
      </dsp:nvSpPr>
      <dsp:spPr>
        <a:xfrm>
          <a:off x="5069030" y="1715499"/>
          <a:ext cx="3832118" cy="1420662"/>
        </a:xfrm>
        <a:prstGeom prst="rect">
          <a:avLst/>
        </a:prstGeom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Serviço de assistência rodoviária e de operação com elevados padrões de qualidade, com a contribuição da adoção e melhoria de sistemas inteligentes de análise e gestão de tráfego;</a:t>
          </a:r>
          <a:endParaRPr lang="en-US" sz="1400" b="1" i="0" kern="1200" cap="none" baseline="0" dirty="0">
            <a:solidFill>
              <a:srgbClr val="FFFFFF"/>
            </a:solidFill>
            <a:latin typeface="Calibri" panose="020F0502020204030204" pitchFamily="34" charset="0"/>
            <a:ea typeface="Calibri"/>
            <a:cs typeface="Calibri"/>
          </a:endParaRPr>
        </a:p>
      </dsp:txBody>
      <dsp:txXfrm>
        <a:off x="5069030" y="1715499"/>
        <a:ext cx="3832118" cy="1420662"/>
      </dsp:txXfrm>
    </dsp:sp>
    <dsp:sp modelId="{952893BB-47D8-41AD-BD59-091C358CE7B4}">
      <dsp:nvSpPr>
        <dsp:cNvPr id="0" name=""/>
        <dsp:cNvSpPr/>
      </dsp:nvSpPr>
      <dsp:spPr>
        <a:xfrm>
          <a:off x="952270" y="3317533"/>
          <a:ext cx="3753437" cy="1420662"/>
        </a:xfrm>
        <a:prstGeom prst="rect">
          <a:avLst/>
        </a:prstGeom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i="0" kern="1200" cap="none" baseline="0" dirty="0">
              <a:latin typeface="Calibri" panose="020F0502020204030204" pitchFamily="34" charset="0"/>
            </a:rPr>
            <a:t>Desenvolvimento de variados projetos, como por exemplo o desenvolvimento de uma solução </a:t>
          </a: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inovadora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 de transição entre as barreiras de segurança de viadutos e as de seção corrente tendo em visto a sua certificação,</a:t>
          </a:r>
          <a:endParaRPr lang="en-US" sz="1400" b="1" i="0" kern="1200" cap="none" baseline="0" dirty="0">
            <a:latin typeface="Calibri" panose="020F0502020204030204" pitchFamily="34" charset="0"/>
          </a:endParaRPr>
        </a:p>
      </dsp:txBody>
      <dsp:txXfrm>
        <a:off x="952270" y="3317533"/>
        <a:ext cx="3753437" cy="1420662"/>
      </dsp:txXfrm>
    </dsp:sp>
    <dsp:sp modelId="{8DCC0EF1-5EF4-4B8B-85EC-06A90B395277}">
      <dsp:nvSpPr>
        <dsp:cNvPr id="0" name=""/>
        <dsp:cNvSpPr/>
      </dsp:nvSpPr>
      <dsp:spPr>
        <a:xfrm>
          <a:off x="4942484" y="3317533"/>
          <a:ext cx="3576328" cy="1420662"/>
        </a:xfrm>
        <a:prstGeom prst="rect">
          <a:avLst/>
        </a:prstGeom>
        <a:gradFill flip="none" rotWithShape="1">
          <a:gsLst>
            <a:gs pos="50000">
              <a:srgbClr val="D2BD00"/>
            </a:gs>
            <a:gs pos="0">
              <a:srgbClr val="918300"/>
            </a:gs>
            <a:gs pos="100000">
              <a:srgbClr val="F9E100"/>
            </a:gs>
          </a:gsLst>
          <a:lin ang="2700000" scaled="1"/>
          <a:tileRect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400" b="1" i="0" kern="1200" cap="none" baseline="0" dirty="0">
              <a:latin typeface="Calibri" panose="020F0502020204030204" pitchFamily="34" charset="0"/>
            </a:rPr>
            <a:t>Desenvolvimento de estudos para criação de sistemas de alerta, nomeadamente “Sistema </a:t>
          </a:r>
          <a:r>
            <a:rPr lang="pt-PT" sz="1400" b="1" i="0" kern="1200" cap="none" baseline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/>
            </a:rPr>
            <a:t>Automático</a:t>
          </a:r>
          <a:r>
            <a:rPr lang="pt-PT" sz="1400" b="1" i="0" kern="1200" cap="none" baseline="0" dirty="0">
              <a:latin typeface="Calibri" panose="020F0502020204030204" pitchFamily="34" charset="0"/>
            </a:rPr>
            <a:t> de alertas de veículos em contramão” e “Sistema Automático de alertas de veículos em escapatórias de estrada"</a:t>
          </a:r>
          <a:endParaRPr lang="en-US" sz="1400" b="1" i="0" kern="1200" cap="none" baseline="0" dirty="0">
            <a:latin typeface="Calibri" panose="020F0502020204030204" pitchFamily="34" charset="0"/>
          </a:endParaRPr>
        </a:p>
      </dsp:txBody>
      <dsp:txXfrm>
        <a:off x="4942484" y="3317533"/>
        <a:ext cx="3576328" cy="142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310384-4D29-AE8F-EA49-6837F85E78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C64F4-9C2E-2466-1BE8-D3F0A02EE7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AF4E-29DF-4E33-8AB9-8418B07158A2}" type="datetimeFigureOut">
              <a:rPr lang="pt-PT" smtClean="0"/>
              <a:t>20/10/2023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4F45C-89A9-D1E3-FD5C-1E708EC07A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03498-AB12-592D-40C8-13C627FAC3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17680-A36D-492F-9976-DC084461821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679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91">
            <a:extLst>
              <a:ext uri="{FF2B5EF4-FFF2-40B4-BE49-F238E27FC236}">
                <a16:creationId xmlns:a16="http://schemas.microsoft.com/office/drawing/2014/main" id="{0AC5F68F-8DA9-A4C9-CFAA-FD09921FA64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92">
            <a:extLst>
              <a:ext uri="{FF2B5EF4-FFF2-40B4-BE49-F238E27FC236}">
                <a16:creationId xmlns:a16="http://schemas.microsoft.com/office/drawing/2014/main" id="{18607424-0042-1537-A19F-B23ADA16FCE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898949" y="4689515"/>
            <a:ext cx="4944217" cy="44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altLang="pt-PT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982BD431-21FD-ACC8-B2AD-0484A1E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pt-PT">
              <a:solidFill>
                <a:srgbClr val="000000"/>
              </a:solidFill>
            </a:endParaRPr>
          </a:p>
        </p:txBody>
      </p:sp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AC251AD7-8271-04D5-0803-F4108A310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90480" y="5035700"/>
            <a:ext cx="6561156" cy="4442698"/>
          </a:xfrm>
        </p:spPr>
        <p:txBody>
          <a:bodyPr/>
          <a:lstStyle/>
          <a:p>
            <a:pPr marL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 observação global da tabela anterior, verifica-se um aumento geral de atividade das concessionárias em 2022, comparativamente com 2021, mesmo considerando que em 2022 foram retidos os indicadores de apenas 21 associados e não 24 como em 2021. </a:t>
            </a:r>
          </a:p>
          <a:p>
            <a:pPr marL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aumento do número de horas trabalhadas foi traduzido também no ligeiro aumento do número de acidentes de trabalho em 2022 – 120 em vez de 118 – mas com uma taxa de incidência menor (20,5 acidentes por milhão de horas de trabalho em vez de 21,2 verificados em 2021).</a:t>
            </a:r>
          </a:p>
          <a:p>
            <a:pPr marL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percentagem de mulheres em cargos de liderança manteve-se acima dos 25% nos últimos dois anos, enquadrada pela circunstância de se verificar que as mulheres constituem cerca de 36% do total de trabalhadores alocados a atividades nas Concessões.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73789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600" dirty="0"/>
              <a:t>O desenvolvimento sustentável na gestão das infraestruturas rodoviárias é um objetivo assumido em medidas e projetos concretos, que se apresentam de forma muito resumida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75466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4092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871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374562" y="4343972"/>
            <a:ext cx="5992989" cy="470185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/>
              <a:t>Os projetos e as conexões seguras permitidas pela rede rodoviária que integra a APCAP, não se limitam aos impactos positivos, diretos e mensuráveis veiculados pelos indicadores,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altLang="pt-PT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600" dirty="0"/>
              <a:t>Efetivamente, e fazendo o paralelo com o trecho musical apresentado no início da comunicação, é possível caracterizar-se numericamente vários parâmetros acústicos, como por exemplo a frequência, a pressão sonora e a distância de propagação, mas ainda não se detêm ferramentas para quantificar outros aspetos não menos relevantes, como é o caso da beleza do trecho, da emoção transmitida por esta fabulosa cantora lírica, etc.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/>
              <a:t>As ações em curso na rede que integra a APCAP espoletam toda uma série de perspetivas de desenvolvimento e de aumento da qualidade de vida das comunidades que extravasam a imagem refletida pelos indicadores.</a:t>
            </a:r>
            <a:endParaRPr lang="pt-PT" altLang="pt-PT" sz="1600" dirty="0"/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311513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600" dirty="0"/>
              <a:t>Obrigada a todos pela atenção.</a:t>
            </a:r>
          </a:p>
        </p:txBody>
      </p:sp>
    </p:spTree>
    <p:extLst>
      <p:ext uri="{BB962C8B-B14F-4D97-AF65-F5344CB8AC3E}">
        <p14:creationId xmlns:p14="http://schemas.microsoft.com/office/powerpoint/2010/main" val="226301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/>
              <a:t>Muito bom dia. A presente comunicação pretende apresentar a evolução dos indicadores reportados em 2021 e em 2022 na rede rodoviária que integra a APCAP.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7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898948" y="4689515"/>
            <a:ext cx="5326270" cy="4442698"/>
          </a:xfrm>
        </p:spPr>
        <p:txBody>
          <a:bodyPr/>
          <a:lstStyle/>
          <a:p>
            <a:r>
              <a:rPr lang="pt-PT" sz="1600" dirty="0"/>
              <a:t>Inicio a apresentação com um trecho musical que julgo que é uma boa imagem para transmitir o conteúdo final desta apresentação e que se prende com a mensagem de que nem tudo o que é relevante é mensurável.</a:t>
            </a:r>
          </a:p>
          <a:p>
            <a:endParaRPr lang="pt-PT" sz="1600" dirty="0"/>
          </a:p>
          <a:p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Efetivamente os indicadores </a:t>
            </a:r>
            <a:r>
              <a:rPr lang="pt-PT" sz="1600" dirty="0">
                <a:latin typeface="+mn-lt"/>
                <a:cs typeface="+mn-cs"/>
                <a:sym typeface="Calibri"/>
              </a:rPr>
              <a:t>assinalam o posicionamento e dão orientações de rota, mas convém não perder de vista a complexidade e dimensão do rumo para a sustentabilidade.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4257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/>
              <a:t>A sustentabilidade é difratada nas suas múltiplas dimensões para conseguirmos proceder a diferentes análises, mas não podemos perder a perspetiva de que a realidade é una e que ambiente, economia e sociedade formam um todo interdependente (por exemplo, através de um exemplo muito simples, se uma empresa diminui o consumo de recursos como água ou matérias-primas, isso permite uma diminuição das despesas da empresa e liberta dinheiro que ficará disponível para o benefício das pessoas e da comunidade)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262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1288" y="739775"/>
            <a:ext cx="5157787" cy="2900363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22584" y="3866450"/>
            <a:ext cx="6496946" cy="55410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PT" sz="1300" dirty="0"/>
              <a:t>A seleção de indicadores ambientais para o Anuário da APCAP teve como principal objetivo encontrar indicadores que fossem os mais representativos dos efeitos da atividade de gestão de infraestruturas rodoviárias no ambiente. </a:t>
            </a:r>
          </a:p>
          <a:p>
            <a:pPr>
              <a:spcBef>
                <a:spcPts val="0"/>
              </a:spcBef>
            </a:pPr>
            <a:endParaRPr lang="pt-PT" sz="1300" dirty="0"/>
          </a:p>
          <a:p>
            <a:pPr>
              <a:spcBef>
                <a:spcPts val="0"/>
              </a:spcBef>
            </a:pPr>
            <a:r>
              <a:rPr lang="pt-PT" sz="1300" dirty="0"/>
              <a:t>Na medida em que a infraestruturas rodoviárias da rede APCAP têm uma implantação tão alargada no território e elevadas padrões de exigência de operação e manutenção, o consumo de recursos naturais ao nível da água consumida em rega, lavagens, na rede de incêndio, da eletricidade para iluminação designadamente de túneis e nós, de combustível nas atividades de patrulhamento e assistência rodoviária e a utilização de químicos em lavagens, absorção de derrames, manutenção da vegetação e para tratamento do gelo e da neve tem sem dúvida um efeito no ambiente que deve ser monitorizado e controlado.</a:t>
            </a:r>
          </a:p>
          <a:p>
            <a:pPr>
              <a:spcBef>
                <a:spcPts val="0"/>
              </a:spcBef>
            </a:pPr>
            <a:endParaRPr lang="pt-PT" sz="1300" dirty="0"/>
          </a:p>
          <a:p>
            <a:pPr>
              <a:spcBef>
                <a:spcPts val="0"/>
              </a:spcBef>
            </a:pPr>
            <a:r>
              <a:rPr lang="pt-PT" sz="1300" dirty="0"/>
              <a:t>Da mesma forma é importante reportar a forma como são encaminhados os resíduos de uma atividade com tão grande implantação.</a:t>
            </a:r>
          </a:p>
          <a:p>
            <a:pPr>
              <a:spcBef>
                <a:spcPts val="0"/>
              </a:spcBef>
            </a:pPr>
            <a:endParaRPr lang="pt-PT" sz="1300" dirty="0"/>
          </a:p>
          <a:p>
            <a:pPr>
              <a:spcBef>
                <a:spcPts val="0"/>
              </a:spcBef>
            </a:pPr>
            <a:r>
              <a:rPr lang="pt-PT" sz="1300" dirty="0"/>
              <a:t>Do consumo de eletricidade e combustível resultam emissões de CO</a:t>
            </a:r>
            <a:r>
              <a:rPr lang="pt-PT" sz="1300" baseline="-25000" dirty="0"/>
              <a:t>2</a:t>
            </a:r>
            <a:r>
              <a:rPr lang="pt-PT" sz="1300" dirty="0"/>
              <a:t>, que por ser um gás com efeito de estufa e consequentemente com implicações ao nível das alterações climáticas, é no contexto atual da maior relevância e, por isso, deve ser acompanhado e ser gerido com o objetivo de reduzir as quantidades emitidas.</a:t>
            </a:r>
          </a:p>
          <a:p>
            <a:pPr>
              <a:spcBef>
                <a:spcPts val="0"/>
              </a:spcBef>
            </a:pPr>
            <a:endParaRPr lang="pt-PT" sz="1300" dirty="0"/>
          </a:p>
          <a:p>
            <a:pPr>
              <a:spcBef>
                <a:spcPts val="0"/>
              </a:spcBef>
            </a:pPr>
            <a:r>
              <a:rPr lang="pt-PT" sz="1300" dirty="0"/>
              <a:t>Por outro lado, o ruído é sem qualquer dúvida o impacte das infraestruturas rodoviárias com maior visibilidade para toda a população que reside nas imediações de uma autoestrada, pelo que a extensão de barreira acústicas instaladas é importante para medir as ações que são desencadeadas nesta área tão relevante para os confinantes </a:t>
            </a:r>
          </a:p>
          <a:p>
            <a:endParaRPr lang="pt-PT" sz="1300" dirty="0"/>
          </a:p>
        </p:txBody>
      </p:sp>
    </p:spTree>
    <p:extLst>
      <p:ext uri="{BB962C8B-B14F-4D97-AF65-F5344CB8AC3E}">
        <p14:creationId xmlns:p14="http://schemas.microsoft.com/office/powerpoint/2010/main" val="123807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80963" y="509588"/>
            <a:ext cx="6580187" cy="37020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224737" y="4211909"/>
            <a:ext cx="6292640" cy="5278188"/>
          </a:xfrm>
        </p:spPr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Verificou-se, regra geral, que um melhor desempenho ambiental nas concessionárias se refletiu na melhoria dos indicadores ambientais, não obstante ter existido um acréscimo da atividade e de tráfego significativos, influenciados, em grande medida, pela eliminação das restrições à circulação de pessoas e bens impostas como consequência da pandemia da COVID-19 em Portugal. Destacam‑se os seguintes aspetos: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consumo de água e de energia diminuíram significativamente em 2022, apesar do aumento da atividade das concessionárias.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emissões de CO</a:t>
            </a:r>
            <a:r>
              <a:rPr lang="pt-PT" sz="13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decresceram em 2022, relevando-se o decréscimo do consumo de eletricidade pelo aumento da energia produzida pelas concessionárias a partir de fontes renováveis e o recurso a fornecedores de eletricidade que igualmente se destacam por uma utilização crescente de fontes renováveis de energia.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ao uso de químicos registou-se um decréscimo significativo relativamente ao ano anterior, sendo que deve ser relevado que o consumo do sal para o combate ao gelo e à neve representou, em 2022, um peso de 95% na quantidade total de químicos utilizados.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extensão de barreiras acústicas na rede de infraestruturas de transporte rodoviária sob gestão das concessionárias que integram a APCAP manteve-se constante na medida em que, apesar da instalação de novos troços de barreiras acústicas em 2022, o reporte de 2021 incluía um maior número de concessionárias.</a:t>
            </a:r>
          </a:p>
          <a:p>
            <a:endParaRPr lang="pt-PT" sz="1300" dirty="0"/>
          </a:p>
        </p:txBody>
      </p:sp>
    </p:spTree>
    <p:extLst>
      <p:ext uri="{BB962C8B-B14F-4D97-AF65-F5344CB8AC3E}">
        <p14:creationId xmlns:p14="http://schemas.microsoft.com/office/powerpoint/2010/main" val="197270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551629" y="5074165"/>
            <a:ext cx="5638858" cy="4442698"/>
          </a:xfrm>
        </p:spPr>
        <p:txBody>
          <a:bodyPr/>
          <a:lstStyle/>
          <a:p>
            <a:r>
              <a:rPr lang="pt-PT" sz="1400" dirty="0"/>
              <a:t>Quanto aos indicadores económicos selecionou-se o :</a:t>
            </a:r>
          </a:p>
          <a:p>
            <a:r>
              <a:rPr lang="pt-PT" sz="1400" dirty="0"/>
              <a:t> Valor Económico Direto Gerado que são as receitas da concessionária</a:t>
            </a:r>
          </a:p>
          <a:p>
            <a:endParaRPr lang="pt-PT" sz="1400" dirty="0"/>
          </a:p>
          <a:p>
            <a:r>
              <a:rPr lang="pt-PT" sz="1400" dirty="0"/>
              <a:t>O Valor Económico Direto Distribuído que resulta da soma dos 7 itens (remunerações, pagamento aos Acionistas e Financiadores, Pagamentos ao Estado, Investimento nas Comunidades Locais, Donativos, Serviço Público e Custos Operacionais).</a:t>
            </a:r>
          </a:p>
          <a:p>
            <a:endParaRPr lang="pt-PT" sz="1400" dirty="0"/>
          </a:p>
          <a:p>
            <a:r>
              <a:rPr lang="pt-PT" sz="1400" dirty="0"/>
              <a:t>O Valor Económico Retido que é a diferença entre o Valor Económico Direto Gerado e o Valor Económico Direto Distribuído</a:t>
            </a:r>
          </a:p>
          <a:p>
            <a:r>
              <a:rPr lang="pt-PT" sz="1400" dirty="0"/>
              <a:t>* todas as atividades desenvolvidas essencialmente para benefício da sociedade, cujo fim último não são contrapartidas comerciais</a:t>
            </a:r>
          </a:p>
          <a:p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84890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374562" y="4936332"/>
            <a:ext cx="6151570" cy="4442698"/>
          </a:xfrm>
        </p:spPr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Verificou-se, regra geral, uma taxa de variação positiva de 2021 para 2022 em todos os indicadores, explicado, também, em grande medida pelo aumento de tráfego, e consequente geração de receitas adicionais, que permitiu um acréscimo de remunerações, apenas com um decréscimo nos valores de distribuição aos acionistas e financiadores, investimento em comunidades locais e custos operacionais, numa variação não muito significativa se analisados os valores absolutos envolvidos.</a:t>
            </a:r>
          </a:p>
          <a:p>
            <a:pPr marL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contributo das concessionárias para o desenvolvimento social é muito expressivo, podendo ser desde logo quantificado em termos económicos. Em 2022 releva-se que o Valor Económico Direto Gerado, foi superior a 2 mil milhões de euros.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50699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245168" y="4936332"/>
            <a:ext cx="6292639" cy="444269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/>
              <a:t>Quanto aos indicadores de índole social relacionam-se fundamentalmente com a gestão dos recursos humanos alocados a atividades nas concessões. 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779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2BB71BDF-50D7-9145-A09C-B27923000A7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5030-2A01-4BD6-859E-91930180D77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37381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0E7DE40B-1A13-1B42-DD02-021F9410671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2BBB-DA56-433C-BA49-F45114B188E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261955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7BB934C1-D2FC-2C86-2BC1-0DA83C01B79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BCF7-1638-40C5-966F-E522D2663FB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616054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DCEBBEEC-2FCD-0A2B-DFF4-961016F67A2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9039-984F-4CCB-810B-2DA4F247A87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902828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73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18457" indent="-261257">
              <a:defRPr sz="2400"/>
            </a:lvl2pPr>
            <a:lvl3pPr marL="1219200" indent="-304800">
              <a:defRPr sz="2400"/>
            </a:lvl3pPr>
            <a:lvl4pPr marL="1737360" indent="-365760">
              <a:defRPr sz="2400"/>
            </a:lvl4pPr>
            <a:lvl5pPr marL="2194560" indent="-365760">
              <a:defRPr sz="2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238BC6-40E1-5FBD-1DF6-844BD55C05EF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2254-5BD6-441A-8467-66B9EB998FA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369792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F38DA9-B34E-AF37-115C-0E18AEC7B7B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7D44-BBD4-4999-B842-68C39189A2E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434290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o título">
            <a:extLst>
              <a:ext uri="{FF2B5EF4-FFF2-40B4-BE49-F238E27FC236}">
                <a16:creationId xmlns:a16="http://schemas.microsoft.com/office/drawing/2014/main" id="{3E692E53-2B3C-4D79-CB3B-546FC8600CA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Texto do título</a:t>
            </a:r>
          </a:p>
        </p:txBody>
      </p:sp>
      <p:sp>
        <p:nvSpPr>
          <p:cNvPr id="1027" name="Nível um…">
            <a:extLst>
              <a:ext uri="{FF2B5EF4-FFF2-40B4-BE49-F238E27FC236}">
                <a16:creationId xmlns:a16="http://schemas.microsoft.com/office/drawing/2014/main" id="{32DFE7F8-1E8C-FEF1-ECDF-EE1BC3953A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Nível um</a:t>
            </a:r>
          </a:p>
          <a:p>
            <a:pPr lvl="1"/>
            <a:r>
              <a:rPr lang="pt-PT" altLang="pt-PT">
                <a:sym typeface="Calibri" panose="020F0502020204030204" pitchFamily="34" charset="0"/>
              </a:rPr>
              <a:t>Nível dois</a:t>
            </a:r>
          </a:p>
          <a:p>
            <a:pPr lvl="2"/>
            <a:r>
              <a:rPr lang="pt-PT" altLang="pt-PT">
                <a:sym typeface="Calibri" panose="020F0502020204030204" pitchFamily="34" charset="0"/>
              </a:rPr>
              <a:t>Nível três</a:t>
            </a:r>
          </a:p>
          <a:p>
            <a:pPr lvl="3"/>
            <a:r>
              <a:rPr lang="pt-PT" altLang="pt-PT">
                <a:sym typeface="Calibri" panose="020F0502020204030204" pitchFamily="34" charset="0"/>
              </a:rPr>
              <a:t>Nível quatro</a:t>
            </a:r>
          </a:p>
          <a:p>
            <a:pPr lvl="4"/>
            <a:r>
              <a:rPr lang="pt-PT" altLang="pt-PT">
                <a:sym typeface="Calibri" panose="020F0502020204030204" pitchFamily="34" charset="0"/>
              </a:rPr>
              <a:t>Nível cinco</a:t>
            </a:r>
          </a:p>
        </p:txBody>
      </p:sp>
      <p:sp>
        <p:nvSpPr>
          <p:cNvPr id="1028" name="Número do diapositivo">
            <a:extLst>
              <a:ext uri="{FF2B5EF4-FFF2-40B4-BE49-F238E27FC236}">
                <a16:creationId xmlns:a16="http://schemas.microsoft.com/office/drawing/2014/main" id="{42AF19A3-A698-A2D1-38A4-3F4668F293D0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133138" y="6435725"/>
            <a:ext cx="220662" cy="206375"/>
          </a:xfrm>
          <a:prstGeom prst="rect">
            <a:avLst/>
          </a:prstGeom>
          <a:noFill/>
          <a:ln>
            <a:noFill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9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DD18496D-DD09-4F60-BEEC-1AA000B65EA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3.jpe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8324D730-FB1D-E80D-DC05-EA23F2D702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Indicadores APCAP </a:t>
            </a:r>
            <a:r>
              <a:rPr lang="pt-PT" altLang="pt-PT" sz="3200"/>
              <a:t>- Pessoas</a:t>
            </a:r>
            <a:endParaRPr lang="pt-PT" altLang="pt-PT" sz="3200" dirty="0"/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E441A96-A3F6-3E69-75C6-D8763113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49542"/>
              </p:ext>
            </p:extLst>
          </p:nvPr>
        </p:nvGraphicFramePr>
        <p:xfrm>
          <a:off x="499275" y="1861565"/>
          <a:ext cx="11193449" cy="3494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49803">
                  <a:extLst>
                    <a:ext uri="{9D8B030D-6E8A-4147-A177-3AD203B41FA5}">
                      <a16:colId xmlns:a16="http://schemas.microsoft.com/office/drawing/2014/main" val="983303551"/>
                    </a:ext>
                  </a:extLst>
                </a:gridCol>
                <a:gridCol w="347870">
                  <a:extLst>
                    <a:ext uri="{9D8B030D-6E8A-4147-A177-3AD203B41FA5}">
                      <a16:colId xmlns:a16="http://schemas.microsoft.com/office/drawing/2014/main" val="3424519280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val="1847230128"/>
                    </a:ext>
                  </a:extLst>
                </a:gridCol>
                <a:gridCol w="308113">
                  <a:extLst>
                    <a:ext uri="{9D8B030D-6E8A-4147-A177-3AD203B41FA5}">
                      <a16:colId xmlns:a16="http://schemas.microsoft.com/office/drawing/2014/main" val="4008599852"/>
                    </a:ext>
                  </a:extLst>
                </a:gridCol>
                <a:gridCol w="1858618">
                  <a:extLst>
                    <a:ext uri="{9D8B030D-6E8A-4147-A177-3AD203B41FA5}">
                      <a16:colId xmlns:a16="http://schemas.microsoft.com/office/drawing/2014/main" val="1624399232"/>
                    </a:ext>
                  </a:extLst>
                </a:gridCol>
                <a:gridCol w="536713">
                  <a:extLst>
                    <a:ext uri="{9D8B030D-6E8A-4147-A177-3AD203B41FA5}">
                      <a16:colId xmlns:a16="http://schemas.microsoft.com/office/drawing/2014/main" val="2032133409"/>
                    </a:ext>
                  </a:extLst>
                </a:gridCol>
                <a:gridCol w="1743654">
                  <a:extLst>
                    <a:ext uri="{9D8B030D-6E8A-4147-A177-3AD203B41FA5}">
                      <a16:colId xmlns:a16="http://schemas.microsoft.com/office/drawing/2014/main" val="3602456556"/>
                    </a:ext>
                  </a:extLst>
                </a:gridCol>
              </a:tblGrid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Indicadores - Pessoas</a:t>
                      </a:r>
                      <a:endParaRPr lang="pt-PT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gradFill flip="none" rotWithShape="1">
                      <a:gsLst>
                        <a:gs pos="0">
                          <a:srgbClr val="E9D40F">
                            <a:shade val="30000"/>
                            <a:satMod val="115000"/>
                          </a:srgbClr>
                        </a:gs>
                        <a:gs pos="50000">
                          <a:srgbClr val="E9D40F">
                            <a:shade val="67500"/>
                            <a:satMod val="115000"/>
                          </a:srgbClr>
                        </a:gs>
                        <a:gs pos="100000">
                          <a:srgbClr val="E9D40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Ano 2022</a:t>
                      </a: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gradFill flip="none" rotWithShape="1">
                      <a:gsLst>
                        <a:gs pos="0">
                          <a:srgbClr val="E9D40F">
                            <a:shade val="30000"/>
                            <a:satMod val="115000"/>
                          </a:srgbClr>
                        </a:gs>
                        <a:gs pos="50000">
                          <a:srgbClr val="E9D40F">
                            <a:shade val="67500"/>
                            <a:satMod val="115000"/>
                          </a:srgbClr>
                        </a:gs>
                        <a:gs pos="100000">
                          <a:srgbClr val="E9D40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Ano 2021</a:t>
                      </a: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gradFill flip="none" rotWithShape="1">
                      <a:gsLst>
                        <a:gs pos="0">
                          <a:srgbClr val="E9D40F">
                            <a:shade val="30000"/>
                            <a:satMod val="115000"/>
                          </a:srgbClr>
                        </a:gs>
                        <a:gs pos="50000">
                          <a:srgbClr val="E9D40F">
                            <a:shade val="67500"/>
                            <a:satMod val="115000"/>
                          </a:srgbClr>
                        </a:gs>
                        <a:gs pos="100000">
                          <a:srgbClr val="E9D40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Taxa de variação (%)</a:t>
                      </a: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rgbClr val="E9D40F">
                            <a:shade val="30000"/>
                            <a:satMod val="115000"/>
                          </a:srgbClr>
                        </a:gs>
                        <a:gs pos="50000">
                          <a:srgbClr val="E9D40F">
                            <a:shade val="67500"/>
                            <a:satMod val="115000"/>
                          </a:srgbClr>
                        </a:gs>
                        <a:gs pos="100000">
                          <a:srgbClr val="E9D40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8123644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marL="18000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Total de trabalhadores alocados a atividades nas Concessões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3 095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900" b="0" i="0" u="none" strike="noStrike" dirty="0">
                          <a:effectLst/>
                          <a:latin typeface="+mn-lt"/>
                        </a:rPr>
                        <a:t>3 164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C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8776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marL="18000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Número de acidentes de trabalho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FF4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F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900" b="0" i="0" u="none" strike="noStrike" dirty="0"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FF4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FF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38162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marL="18000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Número de acidentes de trabalho mortais 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9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effectLst/>
                          <a:latin typeface="+mn-lt"/>
                        </a:rPr>
                        <a:t>n.a</a:t>
                      </a:r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C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32736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marL="18000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Número de horas trabalhadas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FF4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5 852 372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F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900" b="0" i="0" u="none" strike="noStrike" dirty="0">
                          <a:effectLst/>
                          <a:latin typeface="+mn-lt"/>
                        </a:rPr>
                        <a:t>5 575 677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FF4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FF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5074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marL="18000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Percentagem de mulheres em cargos de liderança</a:t>
                      </a: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25,9%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900" b="0" i="0" u="none" strike="noStrike" dirty="0">
                          <a:effectLst/>
                          <a:latin typeface="+mn-lt"/>
                        </a:rPr>
                        <a:t>29,9%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CE78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-13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C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92027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D535A8E-DD75-E307-5151-E9B039464631}"/>
              </a:ext>
            </a:extLst>
          </p:cNvPr>
          <p:cNvGrpSpPr>
            <a:grpSpLocks noChangeAspect="1"/>
          </p:cNvGrpSpPr>
          <p:nvPr/>
        </p:nvGrpSpPr>
        <p:grpSpPr>
          <a:xfrm>
            <a:off x="11004176" y="3681914"/>
            <a:ext cx="536885" cy="468180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2F2995-B2F9-9106-F4DE-32A23CE24C74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20" name="Graphic 54" descr="Lights On with solid fill">
              <a:extLst>
                <a:ext uri="{FF2B5EF4-FFF2-40B4-BE49-F238E27FC236}">
                  <a16:creationId xmlns:a16="http://schemas.microsoft.com/office/drawing/2014/main" id="{A0CF36A1-015F-0C2E-DDAF-6A6112FE7687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95AC584-02FE-0341-F645-9E8D4FF27FE0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457A2A6-BAC0-12B7-FBD7-F8AAD9478FE8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200D5C4-4084-C3BF-B416-F6255874A639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0D9E3A7-6744-BA49-A1ED-226939D93426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42C6E7-13CE-84CF-4B5C-BC7AE0BAFB15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CADE79D-9F01-2C6A-831C-3B76880EA348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6822ED-EEA4-55F5-7C06-5F65A0BACF04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3287910-FD3A-6ED0-67D2-1946EF648CE8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07FD9EE-528A-DE48-E093-C5F54A1DE6AC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1595FBC-0A65-2136-8067-35B3E0B7244B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79378F-B4D7-9656-CC36-104A2BCE9202}"/>
              </a:ext>
            </a:extLst>
          </p:cNvPr>
          <p:cNvGrpSpPr>
            <a:grpSpLocks noChangeAspect="1"/>
          </p:cNvGrpSpPr>
          <p:nvPr/>
        </p:nvGrpSpPr>
        <p:grpSpPr>
          <a:xfrm>
            <a:off x="11010791" y="4800546"/>
            <a:ext cx="536885" cy="468180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8BE641-6C6C-B29E-5304-F604DD9BF680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33" name="Graphic 54" descr="Lights On with solid fill">
              <a:extLst>
                <a:ext uri="{FF2B5EF4-FFF2-40B4-BE49-F238E27FC236}">
                  <a16:creationId xmlns:a16="http://schemas.microsoft.com/office/drawing/2014/main" id="{06650B2B-A1E9-B358-CA8B-233B599E819B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F9D8F0F-8416-DADA-F685-567DE4466848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CB303F3-7050-E665-93BA-4C34D180FBCD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00ED366-801B-41A8-5D12-4CEFD3160645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82EA464-E691-D5AF-9568-49EAB5B5AC56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ADDB93-3A93-40D1-E445-37DB1266E1B5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7575ED-4C9C-4E05-DAC5-1A6487BABF22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4BAE1DA-DFE1-9585-61F9-D543BA6F6EAF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2107A8C-AD8E-5155-F9BA-79BC59B15777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48F8DD6-AE1F-808E-827E-F4B6566781C3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A09EC13-1145-E840-7CF2-044807357D77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94F700-1C58-9E62-3558-5A7C57F75598}"/>
              </a:ext>
            </a:extLst>
          </p:cNvPr>
          <p:cNvGrpSpPr>
            <a:grpSpLocks noChangeAspect="1"/>
          </p:cNvGrpSpPr>
          <p:nvPr/>
        </p:nvGrpSpPr>
        <p:grpSpPr>
          <a:xfrm>
            <a:off x="11000265" y="3158022"/>
            <a:ext cx="536885" cy="468180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9A0F894-0EC0-82C9-D98E-7D0A19EF0EEA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46" name="Graphic 54" descr="Lights On with solid fill">
              <a:extLst>
                <a:ext uri="{FF2B5EF4-FFF2-40B4-BE49-F238E27FC236}">
                  <a16:creationId xmlns:a16="http://schemas.microsoft.com/office/drawing/2014/main" id="{98A96459-F474-4E3B-20F8-C46DE16F1BFA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01A9EBB-3791-A624-2F93-E203D259A138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858D8D6-892B-66F0-FFF5-61E072C5285E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C141D1-C27D-9737-E791-D02ED9F1D208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CA7CB3A-FF80-104C-AF31-44CA3C407E60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06FEE41-0275-3353-DDCB-D39A859B3B1A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CE17A6C-8170-35C3-1D63-889200D81B91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081C8A8-494C-1A77-63B9-CAFBC56D8510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392EEFF-E877-6B03-F576-ADE775223E4D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56B1701-28DC-B959-D872-7858CFD05E2C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9BFC5AC-81E8-D772-9611-B667BD87971F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049348-4606-447D-D268-2020D07218A4}"/>
              </a:ext>
            </a:extLst>
          </p:cNvPr>
          <p:cNvGrpSpPr>
            <a:grpSpLocks noChangeAspect="1"/>
          </p:cNvGrpSpPr>
          <p:nvPr/>
        </p:nvGrpSpPr>
        <p:grpSpPr>
          <a:xfrm>
            <a:off x="11030116" y="4222638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068464A-1DD8-640D-775C-55B4EE97BEE0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59" name="Graphic 54" descr="Lights On with solid fill">
              <a:extLst>
                <a:ext uri="{FF2B5EF4-FFF2-40B4-BE49-F238E27FC236}">
                  <a16:creationId xmlns:a16="http://schemas.microsoft.com/office/drawing/2014/main" id="{39971F50-23C8-01D3-A82A-F0563856030C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2397178-94FF-9DC0-1DD6-4A39E729B6CA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63E23E3-7BA0-2319-84B7-5075F67912F0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F7E6A74-95EC-9BD2-278D-E34D5ABB985E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1AF6543-C0D9-1BDE-90E0-45EE8B9575D1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4" name="Freeform: Shape 6143">
                <a:extLst>
                  <a:ext uri="{FF2B5EF4-FFF2-40B4-BE49-F238E27FC236}">
                    <a16:creationId xmlns:a16="http://schemas.microsoft.com/office/drawing/2014/main" id="{EB42DE21-0580-5A1D-B9B5-17BE3EF74FC6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5" name="Freeform: Shape 6144">
                <a:extLst>
                  <a:ext uri="{FF2B5EF4-FFF2-40B4-BE49-F238E27FC236}">
                    <a16:creationId xmlns:a16="http://schemas.microsoft.com/office/drawing/2014/main" id="{75580E17-2220-69BF-2638-F8BDD0CF41D9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6" name="Freeform: Shape 6145">
                <a:extLst>
                  <a:ext uri="{FF2B5EF4-FFF2-40B4-BE49-F238E27FC236}">
                    <a16:creationId xmlns:a16="http://schemas.microsoft.com/office/drawing/2014/main" id="{8E376BA3-DA75-AD26-2B13-6680BD8EA77F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9" name="Freeform: Shape 6148">
                <a:extLst>
                  <a:ext uri="{FF2B5EF4-FFF2-40B4-BE49-F238E27FC236}">
                    <a16:creationId xmlns:a16="http://schemas.microsoft.com/office/drawing/2014/main" id="{C70D8888-8633-B68D-0278-54889BF2A09B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0" name="Freeform: Shape 6149">
                <a:extLst>
                  <a:ext uri="{FF2B5EF4-FFF2-40B4-BE49-F238E27FC236}">
                    <a16:creationId xmlns:a16="http://schemas.microsoft.com/office/drawing/2014/main" id="{19AC8DEF-C244-BD2A-F2CA-B6F656EFA332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1" name="Freeform: Shape 6150">
                <a:extLst>
                  <a:ext uri="{FF2B5EF4-FFF2-40B4-BE49-F238E27FC236}">
                    <a16:creationId xmlns:a16="http://schemas.microsoft.com/office/drawing/2014/main" id="{B8BCCF78-4BBB-6640-2BCE-FC141ED0FA27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707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000707" y="365125"/>
            <a:ext cx="8940462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Projetos – Economia, Pessoas e Governo Societário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E418D9-D9E4-791F-99E5-3E97DA34B953}"/>
              </a:ext>
            </a:extLst>
          </p:cNvPr>
          <p:cNvGrpSpPr/>
          <p:nvPr/>
        </p:nvGrpSpPr>
        <p:grpSpPr>
          <a:xfrm>
            <a:off x="685062" y="1885472"/>
            <a:ext cx="1496910" cy="2968423"/>
            <a:chOff x="927341" y="1885472"/>
            <a:chExt cx="1496910" cy="29684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F30AF7-A1DF-ABC0-7058-F58BEE68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018189">
              <a:off x="1067056" y="2174873"/>
              <a:ext cx="1181265" cy="25330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CFD2BD6-B539-F357-6CE5-7CE65BB6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548884">
              <a:off x="927341" y="1885472"/>
              <a:ext cx="1181265" cy="24768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6FE9F2-9CFF-FF98-8B09-D550E6F19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04780">
              <a:off x="1203670" y="2844962"/>
              <a:ext cx="1181265" cy="24768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687345-536E-C9BD-3377-B5F6D1A65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03298">
              <a:off x="1136991" y="2478656"/>
              <a:ext cx="1181265" cy="2476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157B01-640C-8C2A-19AA-FBD6D1553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2986" y="3516853"/>
              <a:ext cx="1181265" cy="2476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BCBDAF-E8E7-657B-6416-1EEAE1052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8631">
              <a:off x="989300" y="4606210"/>
              <a:ext cx="1181265" cy="2476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2FA8E4-85AC-B7A4-7424-B7B12EEE0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08805">
              <a:off x="1121092" y="4253021"/>
              <a:ext cx="1181265" cy="2476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6A7470-CCAA-08B1-F2D8-3225048A4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0791">
              <a:off x="1184142" y="3877087"/>
              <a:ext cx="1181265" cy="2476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E62DD34-C17B-A6AA-8EB8-ACCA6E2D3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28314">
              <a:off x="1219753" y="3215468"/>
              <a:ext cx="1181265" cy="247685"/>
            </a:xfrm>
            <a:prstGeom prst="rect">
              <a:avLst/>
            </a:prstGeom>
          </p:spPr>
        </p:pic>
      </p:grpSp>
      <p:graphicFrame>
        <p:nvGraphicFramePr>
          <p:cNvPr id="6158" name="TextBox 19">
            <a:extLst>
              <a:ext uri="{FF2B5EF4-FFF2-40B4-BE49-F238E27FC236}">
                <a16:creationId xmlns:a16="http://schemas.microsoft.com/office/drawing/2014/main" id="{79EA761C-73C3-5218-8356-9145C068A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620857"/>
              </p:ext>
            </p:extLst>
          </p:nvPr>
        </p:nvGraphicFramePr>
        <p:xfrm>
          <a:off x="1688712" y="973721"/>
          <a:ext cx="9527594" cy="520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367632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Projetos – Inovação e Ambiente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77A321-34C0-B502-3169-4CF741D4ACB5}"/>
              </a:ext>
            </a:extLst>
          </p:cNvPr>
          <p:cNvGrpSpPr/>
          <p:nvPr/>
        </p:nvGrpSpPr>
        <p:grpSpPr>
          <a:xfrm>
            <a:off x="685062" y="1885472"/>
            <a:ext cx="1496910" cy="2968423"/>
            <a:chOff x="927341" y="1885472"/>
            <a:chExt cx="1496910" cy="29684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87C9B4-0875-4C92-D32E-6968D1954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018189">
              <a:off x="1067056" y="2174873"/>
              <a:ext cx="1181265" cy="2533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9F4A54-E47B-C3BE-5537-CFEB6B13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548884">
              <a:off x="927341" y="1885472"/>
              <a:ext cx="1181265" cy="2476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5B333C-ED28-ACD7-015D-06A28BFDB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04780">
              <a:off x="1203670" y="2844962"/>
              <a:ext cx="1181265" cy="2476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5B2D59-0B3C-B3CE-FDC1-58F5BEA39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03298">
              <a:off x="1136991" y="2478656"/>
              <a:ext cx="1181265" cy="2476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C8852-D5D8-C828-58E0-7833B922B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2986" y="3516853"/>
              <a:ext cx="1181265" cy="2476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2628B8-656F-D6AD-354D-8BB4F77AB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8631">
              <a:off x="989300" y="4606210"/>
              <a:ext cx="1181265" cy="24768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B5D1BF-E1F1-7266-5EBF-E5DEA614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08805">
              <a:off x="1121092" y="4253021"/>
              <a:ext cx="1181265" cy="24768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44B1F78-7876-42DB-62B9-E795DC0E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0791">
              <a:off x="1184142" y="3877087"/>
              <a:ext cx="1181265" cy="24768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336397B-AD99-92F3-52BD-AAC358F1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28314">
              <a:off x="1219753" y="3215468"/>
              <a:ext cx="1181265" cy="247685"/>
            </a:xfrm>
            <a:prstGeom prst="rect">
              <a:avLst/>
            </a:prstGeom>
          </p:spPr>
        </p:pic>
      </p:grpSp>
      <p:graphicFrame>
        <p:nvGraphicFramePr>
          <p:cNvPr id="6150" name="TextBox 19">
            <a:extLst>
              <a:ext uri="{FF2B5EF4-FFF2-40B4-BE49-F238E27FC236}">
                <a16:creationId xmlns:a16="http://schemas.microsoft.com/office/drawing/2014/main" id="{9514BCF7-69B3-865D-F1CC-31F024FFD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767093"/>
              </p:ext>
            </p:extLst>
          </p:nvPr>
        </p:nvGraphicFramePr>
        <p:xfrm>
          <a:off x="2495553" y="1185090"/>
          <a:ext cx="9471083" cy="517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3142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18300"/>
            </a:gs>
            <a:gs pos="100000">
              <a:srgbClr val="E9D40F">
                <a:shade val="67500"/>
                <a:satMod val="115000"/>
              </a:srgbClr>
            </a:gs>
            <a:gs pos="100000">
              <a:srgbClr val="F9E1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Projetos – Segurança Rodoviária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9F92F5-3BD3-94F9-DD8A-FAA622170398}"/>
              </a:ext>
            </a:extLst>
          </p:cNvPr>
          <p:cNvGrpSpPr/>
          <p:nvPr/>
        </p:nvGrpSpPr>
        <p:grpSpPr>
          <a:xfrm>
            <a:off x="685062" y="1885472"/>
            <a:ext cx="1496910" cy="2968423"/>
            <a:chOff x="927341" y="1885472"/>
            <a:chExt cx="1496910" cy="29684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83B803-A77C-8833-6E20-01FD3CCE5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018189">
              <a:off x="1067056" y="2174873"/>
              <a:ext cx="1181265" cy="25330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144F5B-2CBB-9390-441B-99C8EACF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548884">
              <a:off x="927341" y="1885472"/>
              <a:ext cx="1181265" cy="2476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49C20E-E8BD-86BF-EFC8-79163EF4D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04780">
              <a:off x="1203670" y="2844962"/>
              <a:ext cx="1181265" cy="24768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A7D3A6-B11D-3CB3-7683-41637DD6D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03298">
              <a:off x="1136991" y="2478656"/>
              <a:ext cx="1181265" cy="2476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C1C76A-22DF-A744-6699-0BCEB525A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2986" y="3516853"/>
              <a:ext cx="1181265" cy="2476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DEE9E2-9909-86B7-17B6-F145F9DB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8631">
              <a:off x="989300" y="4606210"/>
              <a:ext cx="1181265" cy="2476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DE7683-1B18-8B77-9947-E4649F051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08805">
              <a:off x="1121092" y="4253021"/>
              <a:ext cx="1181265" cy="2476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25AB97-A745-6FC6-A0A7-40882362F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0791">
              <a:off x="1184142" y="3877087"/>
              <a:ext cx="1181265" cy="2476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1BC16A-EE0E-FF98-2A3D-3A2A3F72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28314">
              <a:off x="1219753" y="3215468"/>
              <a:ext cx="1181265" cy="247685"/>
            </a:xfrm>
            <a:prstGeom prst="rect">
              <a:avLst/>
            </a:prstGeom>
          </p:spPr>
        </p:pic>
      </p:grpSp>
      <p:graphicFrame>
        <p:nvGraphicFramePr>
          <p:cNvPr id="6158" name="TextBox 19">
            <a:extLst>
              <a:ext uri="{FF2B5EF4-FFF2-40B4-BE49-F238E27FC236}">
                <a16:creationId xmlns:a16="http://schemas.microsoft.com/office/drawing/2014/main" id="{44F9D093-B8EA-AFA1-2D1D-69EF223D2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717225"/>
              </p:ext>
            </p:extLst>
          </p:nvPr>
        </p:nvGraphicFramePr>
        <p:xfrm>
          <a:off x="2107627" y="1185090"/>
          <a:ext cx="9471083" cy="474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58939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Sustentabilidade das ações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1081088" indent="0" eaLnBrk="1" hangingPunct="1">
              <a:buNone/>
            </a:pPr>
            <a:r>
              <a:rPr lang="pt-PT" altLang="pt-PT" dirty="0"/>
              <a:t>Inúmeros projetos em vastíssimas áreas cujos resultados se refletem e ramificam em aspetos ainda não totalmente mensuráveis</a:t>
            </a:r>
          </a:p>
          <a:p>
            <a:pPr marL="0" indent="0" eaLnBrk="1" hangingPunct="1">
              <a:buNone/>
            </a:pPr>
            <a:endParaRPr lang="pt-PT" altLang="pt-PT" dirty="0"/>
          </a:p>
          <a:p>
            <a:pPr marL="1081088" indent="0" eaLnBrk="1" hangingPunct="1">
              <a:buNone/>
            </a:pPr>
            <a:r>
              <a:rPr lang="pt-PT" altLang="pt-PT" dirty="0"/>
              <a:t>O compromisso para com um desenvolvimento sustentável das várias concessionárias que integram a APCAP extravasa a imagem refletida pelos indicadores</a:t>
            </a:r>
          </a:p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4" name="Graphic 3" descr="Blog with solid fill">
            <a:extLst>
              <a:ext uri="{FF2B5EF4-FFF2-40B4-BE49-F238E27FC236}">
                <a16:creationId xmlns:a16="http://schemas.microsoft.com/office/drawing/2014/main" id="{1CA3D38C-6D15-4C24-50C6-4C0FA8290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" y="1800912"/>
            <a:ext cx="914400" cy="914400"/>
          </a:xfrm>
          <a:prstGeom prst="rect">
            <a:avLst/>
          </a:prstGeom>
        </p:spPr>
      </p:pic>
      <p:pic>
        <p:nvPicPr>
          <p:cNvPr id="5" name="Graphic 4" descr="Blog with solid fill">
            <a:extLst>
              <a:ext uri="{FF2B5EF4-FFF2-40B4-BE49-F238E27FC236}">
                <a16:creationId xmlns:a16="http://schemas.microsoft.com/office/drawing/2014/main" id="{5005933D-F571-DFBF-FAC4-C07445F28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" y="3685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22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design gráfico, captura de ecrã, logótipo&#10;&#10;Descrição gerada automaticamente">
            <a:extLst>
              <a:ext uri="{FF2B5EF4-FFF2-40B4-BE49-F238E27FC236}">
                <a16:creationId xmlns:a16="http://schemas.microsoft.com/office/drawing/2014/main" id="{A4C14449-D347-A69C-FB9E-DC800AB50D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 descr="Teacher outline">
            <a:extLst>
              <a:ext uri="{FF2B5EF4-FFF2-40B4-BE49-F238E27FC236}">
                <a16:creationId xmlns:a16="http://schemas.microsoft.com/office/drawing/2014/main" id="{1BB12446-82E2-9F64-1B06-C9C5A5D05C86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568" b="15568"/>
          <a:stretch>
            <a:fillRect/>
          </a:stretch>
        </p:blipFill>
        <p:spPr>
          <a:xfrm>
            <a:off x="2144713" y="2068513"/>
            <a:ext cx="3951287" cy="27209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48CF1-DEBE-BA3C-7158-AE985D4B2E18}"/>
              </a:ext>
            </a:extLst>
          </p:cNvPr>
          <p:cNvSpPr txBox="1"/>
          <p:nvPr/>
        </p:nvSpPr>
        <p:spPr>
          <a:xfrm>
            <a:off x="3463636" y="2535382"/>
            <a:ext cx="209203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30796231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design gráfico, Gráficos&#10;&#10;Descrição gerada automaticamente">
            <a:extLst>
              <a:ext uri="{FF2B5EF4-FFF2-40B4-BE49-F238E27FC236}">
                <a16:creationId xmlns:a16="http://schemas.microsoft.com/office/drawing/2014/main" id="{A0DB7ADD-D6EC-6D6A-1C5C-661FD210E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DE4D84D6-0FBB-9CA9-169E-AC70D9B965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24000" y="2001838"/>
            <a:ext cx="9144000" cy="1508125"/>
          </a:xfrm>
        </p:spPr>
        <p:txBody>
          <a:bodyPr/>
          <a:lstStyle/>
          <a:p>
            <a:pPr eaLnBrk="1" hangingPunct="1"/>
            <a:r>
              <a:rPr lang="pt-PT" altLang="pt-PT" dirty="0"/>
              <a:t>Indicadores de Sustentabilidade na Rede APCAP</a:t>
            </a:r>
          </a:p>
        </p:txBody>
      </p:sp>
      <p:sp>
        <p:nvSpPr>
          <p:cNvPr id="5124" name="Marcador de Posição do Texto 2">
            <a:extLst>
              <a:ext uri="{FF2B5EF4-FFF2-40B4-BE49-F238E27FC236}">
                <a16:creationId xmlns:a16="http://schemas.microsoft.com/office/drawing/2014/main" id="{8C26D674-CC2D-AD65-F5D2-E18376466E6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524000" y="3602038"/>
            <a:ext cx="9144000" cy="1643062"/>
          </a:xfrm>
        </p:spPr>
        <p:txBody>
          <a:bodyPr/>
          <a:lstStyle/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  <a:p>
            <a:pPr eaLnBrk="1" hangingPunct="1"/>
            <a:r>
              <a:rPr lang="pt-PT" altLang="pt-PT" dirty="0"/>
              <a:t>MARGARIDA BRAGA</a:t>
            </a:r>
          </a:p>
          <a:p>
            <a:pPr eaLnBrk="1" hangingPunct="1"/>
            <a:r>
              <a:rPr lang="pt-PT" altLang="pt-PT" dirty="0"/>
              <a:t>APCAP</a:t>
            </a:r>
          </a:p>
        </p:txBody>
      </p:sp>
    </p:spTree>
    <p:extLst>
      <p:ext uri="{BB962C8B-B14F-4D97-AF65-F5344CB8AC3E}">
        <p14:creationId xmlns:p14="http://schemas.microsoft.com/office/powerpoint/2010/main" val="25115337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Indicadores de sustentabilidade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  <a:r>
              <a:rPr lang="pt-PT" altLang="pt-PT" sz="1400" i="1" dirty="0"/>
              <a:t>Casta Diva</a:t>
            </a:r>
            <a:r>
              <a:rPr lang="pt-PT" altLang="pt-PT" sz="1400" dirty="0"/>
              <a:t>, </a:t>
            </a:r>
            <a:r>
              <a:rPr lang="pt-PT" altLang="pt-PT" sz="1400" i="1" dirty="0"/>
              <a:t>Norma</a:t>
            </a:r>
            <a:r>
              <a:rPr lang="pt-PT" altLang="pt-PT" sz="1400" dirty="0"/>
              <a:t> de Bellini, Maria </a:t>
            </a:r>
            <a:r>
              <a:rPr lang="pt-PT" altLang="pt-PT" sz="1400" dirty="0" err="1"/>
              <a:t>Callas</a:t>
            </a:r>
            <a:endParaRPr lang="pt-PT" altLang="pt-PT" sz="1400" dirty="0"/>
          </a:p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2" name="Maria_Callas_-_Casta_diva_-_Norma (mp3cut.net)">
            <a:hlinkClick r:id="" action="ppaction://media"/>
            <a:extLst>
              <a:ext uri="{FF2B5EF4-FFF2-40B4-BE49-F238E27FC236}">
                <a16:creationId xmlns:a16="http://schemas.microsoft.com/office/drawing/2014/main" id="{D1C1C8EB-3F02-4ED6-DA6F-8BB1D0738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0556" y="2019631"/>
            <a:ext cx="1183198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427F4-D036-544B-0141-D00BA7079580}"/>
              </a:ext>
            </a:extLst>
          </p:cNvPr>
          <p:cNvSpPr txBox="1"/>
          <p:nvPr/>
        </p:nvSpPr>
        <p:spPr>
          <a:xfrm>
            <a:off x="1304014" y="4579951"/>
            <a:ext cx="97721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Os indicadores </a:t>
            </a:r>
            <a:r>
              <a:rPr lang="pt-PT" dirty="0">
                <a:latin typeface="+mn-lt"/>
                <a:cs typeface="+mn-cs"/>
                <a:sym typeface="Calibri"/>
              </a:rPr>
              <a:t>assinalam o posicionamento e dão orientações de rumo, mas nem tudo o que é relevante</a:t>
            </a: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é mensurável</a:t>
            </a:r>
          </a:p>
        </p:txBody>
      </p:sp>
    </p:spTree>
    <p:extLst>
      <p:ext uri="{BB962C8B-B14F-4D97-AF65-F5344CB8AC3E}">
        <p14:creationId xmlns:p14="http://schemas.microsoft.com/office/powerpoint/2010/main" val="29944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Desenvolvimento sustentável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Sustentabilidade</a:t>
            </a:r>
          </a:p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ADBCC-6F65-2867-30FE-3C0C0E209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816" y="1244886"/>
            <a:ext cx="2306972" cy="4445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3B803-A77C-8833-6E20-01FD3CCE5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851" y="3381559"/>
            <a:ext cx="1181265" cy="247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5AF4EB-E49D-E151-8AF2-C7A09DED57B3}"/>
              </a:ext>
            </a:extLst>
          </p:cNvPr>
          <p:cNvSpPr txBox="1"/>
          <p:nvPr/>
        </p:nvSpPr>
        <p:spPr>
          <a:xfrm>
            <a:off x="8930115" y="2808103"/>
            <a:ext cx="299764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eaLnBrk="1" hangingPunct="1">
              <a:buNone/>
            </a:pPr>
            <a:r>
              <a:rPr lang="pt-PT" altLang="pt-PT" dirty="0"/>
              <a:t>Pessoas </a:t>
            </a:r>
          </a:p>
          <a:p>
            <a:pPr marL="0" indent="0" eaLnBrk="1" hangingPunct="1">
              <a:buNone/>
            </a:pPr>
            <a:r>
              <a:rPr lang="pt-PT" altLang="pt-PT" dirty="0"/>
              <a:t>Comunidades</a:t>
            </a:r>
          </a:p>
          <a:p>
            <a:pPr marL="0" indent="0" eaLnBrk="1" hangingPunct="1">
              <a:buNone/>
            </a:pPr>
            <a:r>
              <a:rPr lang="pt-PT" altLang="pt-PT" dirty="0"/>
              <a:t>Cultura</a:t>
            </a:r>
          </a:p>
          <a:p>
            <a:pPr marL="0" indent="0" eaLnBrk="1" hangingPunct="1">
              <a:buNone/>
            </a:pPr>
            <a:r>
              <a:rPr lang="pt-PT" altLang="pt-PT" dirty="0"/>
              <a:t>Organização social</a:t>
            </a:r>
          </a:p>
          <a:p>
            <a:pPr marL="0" indent="0" eaLnBrk="1" hangingPunct="1">
              <a:buNone/>
            </a:pPr>
            <a:r>
              <a:rPr lang="pt-PT" altLang="pt-PT" dirty="0"/>
              <a:t>Famílias</a:t>
            </a:r>
          </a:p>
          <a:p>
            <a:pPr marL="0" indent="0" eaLnBrk="1" hangingPunct="1">
              <a:buNone/>
            </a:pPr>
            <a:r>
              <a:rPr lang="pt-PT" altLang="pt-PT" dirty="0"/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EDA0B3-BA4C-9B84-2A11-3B062ADAB98E}"/>
              </a:ext>
            </a:extLst>
          </p:cNvPr>
          <p:cNvSpPr txBox="1"/>
          <p:nvPr/>
        </p:nvSpPr>
        <p:spPr>
          <a:xfrm>
            <a:off x="7144686" y="1244886"/>
            <a:ext cx="100540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Ambiente</a:t>
            </a:r>
          </a:p>
          <a:p>
            <a:pPr marL="0" indent="0" eaLnBrk="1" hangingPunct="1">
              <a:buNone/>
            </a:pPr>
            <a:endParaRPr lang="pt-PT" altLang="pt-P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14B74-417F-5555-2DEE-A873C51996FB}"/>
              </a:ext>
            </a:extLst>
          </p:cNvPr>
          <p:cNvSpPr txBox="1"/>
          <p:nvPr/>
        </p:nvSpPr>
        <p:spPr>
          <a:xfrm>
            <a:off x="7364385" y="5025441"/>
            <a:ext cx="2997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eaLnBrk="1" hangingPunct="1">
              <a:buNone/>
            </a:pPr>
            <a:r>
              <a:rPr lang="pt-PT" altLang="pt-PT" dirty="0"/>
              <a:t>Economia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FC369-FE6A-F526-B653-18753F33FE13}"/>
              </a:ext>
            </a:extLst>
          </p:cNvPr>
          <p:cNvSpPr txBox="1"/>
          <p:nvPr/>
        </p:nvSpPr>
        <p:spPr>
          <a:xfrm>
            <a:off x="8401045" y="1048604"/>
            <a:ext cx="1419307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pt-PT" altLang="pt-PT" dirty="0"/>
              <a:t>Água</a:t>
            </a:r>
          </a:p>
          <a:p>
            <a:pPr marL="0" indent="0" eaLnBrk="1" hangingPunct="1">
              <a:buNone/>
            </a:pPr>
            <a:r>
              <a:rPr lang="pt-PT" altLang="pt-PT" dirty="0"/>
              <a:t>Ar</a:t>
            </a:r>
          </a:p>
          <a:p>
            <a:pPr marL="0" indent="0" eaLnBrk="1" hangingPunct="1">
              <a:buNone/>
            </a:pPr>
            <a:r>
              <a:rPr lang="pt-PT" altLang="pt-PT" dirty="0"/>
              <a:t>Seres vivos</a:t>
            </a:r>
          </a:p>
          <a:p>
            <a:pPr marL="0" indent="0" eaLnBrk="1" hangingPunct="1">
              <a:buNone/>
            </a:pPr>
            <a:r>
              <a:rPr lang="pt-PT" altLang="pt-PT" dirty="0"/>
              <a:t>Solo</a:t>
            </a:r>
          </a:p>
          <a:p>
            <a:pPr marL="0" indent="0" eaLnBrk="1" hangingPunct="1">
              <a:buNone/>
            </a:pPr>
            <a:r>
              <a:rPr lang="pt-PT" altLang="pt-PT" dirty="0"/>
              <a:t>Ruído</a:t>
            </a:r>
          </a:p>
          <a:p>
            <a:pPr marL="0" indent="0" eaLnBrk="1" hangingPunct="1">
              <a:buNone/>
            </a:pPr>
            <a:r>
              <a:rPr lang="pt-PT" altLang="pt-PT" dirty="0"/>
              <a:t>Clima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49E1CA-D379-53CC-A570-DAA603C38E4A}"/>
              </a:ext>
            </a:extLst>
          </p:cNvPr>
          <p:cNvSpPr txBox="1"/>
          <p:nvPr/>
        </p:nvSpPr>
        <p:spPr>
          <a:xfrm>
            <a:off x="7647387" y="3420656"/>
            <a:ext cx="118126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altLang="pt-PT" dirty="0"/>
              <a:t>Sociedade</a:t>
            </a:r>
            <a:endParaRPr lang="pt-P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29FA4-2ECA-501A-D242-98494ADA3CA0}"/>
              </a:ext>
            </a:extLst>
          </p:cNvPr>
          <p:cNvSpPr txBox="1"/>
          <p:nvPr/>
        </p:nvSpPr>
        <p:spPr>
          <a:xfrm>
            <a:off x="8673179" y="4299238"/>
            <a:ext cx="2997642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eaLnBrk="1" hangingPunct="1"/>
            <a:r>
              <a:rPr lang="pt-PT" altLang="pt-PT" dirty="0"/>
              <a:t>Organização económica</a:t>
            </a:r>
          </a:p>
          <a:p>
            <a:pPr eaLnBrk="1" hangingPunct="1"/>
            <a:r>
              <a:rPr lang="pt-PT" altLang="pt-PT" dirty="0"/>
              <a:t>Empresas</a:t>
            </a:r>
          </a:p>
          <a:p>
            <a:pPr eaLnBrk="1" hangingPunct="1"/>
            <a:r>
              <a:rPr lang="pt-PT" altLang="pt-PT" dirty="0"/>
              <a:t>Investimentos</a:t>
            </a:r>
          </a:p>
          <a:p>
            <a:pPr eaLnBrk="1" hangingPunct="1"/>
            <a:r>
              <a:rPr lang="pt-PT" altLang="pt-PT" dirty="0"/>
              <a:t>Rendimentos </a:t>
            </a:r>
          </a:p>
          <a:p>
            <a:pPr eaLnBrk="1" hangingPunct="1"/>
            <a:r>
              <a:rPr lang="pt-PT" altLang="pt-PT" dirty="0"/>
              <a:t>Impostos</a:t>
            </a:r>
          </a:p>
          <a:p>
            <a:pPr marL="0" indent="0" eaLnBrk="1" hangingPunct="1">
              <a:buNone/>
            </a:pPr>
            <a:r>
              <a:rPr lang="pt-PT" altLang="pt-PT" dirty="0"/>
              <a:t>Setores de atividade</a:t>
            </a:r>
          </a:p>
          <a:p>
            <a:pPr marL="0" indent="0" eaLnBrk="1" hangingPunct="1">
              <a:buNone/>
            </a:pPr>
            <a:r>
              <a:rPr lang="pt-PT" altLang="pt-PT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34879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Indicadores APCAP - Ambiente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C73C0-9F82-7071-BA91-01A33AFFFFF1}"/>
              </a:ext>
            </a:extLst>
          </p:cNvPr>
          <p:cNvSpPr txBox="1"/>
          <p:nvPr/>
        </p:nvSpPr>
        <p:spPr>
          <a:xfrm>
            <a:off x="694836" y="1415564"/>
            <a:ext cx="1075974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Relatório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Sustentabilidade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da APCAP –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Indicadores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ambientais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selecionados</a:t>
            </a:r>
            <a:endParaRPr lang="en-GB" sz="2100" b="1" dirty="0">
              <a:solidFill>
                <a:schemeClr val="tx1"/>
              </a:solidFill>
              <a:latin typeface="+mn-lt"/>
            </a:endParaRPr>
          </a:p>
          <a:p>
            <a:endParaRPr lang="en-GB" sz="1200" dirty="0">
              <a:solidFill>
                <a:schemeClr val="tx1"/>
              </a:solidFill>
              <a:latin typeface="+mn-lt"/>
            </a:endParaRPr>
          </a:p>
          <a:p>
            <a:pPr marL="463550"/>
            <a:r>
              <a:rPr lang="en-GB" sz="22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Consumo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água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  <a:p>
            <a:pPr marL="914400" lvl="1"/>
            <a:r>
              <a:rPr lang="pt-PT" sz="1500" dirty="0">
                <a:solidFill>
                  <a:schemeClr val="tx1"/>
                </a:solidFill>
                <a:latin typeface="+mn-lt"/>
              </a:rPr>
              <a:t>Água consumida (em m</a:t>
            </a:r>
            <a:r>
              <a:rPr lang="pt-PT" sz="150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pt-PT" sz="1500" dirty="0">
                <a:solidFill>
                  <a:schemeClr val="tx1"/>
                </a:solidFill>
                <a:latin typeface="+mn-lt"/>
              </a:rPr>
              <a:t>) na rede de abastecimento público e das captações próprias (poços, furos) ao longo da rede APCAP</a:t>
            </a:r>
          </a:p>
          <a:p>
            <a:pPr marL="914400" lvl="1" indent="-450850"/>
            <a:endParaRPr lang="en-GB" sz="800" dirty="0">
              <a:solidFill>
                <a:schemeClr val="tx1"/>
              </a:solidFill>
              <a:latin typeface="+mn-lt"/>
            </a:endParaRPr>
          </a:p>
          <a:p>
            <a:pPr marL="463550"/>
            <a:r>
              <a:rPr lang="en-GB" sz="22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Extensão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barreiras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rede APCAP</a:t>
            </a:r>
          </a:p>
          <a:p>
            <a:pPr marL="914400" indent="-450850"/>
            <a:endParaRPr lang="en-GB" sz="1000" b="1" dirty="0">
              <a:solidFill>
                <a:schemeClr val="tx1"/>
              </a:solidFill>
              <a:latin typeface="+mn-lt"/>
            </a:endParaRPr>
          </a:p>
          <a:p>
            <a:pPr marL="860425"/>
            <a:r>
              <a:rPr lang="en-GB" sz="2200" b="1" u="none" strike="noStrike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en-GB" sz="2000" b="1" u="none" strike="noStrike" dirty="0" err="1">
                <a:solidFill>
                  <a:schemeClr val="tx1"/>
                </a:solidFill>
                <a:effectLst/>
                <a:latin typeface="+mn-lt"/>
              </a:rPr>
              <a:t>Consumo</a:t>
            </a:r>
            <a:r>
              <a:rPr lang="en-GB" sz="2000" b="1" u="none" strike="noStrike" dirty="0">
                <a:solidFill>
                  <a:schemeClr val="tx1"/>
                </a:solidFill>
                <a:effectLst/>
                <a:latin typeface="+mn-lt"/>
              </a:rPr>
              <a:t> de </a:t>
            </a:r>
            <a:r>
              <a:rPr lang="en-GB" sz="2000" b="1" u="none" strike="noStrike" dirty="0" err="1">
                <a:solidFill>
                  <a:schemeClr val="tx1"/>
                </a:solidFill>
                <a:effectLst/>
                <a:latin typeface="+mn-lt"/>
              </a:rPr>
              <a:t>energia</a:t>
            </a:r>
            <a:endParaRPr lang="en-GB" sz="2000" b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914400" lvl="1" indent="53975"/>
            <a:r>
              <a:rPr lang="pt-PT" sz="1500" dirty="0">
                <a:solidFill>
                  <a:schemeClr val="tx1"/>
                </a:solidFill>
                <a:latin typeface="+mn-lt"/>
              </a:rPr>
              <a:t>Eletricidade e gás em edifícios, iluminação da infraestrutura, geradores e combustível em veículos da frota</a:t>
            </a:r>
          </a:p>
          <a:p>
            <a:pPr marL="914400" lvl="1" indent="-450850"/>
            <a:endParaRPr lang="en-GB" sz="1000" dirty="0">
              <a:solidFill>
                <a:schemeClr val="tx1"/>
              </a:solidFill>
              <a:latin typeface="+mn-lt"/>
            </a:endParaRPr>
          </a:p>
          <a:p>
            <a:pPr marL="463550"/>
            <a:r>
              <a:rPr lang="en-GB" sz="2200" b="1" u="none" strike="noStrike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pt-PT" sz="2000" b="1" u="none" strike="noStrike" dirty="0">
                <a:solidFill>
                  <a:schemeClr val="tx1"/>
                </a:solidFill>
                <a:effectLst/>
                <a:latin typeface="+mn-lt"/>
              </a:rPr>
              <a:t>Energia produzida pelas Concessionárias  a partir de fontes de energia renováveis </a:t>
            </a:r>
          </a:p>
          <a:p>
            <a:pPr marL="463550"/>
            <a:endParaRPr lang="en-GB" sz="1000" b="1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463550"/>
            <a:r>
              <a:rPr lang="en-GB" sz="2200" b="1" u="none" strike="noStrike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pt-PT" sz="2000" b="1" u="none" strike="noStrike" dirty="0">
                <a:solidFill>
                  <a:schemeClr val="tx1"/>
                </a:solidFill>
                <a:effectLst/>
                <a:latin typeface="+mn-lt"/>
              </a:rPr>
              <a:t>Emissões totais de equivalente de CO</a:t>
            </a:r>
            <a:r>
              <a:rPr lang="pt-PT" sz="2000" b="1" u="none" strike="noStrike" baseline="-25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PT" sz="2000" b="1" u="none" strike="noStrike" dirty="0">
                <a:solidFill>
                  <a:schemeClr val="tx1"/>
                </a:solidFill>
                <a:effectLst/>
                <a:latin typeface="+mn-lt"/>
              </a:rPr>
              <a:t> decorrentes do consumo de energia</a:t>
            </a:r>
            <a:endParaRPr lang="en-GB" sz="2000" b="1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463550"/>
            <a:endParaRPr lang="en-GB" sz="1000" b="1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463550"/>
            <a:r>
              <a:rPr lang="en-GB" sz="2200" b="1" u="none" strike="noStrike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pt-PT" sz="2000" b="1" u="none" strike="noStrike" dirty="0">
                <a:solidFill>
                  <a:schemeClr val="tx1"/>
                </a:solidFill>
                <a:effectLst/>
                <a:latin typeface="+mn-lt"/>
              </a:rPr>
              <a:t>Taxa de valorização de resíduos</a:t>
            </a:r>
          </a:p>
          <a:p>
            <a:pPr marL="914400" lvl="1" indent="0"/>
            <a:r>
              <a:rPr lang="pt-PT" sz="1600" dirty="0">
                <a:solidFill>
                  <a:schemeClr val="tx1"/>
                </a:solidFill>
                <a:latin typeface="+mn-lt"/>
              </a:rPr>
              <a:t>Quantidade de resíduos encaminhados para valorização relativamente ao total de resíduos produzidos</a:t>
            </a:r>
          </a:p>
          <a:p>
            <a:pPr marL="914400" lvl="1" indent="0"/>
            <a:endParaRPr lang="en-GB" sz="1000" b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463550"/>
            <a:r>
              <a:rPr lang="en-GB" sz="2200" b="1" i="0" u="none" strike="noStrik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2000" b="1" i="0" u="none" strike="noStrik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Uso de químicos </a:t>
            </a:r>
            <a:r>
              <a:rPr lang="pt-PT" sz="1500" b="1" i="0" u="none" strike="noStrik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(sal, detergentes, material absorvente para derrames e substância ativa dos fitossanitários)</a:t>
            </a:r>
          </a:p>
          <a:p>
            <a:pPr marL="463550"/>
            <a:endParaRPr lang="en-GB" sz="1500" b="1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Graphic 3" descr="Leaky Tap with solid fill">
            <a:extLst>
              <a:ext uri="{FF2B5EF4-FFF2-40B4-BE49-F238E27FC236}">
                <a16:creationId xmlns:a16="http://schemas.microsoft.com/office/drawing/2014/main" id="{A7AE6F67-5219-10B4-A24B-4B309BE3A3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931930"/>
            <a:ext cx="576649" cy="576649"/>
          </a:xfrm>
          <a:prstGeom prst="rect">
            <a:avLst/>
          </a:prstGeom>
        </p:spPr>
      </p:pic>
      <p:pic>
        <p:nvPicPr>
          <p:cNvPr id="5" name="Graphic 4" descr="Soundwave with solid fill">
            <a:extLst>
              <a:ext uri="{FF2B5EF4-FFF2-40B4-BE49-F238E27FC236}">
                <a16:creationId xmlns:a16="http://schemas.microsoft.com/office/drawing/2014/main" id="{1B627E7C-B138-801D-72E5-D7EC8248B1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458" y="2553340"/>
            <a:ext cx="550410" cy="550410"/>
          </a:xfrm>
          <a:prstGeom prst="rect">
            <a:avLst/>
          </a:prstGeom>
        </p:spPr>
      </p:pic>
      <p:pic>
        <p:nvPicPr>
          <p:cNvPr id="8" name="Graphic 7" descr="High voltage with solid fill">
            <a:extLst>
              <a:ext uri="{FF2B5EF4-FFF2-40B4-BE49-F238E27FC236}">
                <a16:creationId xmlns:a16="http://schemas.microsoft.com/office/drawing/2014/main" id="{E82AD192-7E4A-EE4E-9DF2-32C126C834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994" y="3218597"/>
            <a:ext cx="422660" cy="422660"/>
          </a:xfrm>
          <a:prstGeom prst="rect">
            <a:avLst/>
          </a:prstGeom>
        </p:spPr>
      </p:pic>
      <p:pic>
        <p:nvPicPr>
          <p:cNvPr id="10" name="Graphic 9" descr="Dim (Medium Sun) with solid fill">
            <a:extLst>
              <a:ext uri="{FF2B5EF4-FFF2-40B4-BE49-F238E27FC236}">
                <a16:creationId xmlns:a16="http://schemas.microsoft.com/office/drawing/2014/main" id="{8B1441FE-C497-82AB-EE43-7AA641532C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133" y="3741211"/>
            <a:ext cx="512382" cy="512382"/>
          </a:xfrm>
          <a:prstGeom prst="rect">
            <a:avLst/>
          </a:prstGeom>
        </p:spPr>
      </p:pic>
      <p:pic>
        <p:nvPicPr>
          <p:cNvPr id="11" name="Graphic 10" descr="Power Plant with solid fill">
            <a:extLst>
              <a:ext uri="{FF2B5EF4-FFF2-40B4-BE49-F238E27FC236}">
                <a16:creationId xmlns:a16="http://schemas.microsoft.com/office/drawing/2014/main" id="{220686CA-2896-BBD0-3C88-72D58217069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9070" y="4315961"/>
            <a:ext cx="366338" cy="366338"/>
          </a:xfrm>
          <a:prstGeom prst="rect">
            <a:avLst/>
          </a:prstGeom>
        </p:spPr>
      </p:pic>
      <p:pic>
        <p:nvPicPr>
          <p:cNvPr id="17" name="Graphic 16" descr="Test tubes with solid fill">
            <a:extLst>
              <a:ext uri="{FF2B5EF4-FFF2-40B4-BE49-F238E27FC236}">
                <a16:creationId xmlns:a16="http://schemas.microsoft.com/office/drawing/2014/main" id="{15257B57-F5AD-4F68-911D-841EEA7ACCA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1416" y="5525141"/>
            <a:ext cx="499301" cy="499301"/>
          </a:xfrm>
          <a:prstGeom prst="rect">
            <a:avLst/>
          </a:prstGeom>
        </p:spPr>
      </p:pic>
      <p:pic>
        <p:nvPicPr>
          <p:cNvPr id="20" name="Graphic 19" descr="Garbage with solid fill">
            <a:extLst>
              <a:ext uri="{FF2B5EF4-FFF2-40B4-BE49-F238E27FC236}">
                <a16:creationId xmlns:a16="http://schemas.microsoft.com/office/drawing/2014/main" id="{C644E432-EC9A-793A-2ABB-5A44680EA84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1416" y="4893862"/>
            <a:ext cx="461645" cy="4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94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Indicadores APCAP - Ambiente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E441A96-A3F6-3E69-75C6-D8763113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28583"/>
              </p:ext>
            </p:extLst>
          </p:nvPr>
        </p:nvGraphicFramePr>
        <p:xfrm>
          <a:off x="499275" y="1378536"/>
          <a:ext cx="11193449" cy="45917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826">
                  <a:extLst>
                    <a:ext uri="{9D8B030D-6E8A-4147-A177-3AD203B41FA5}">
                      <a16:colId xmlns:a16="http://schemas.microsoft.com/office/drawing/2014/main" val="983303551"/>
                    </a:ext>
                  </a:extLst>
                </a:gridCol>
                <a:gridCol w="310101">
                  <a:extLst>
                    <a:ext uri="{9D8B030D-6E8A-4147-A177-3AD203B41FA5}">
                      <a16:colId xmlns:a16="http://schemas.microsoft.com/office/drawing/2014/main" val="2353415244"/>
                    </a:ext>
                  </a:extLst>
                </a:gridCol>
                <a:gridCol w="1940118">
                  <a:extLst>
                    <a:ext uri="{9D8B030D-6E8A-4147-A177-3AD203B41FA5}">
                      <a16:colId xmlns:a16="http://schemas.microsoft.com/office/drawing/2014/main" val="1847230128"/>
                    </a:ext>
                  </a:extLst>
                </a:gridCol>
                <a:gridCol w="294198">
                  <a:extLst>
                    <a:ext uri="{9D8B030D-6E8A-4147-A177-3AD203B41FA5}">
                      <a16:colId xmlns:a16="http://schemas.microsoft.com/office/drawing/2014/main" val="1602938251"/>
                    </a:ext>
                  </a:extLst>
                </a:gridCol>
                <a:gridCol w="1804946">
                  <a:extLst>
                    <a:ext uri="{9D8B030D-6E8A-4147-A177-3AD203B41FA5}">
                      <a16:colId xmlns:a16="http://schemas.microsoft.com/office/drawing/2014/main" val="1624399232"/>
                    </a:ext>
                  </a:extLst>
                </a:gridCol>
                <a:gridCol w="429371">
                  <a:extLst>
                    <a:ext uri="{9D8B030D-6E8A-4147-A177-3AD203B41FA5}">
                      <a16:colId xmlns:a16="http://schemas.microsoft.com/office/drawing/2014/main" val="2032133409"/>
                    </a:ext>
                  </a:extLst>
                </a:gridCol>
                <a:gridCol w="2031889">
                  <a:extLst>
                    <a:ext uri="{9D8B030D-6E8A-4147-A177-3AD203B41FA5}">
                      <a16:colId xmlns:a16="http://schemas.microsoft.com/office/drawing/2014/main" val="3602456556"/>
                    </a:ext>
                  </a:extLst>
                </a:gridCol>
              </a:tblGrid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Indicadores - Ambiente</a:t>
                      </a:r>
                      <a:endParaRPr lang="pt-PT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gradFill flip="none" rotWithShape="1">
                      <a:gsLst>
                        <a:gs pos="0">
                          <a:srgbClr val="8DB814">
                            <a:shade val="30000"/>
                            <a:satMod val="115000"/>
                          </a:srgbClr>
                        </a:gs>
                        <a:gs pos="50000">
                          <a:srgbClr val="8DB814">
                            <a:shade val="67500"/>
                            <a:satMod val="115000"/>
                          </a:srgbClr>
                        </a:gs>
                        <a:gs pos="100000">
                          <a:srgbClr val="8DB81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400" b="1" i="0" u="none" strike="noStrike" cap="none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Ano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gradFill flip="none" rotWithShape="1">
                      <a:gsLst>
                        <a:gs pos="0">
                          <a:srgbClr val="8DB814">
                            <a:shade val="30000"/>
                            <a:satMod val="115000"/>
                          </a:srgbClr>
                        </a:gs>
                        <a:gs pos="50000">
                          <a:srgbClr val="8DB814">
                            <a:shade val="67500"/>
                            <a:satMod val="115000"/>
                          </a:srgbClr>
                        </a:gs>
                        <a:gs pos="100000">
                          <a:srgbClr val="8DB81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Ano 2021</a:t>
                      </a: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gradFill flip="none" rotWithShape="1">
                      <a:gsLst>
                        <a:gs pos="0">
                          <a:srgbClr val="8DB814">
                            <a:shade val="30000"/>
                            <a:satMod val="115000"/>
                          </a:srgbClr>
                        </a:gs>
                        <a:gs pos="50000">
                          <a:srgbClr val="8DB814">
                            <a:shade val="67500"/>
                            <a:satMod val="115000"/>
                          </a:srgbClr>
                        </a:gs>
                        <a:gs pos="100000">
                          <a:srgbClr val="8DB81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Taxa de variação (%)</a:t>
                      </a: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rgbClr val="8DB814">
                            <a:shade val="30000"/>
                            <a:satMod val="115000"/>
                          </a:srgbClr>
                        </a:gs>
                        <a:gs pos="50000">
                          <a:srgbClr val="8DB814">
                            <a:shade val="67500"/>
                            <a:satMod val="115000"/>
                          </a:srgbClr>
                        </a:gs>
                        <a:gs pos="100000">
                          <a:srgbClr val="8DB81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8123644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u="none" strike="noStrike" dirty="0">
                          <a:effectLst/>
                        </a:rPr>
                        <a:t>Consumo de água (m</a:t>
                      </a:r>
                      <a:r>
                        <a:rPr lang="pt-PT" sz="1800" b="0" u="none" strike="noStrike" baseline="30000" dirty="0">
                          <a:effectLst/>
                        </a:rPr>
                        <a:t>3</a:t>
                      </a:r>
                      <a:r>
                        <a:rPr lang="pt-PT" sz="1800" b="0" u="none" strike="noStrike" dirty="0">
                          <a:effectLst/>
                        </a:rPr>
                        <a:t>)</a:t>
                      </a:r>
                      <a:endParaRPr lang="pt-P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104 280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900" b="0" u="none" strike="noStrike" dirty="0">
                          <a:effectLst/>
                        </a:rPr>
                        <a:t>157 610</a:t>
                      </a:r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-34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D2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8776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u="none" strike="noStrike" dirty="0">
                          <a:effectLst/>
                        </a:rPr>
                        <a:t>Extensão de barreiras acústicas na rede APCAP (km)</a:t>
                      </a:r>
                      <a:endParaRPr lang="pt-P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377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900" b="0" u="none" strike="noStrike" dirty="0">
                          <a:effectLst/>
                        </a:rPr>
                        <a:t> 378</a:t>
                      </a:r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38162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u="none" strike="noStrike" dirty="0">
                          <a:effectLst/>
                        </a:rPr>
                        <a:t>Consumo de energia (TJ)</a:t>
                      </a:r>
                      <a:endParaRPr lang="pt-P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306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900" b="0" u="none" strike="noStrike" dirty="0">
                          <a:effectLst/>
                        </a:rPr>
                        <a:t> 392</a:t>
                      </a:r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-22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D2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32736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u="none" strike="noStrike" dirty="0">
                          <a:effectLst/>
                        </a:rPr>
                        <a:t>Energia produzida pelas Concessionárias  a partir de fontes de energia renováveis (kWh)</a:t>
                      </a:r>
                      <a:endParaRPr lang="pt-P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1 476 367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900" b="0" u="none" strike="noStrike" dirty="0">
                          <a:effectLst/>
                        </a:rPr>
                        <a:t>1 187 191</a:t>
                      </a:r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5074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u="none" strike="noStrike" dirty="0">
                          <a:effectLst/>
                        </a:rPr>
                        <a:t>Emissões totais de equivalente de CO</a:t>
                      </a:r>
                      <a:r>
                        <a:rPr lang="pt-PT" sz="1800" b="0" u="none" strike="noStrike" baseline="-25000" dirty="0">
                          <a:effectLst/>
                        </a:rPr>
                        <a:t>2 </a:t>
                      </a:r>
                      <a:r>
                        <a:rPr lang="pt-PT" sz="1800" b="0" u="none" strike="noStrike" dirty="0">
                          <a:effectLst/>
                        </a:rPr>
                        <a:t>(t)</a:t>
                      </a:r>
                      <a:endParaRPr lang="pt-P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20 361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900" b="0" u="none" strike="noStrike" dirty="0">
                          <a:effectLst/>
                        </a:rPr>
                        <a:t>22 474</a:t>
                      </a:r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D2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92027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u="none" strike="noStrike" dirty="0">
                          <a:effectLst/>
                        </a:rPr>
                        <a:t>Taxa de valorização de resíduos  (%) </a:t>
                      </a:r>
                      <a:endParaRPr lang="pt-P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82,2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900" b="0" u="none" strike="noStrike" dirty="0">
                          <a:effectLst/>
                        </a:rPr>
                        <a:t>78,8</a:t>
                      </a:r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97383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0" u="none" strike="noStrike" dirty="0">
                          <a:effectLst/>
                        </a:rPr>
                        <a:t>Uso de químicos  (t)</a:t>
                      </a:r>
                      <a:endParaRPr lang="pt-P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592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900" b="0" u="none" strike="noStrike" dirty="0">
                          <a:effectLst/>
                        </a:rPr>
                        <a:t>1 368</a:t>
                      </a:r>
                      <a:endParaRPr lang="pt-PT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D2E6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+mn-lt"/>
                        </a:rPr>
                        <a:t>-57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solidFill>
                      <a:srgbClr val="D2E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6551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5FDC23F-600B-5172-B086-3F2355E51563}"/>
              </a:ext>
            </a:extLst>
          </p:cNvPr>
          <p:cNvGrpSpPr>
            <a:grpSpLocks noChangeAspect="1"/>
          </p:cNvGrpSpPr>
          <p:nvPr/>
        </p:nvGrpSpPr>
        <p:grpSpPr>
          <a:xfrm>
            <a:off x="11025681" y="2106890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C0F418-66A0-E8AA-DF01-E5BBFAD9061C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9" name="Graphic 54" descr="Lights On with solid fill">
              <a:extLst>
                <a:ext uri="{FF2B5EF4-FFF2-40B4-BE49-F238E27FC236}">
                  <a16:creationId xmlns:a16="http://schemas.microsoft.com/office/drawing/2014/main" id="{6195D2E7-DFD4-A4E5-2F06-37F75EC23BBE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024B3A7-3059-77C7-ED2A-202619B9FEDE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A9726EA-7325-2EA7-C2DA-2FF080BDC123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B1AB2EC-6EB7-C7B5-234C-B0A5D910EF86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9D562B5-345A-DC7D-3F67-FD39B97D0F9A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9B5B70E-2FF2-F0C1-C0E0-88D826A4E5DC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36E3421-B58A-2ADE-1815-765354F1683D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61BC25B-B161-8C9C-A3FD-F4EB2A7721FC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DD5B3A0-E360-911C-3116-1827C2D5C03E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C8E0D6C-BD8B-8904-2676-BB2A32FAEFF3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682A11E-14C3-D854-2BA3-0309DB845FBB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D0AD86-318A-191E-65F6-8F23939D2F60}"/>
              </a:ext>
            </a:extLst>
          </p:cNvPr>
          <p:cNvGrpSpPr>
            <a:grpSpLocks noChangeAspect="1"/>
          </p:cNvGrpSpPr>
          <p:nvPr/>
        </p:nvGrpSpPr>
        <p:grpSpPr>
          <a:xfrm>
            <a:off x="11022695" y="3172759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F7B016-F06C-77CB-45E7-D313767207D2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22" name="Graphic 54" descr="Lights On with solid fill">
              <a:extLst>
                <a:ext uri="{FF2B5EF4-FFF2-40B4-BE49-F238E27FC236}">
                  <a16:creationId xmlns:a16="http://schemas.microsoft.com/office/drawing/2014/main" id="{3E5D3A91-4F76-9089-0355-D82B15765087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C107DE-B951-24F2-F9CB-6E2885C300FE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625F7C-F1B7-6744-8E99-971940ED2313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1B6AF9-464A-9BFF-8A1C-B6EB8848BBC7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7B3ACCD-CF3E-F932-777A-07266C49D282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6F377B8-D63A-FBE1-B148-BC03815D6554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E674240-75EF-F3B7-ED67-C0168F0ED8FD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57032C9-D591-4C12-279E-9135853C65C3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034BDEE-9572-6A8F-36CF-C19A042C1A12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75B5729-A149-436F-6893-E09552606AA5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E7C33A1-87BB-BE10-6AC2-C22595DBAACA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1CF0BD-E1A6-D2DE-563C-8CFAB8EA2612}"/>
              </a:ext>
            </a:extLst>
          </p:cNvPr>
          <p:cNvGrpSpPr>
            <a:grpSpLocks noChangeAspect="1"/>
          </p:cNvGrpSpPr>
          <p:nvPr/>
        </p:nvGrpSpPr>
        <p:grpSpPr>
          <a:xfrm>
            <a:off x="11027839" y="4311823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CB8DAD5-3D6A-C767-6CF1-D4FDA05B227B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35" name="Graphic 54" descr="Lights On with solid fill">
              <a:extLst>
                <a:ext uri="{FF2B5EF4-FFF2-40B4-BE49-F238E27FC236}">
                  <a16:creationId xmlns:a16="http://schemas.microsoft.com/office/drawing/2014/main" id="{D44074D5-4A21-34B4-B5A3-44D7335EB33A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5FA732-AA0F-436A-047F-B405E338E324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D5F788B-35EB-9FAF-A4AE-994F8296009D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E04B35E-3488-1EE0-86E3-054202DAB05D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8E63F82-72DC-204F-D8E1-6B0DDD52FF64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7CD7C98-1F19-CA4F-5927-41234F2CAE0B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1398EF9-0BFB-0608-343B-C650AC5E9F02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5082C5A-1945-0E23-5B91-ACE78C8DBC15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00A1785-59A7-98C7-46AB-11A2F48CFF11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D273E8F-5D91-5AE8-0A4E-BC3524013A8B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BDB49B8-9C57-6286-4628-77EB87AC8719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7D23F0A-9CD0-F92B-0BF2-B47F7138C9D5}"/>
              </a:ext>
            </a:extLst>
          </p:cNvPr>
          <p:cNvGrpSpPr>
            <a:grpSpLocks noChangeAspect="1"/>
          </p:cNvGrpSpPr>
          <p:nvPr/>
        </p:nvGrpSpPr>
        <p:grpSpPr>
          <a:xfrm>
            <a:off x="11037432" y="5387753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999D51-1A63-14B6-E5DB-228B0E4D79B2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48" name="Graphic 54" descr="Lights On with solid fill">
              <a:extLst>
                <a:ext uri="{FF2B5EF4-FFF2-40B4-BE49-F238E27FC236}">
                  <a16:creationId xmlns:a16="http://schemas.microsoft.com/office/drawing/2014/main" id="{94AB4638-6D81-5BA4-337E-87E1299046B4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B99A180-B9AC-73BC-A30A-B2C65923DDEF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78BFAF7-A9D8-785F-DA20-508B76EB9BF0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97ECCCB-F1EE-F224-4456-7B735F20668C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0244476-4C62-25AB-4F61-025ACC3BAA45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8D596F0-93B4-04E0-6C1F-3F1E0D556516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2529767-D832-BC51-0D22-9047057C9014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C033AB2-6215-2A11-9970-0E6C27762247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8F8FB98-2A8A-DC84-B569-F1C9ACADD168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37D4F96-61EB-A77C-08E5-946F9947F3AE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EACAFC-3824-10A4-4720-F337D12D2A73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26CD04-8A9D-EA9C-1C92-F6029C39EB6D}"/>
              </a:ext>
            </a:extLst>
          </p:cNvPr>
          <p:cNvGrpSpPr>
            <a:grpSpLocks noChangeAspect="1"/>
          </p:cNvGrpSpPr>
          <p:nvPr/>
        </p:nvGrpSpPr>
        <p:grpSpPr>
          <a:xfrm>
            <a:off x="11017881" y="3746150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DCE04C2-0A56-F7D3-9C4E-F0AA28A9F7F7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1" name="Graphic 54" descr="Lights On with solid fill">
              <a:extLst>
                <a:ext uri="{FF2B5EF4-FFF2-40B4-BE49-F238E27FC236}">
                  <a16:creationId xmlns:a16="http://schemas.microsoft.com/office/drawing/2014/main" id="{E437163E-6507-7413-8C8F-A1D43FBB80D3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C1BB90B-E442-0565-A42D-4D7BD8C7ED78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0A135AB-E231-6E93-3410-6DD8E9CFA5FB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4" name="Freeform: Shape 6143">
                <a:extLst>
                  <a:ext uri="{FF2B5EF4-FFF2-40B4-BE49-F238E27FC236}">
                    <a16:creationId xmlns:a16="http://schemas.microsoft.com/office/drawing/2014/main" id="{FC131186-DA48-22A2-3843-79CC84B9FEE5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5" name="Freeform: Shape 6144">
                <a:extLst>
                  <a:ext uri="{FF2B5EF4-FFF2-40B4-BE49-F238E27FC236}">
                    <a16:creationId xmlns:a16="http://schemas.microsoft.com/office/drawing/2014/main" id="{427B1104-4DD1-049D-8BB4-9B526C550514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6" name="Freeform: Shape 6145">
                <a:extLst>
                  <a:ext uri="{FF2B5EF4-FFF2-40B4-BE49-F238E27FC236}">
                    <a16:creationId xmlns:a16="http://schemas.microsoft.com/office/drawing/2014/main" id="{FD29EB3C-E0A4-BC5C-1B58-B4CEA3488DAA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49" name="Freeform: Shape 6148">
                <a:extLst>
                  <a:ext uri="{FF2B5EF4-FFF2-40B4-BE49-F238E27FC236}">
                    <a16:creationId xmlns:a16="http://schemas.microsoft.com/office/drawing/2014/main" id="{CA5BBAF6-7BB8-B439-F917-2505823DA0DE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0" name="Freeform: Shape 6149">
                <a:extLst>
                  <a:ext uri="{FF2B5EF4-FFF2-40B4-BE49-F238E27FC236}">
                    <a16:creationId xmlns:a16="http://schemas.microsoft.com/office/drawing/2014/main" id="{BD09935F-422C-5EFE-248D-E8ADA95E4EFC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1" name="Freeform: Shape 6150">
                <a:extLst>
                  <a:ext uri="{FF2B5EF4-FFF2-40B4-BE49-F238E27FC236}">
                    <a16:creationId xmlns:a16="http://schemas.microsoft.com/office/drawing/2014/main" id="{D88CE796-8D8D-69CA-1B58-48FD7DA7C710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2" name="Freeform: Shape 6151">
                <a:extLst>
                  <a:ext uri="{FF2B5EF4-FFF2-40B4-BE49-F238E27FC236}">
                    <a16:creationId xmlns:a16="http://schemas.microsoft.com/office/drawing/2014/main" id="{17D15A6C-1F64-76AF-AC33-421ECD121564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3" name="Freeform: Shape 6152">
                <a:extLst>
                  <a:ext uri="{FF2B5EF4-FFF2-40B4-BE49-F238E27FC236}">
                    <a16:creationId xmlns:a16="http://schemas.microsoft.com/office/drawing/2014/main" id="{1A883E01-082B-F338-B12D-27EA03662A69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6154" name="Group 6153">
            <a:extLst>
              <a:ext uri="{FF2B5EF4-FFF2-40B4-BE49-F238E27FC236}">
                <a16:creationId xmlns:a16="http://schemas.microsoft.com/office/drawing/2014/main" id="{8E4BB113-6A79-FCB0-5855-F4DC41E6AC54}"/>
              </a:ext>
            </a:extLst>
          </p:cNvPr>
          <p:cNvGrpSpPr>
            <a:grpSpLocks noChangeAspect="1"/>
          </p:cNvGrpSpPr>
          <p:nvPr/>
        </p:nvGrpSpPr>
        <p:grpSpPr>
          <a:xfrm>
            <a:off x="10988202" y="2634079"/>
            <a:ext cx="536885" cy="468180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6155" name="Oval 6154">
              <a:extLst>
                <a:ext uri="{FF2B5EF4-FFF2-40B4-BE49-F238E27FC236}">
                  <a16:creationId xmlns:a16="http://schemas.microsoft.com/office/drawing/2014/main" id="{AA6D9C2D-EA6B-AF9C-76BC-C46C2DB10DF2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156" name="Graphic 54" descr="Lights On with solid fill">
              <a:extLst>
                <a:ext uri="{FF2B5EF4-FFF2-40B4-BE49-F238E27FC236}">
                  <a16:creationId xmlns:a16="http://schemas.microsoft.com/office/drawing/2014/main" id="{EC739CBB-B2AC-C93C-51E3-5CDE5669353C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157" name="Freeform: Shape 6156">
                <a:extLst>
                  <a:ext uri="{FF2B5EF4-FFF2-40B4-BE49-F238E27FC236}">
                    <a16:creationId xmlns:a16="http://schemas.microsoft.com/office/drawing/2014/main" id="{2F02D0C8-502A-F856-178D-00A8CF27BE61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58" name="Freeform: Shape 6157">
                <a:extLst>
                  <a:ext uri="{FF2B5EF4-FFF2-40B4-BE49-F238E27FC236}">
                    <a16:creationId xmlns:a16="http://schemas.microsoft.com/office/drawing/2014/main" id="{BD6CCDA4-2C1C-DCE4-F668-00A97BF07F69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59" name="Freeform: Shape 6158">
                <a:extLst>
                  <a:ext uri="{FF2B5EF4-FFF2-40B4-BE49-F238E27FC236}">
                    <a16:creationId xmlns:a16="http://schemas.microsoft.com/office/drawing/2014/main" id="{915BB369-DC5C-ED42-5576-343796AE3730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0" name="Freeform: Shape 6159">
                <a:extLst>
                  <a:ext uri="{FF2B5EF4-FFF2-40B4-BE49-F238E27FC236}">
                    <a16:creationId xmlns:a16="http://schemas.microsoft.com/office/drawing/2014/main" id="{10B4CFF5-3663-8AFE-F683-DF0F7DE92CF6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1" name="Freeform: Shape 6160">
                <a:extLst>
                  <a:ext uri="{FF2B5EF4-FFF2-40B4-BE49-F238E27FC236}">
                    <a16:creationId xmlns:a16="http://schemas.microsoft.com/office/drawing/2014/main" id="{F2CD6C03-6C50-D2D9-FCF2-5A0669FC1BF7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2" name="Freeform: Shape 6161">
                <a:extLst>
                  <a:ext uri="{FF2B5EF4-FFF2-40B4-BE49-F238E27FC236}">
                    <a16:creationId xmlns:a16="http://schemas.microsoft.com/office/drawing/2014/main" id="{822DCC06-EC6B-899C-FFA0-539058161496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3" name="Freeform: Shape 6162">
                <a:extLst>
                  <a:ext uri="{FF2B5EF4-FFF2-40B4-BE49-F238E27FC236}">
                    <a16:creationId xmlns:a16="http://schemas.microsoft.com/office/drawing/2014/main" id="{7220AFA9-AE38-67FA-0087-34D367182588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4" name="Freeform: Shape 6163">
                <a:extLst>
                  <a:ext uri="{FF2B5EF4-FFF2-40B4-BE49-F238E27FC236}">
                    <a16:creationId xmlns:a16="http://schemas.microsoft.com/office/drawing/2014/main" id="{C6AABB5E-184D-264E-56BA-3C57C509B0C3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5" name="Freeform: Shape 6164">
                <a:extLst>
                  <a:ext uri="{FF2B5EF4-FFF2-40B4-BE49-F238E27FC236}">
                    <a16:creationId xmlns:a16="http://schemas.microsoft.com/office/drawing/2014/main" id="{AB2522AF-67E9-11B5-C16C-410BA9FDFC0C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6" name="Freeform: Shape 6165">
                <a:extLst>
                  <a:ext uri="{FF2B5EF4-FFF2-40B4-BE49-F238E27FC236}">
                    <a16:creationId xmlns:a16="http://schemas.microsoft.com/office/drawing/2014/main" id="{E8646E11-02E1-06E1-EC56-4337C6B2144B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7552CD-9027-85E9-F73B-8F526F638C37}"/>
              </a:ext>
            </a:extLst>
          </p:cNvPr>
          <p:cNvGrpSpPr>
            <a:grpSpLocks noChangeAspect="1"/>
          </p:cNvGrpSpPr>
          <p:nvPr/>
        </p:nvGrpSpPr>
        <p:grpSpPr>
          <a:xfrm>
            <a:off x="11029630" y="4832154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B20B809-056F-5F3E-CA9D-BD4DFD0E652F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167" name="Graphic 54" descr="Lights On with solid fill">
              <a:extLst>
                <a:ext uri="{FF2B5EF4-FFF2-40B4-BE49-F238E27FC236}">
                  <a16:creationId xmlns:a16="http://schemas.microsoft.com/office/drawing/2014/main" id="{2EDF0D97-A0BC-7705-3113-C6D96DEFD022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168" name="Freeform: Shape 6167">
                <a:extLst>
                  <a:ext uri="{FF2B5EF4-FFF2-40B4-BE49-F238E27FC236}">
                    <a16:creationId xmlns:a16="http://schemas.microsoft.com/office/drawing/2014/main" id="{28DE68E6-A8F8-82B1-850D-37D6AE922CE4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69" name="Freeform: Shape 6168">
                <a:extLst>
                  <a:ext uri="{FF2B5EF4-FFF2-40B4-BE49-F238E27FC236}">
                    <a16:creationId xmlns:a16="http://schemas.microsoft.com/office/drawing/2014/main" id="{F6F3971A-6B21-B632-4CDF-238B3327FA42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0" name="Freeform: Shape 6169">
                <a:extLst>
                  <a:ext uri="{FF2B5EF4-FFF2-40B4-BE49-F238E27FC236}">
                    <a16:creationId xmlns:a16="http://schemas.microsoft.com/office/drawing/2014/main" id="{A615FBEF-4766-D9B6-D93B-FC269EA526E2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1" name="Freeform: Shape 6170">
                <a:extLst>
                  <a:ext uri="{FF2B5EF4-FFF2-40B4-BE49-F238E27FC236}">
                    <a16:creationId xmlns:a16="http://schemas.microsoft.com/office/drawing/2014/main" id="{BDD58C0B-CAF5-3038-6B6A-136079183179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2" name="Freeform: Shape 6171">
                <a:extLst>
                  <a:ext uri="{FF2B5EF4-FFF2-40B4-BE49-F238E27FC236}">
                    <a16:creationId xmlns:a16="http://schemas.microsoft.com/office/drawing/2014/main" id="{21978182-59C2-EA61-2074-0E42B499B56F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3" name="Freeform: Shape 6172">
                <a:extLst>
                  <a:ext uri="{FF2B5EF4-FFF2-40B4-BE49-F238E27FC236}">
                    <a16:creationId xmlns:a16="http://schemas.microsoft.com/office/drawing/2014/main" id="{E978F33F-DD16-58D2-7460-72DCAA6AEFE1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4" name="Freeform: Shape 6173">
                <a:extLst>
                  <a:ext uri="{FF2B5EF4-FFF2-40B4-BE49-F238E27FC236}">
                    <a16:creationId xmlns:a16="http://schemas.microsoft.com/office/drawing/2014/main" id="{10DA88CB-FB60-CD2C-BD1B-65DD5F20BCF1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5" name="Freeform: Shape 6174">
                <a:extLst>
                  <a:ext uri="{FF2B5EF4-FFF2-40B4-BE49-F238E27FC236}">
                    <a16:creationId xmlns:a16="http://schemas.microsoft.com/office/drawing/2014/main" id="{F8CDDF5E-7CF0-4E3F-246F-8B0C54E9C1A0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6" name="Freeform: Shape 6175">
                <a:extLst>
                  <a:ext uri="{FF2B5EF4-FFF2-40B4-BE49-F238E27FC236}">
                    <a16:creationId xmlns:a16="http://schemas.microsoft.com/office/drawing/2014/main" id="{D0317743-F6E2-5497-079D-5AE53159604B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7" name="Freeform: Shape 6176">
                <a:extLst>
                  <a:ext uri="{FF2B5EF4-FFF2-40B4-BE49-F238E27FC236}">
                    <a16:creationId xmlns:a16="http://schemas.microsoft.com/office/drawing/2014/main" id="{E3D1CFC7-2A76-9D5D-9841-9FAF86799AC1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72925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Indicadores APCAP - Economia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C73C0-9F82-7071-BA91-01A33AFFFFF1}"/>
              </a:ext>
            </a:extLst>
          </p:cNvPr>
          <p:cNvSpPr txBox="1"/>
          <p:nvPr/>
        </p:nvSpPr>
        <p:spPr>
          <a:xfrm>
            <a:off x="694836" y="1415564"/>
            <a:ext cx="1075974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Relatório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Sustentabilidade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da APCAP –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Indicadores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económicos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selecionados</a:t>
            </a:r>
            <a:endParaRPr lang="en-GB" sz="2100" b="1" dirty="0">
              <a:solidFill>
                <a:schemeClr val="tx1"/>
              </a:solidFill>
              <a:latin typeface="+mn-lt"/>
            </a:endParaRPr>
          </a:p>
          <a:p>
            <a:endParaRPr lang="en-GB" sz="1200" dirty="0">
              <a:solidFill>
                <a:schemeClr val="tx1"/>
              </a:solidFill>
              <a:latin typeface="+mn-lt"/>
            </a:endParaRPr>
          </a:p>
          <a:p>
            <a:pPr marL="898525" lvl="1"/>
            <a:r>
              <a:rPr lang="pt-PT" sz="2200" b="1" dirty="0">
                <a:solidFill>
                  <a:schemeClr val="tx1"/>
                </a:solidFill>
              </a:rPr>
              <a:t>Valor Económico Direto Gerado</a:t>
            </a:r>
          </a:p>
          <a:p>
            <a:pPr marL="914400" lvl="4" indent="0"/>
            <a:r>
              <a:rPr lang="pt-PT" sz="1600" dirty="0">
                <a:solidFill>
                  <a:schemeClr val="tx1"/>
                </a:solidFill>
              </a:rPr>
              <a:t>Receitas</a:t>
            </a:r>
          </a:p>
          <a:p>
            <a:pPr marL="914400" lvl="2" indent="-404813"/>
            <a:endParaRPr lang="pt-PT" sz="2000" dirty="0">
              <a:solidFill>
                <a:schemeClr val="tx1"/>
              </a:solidFill>
            </a:endParaRPr>
          </a:p>
          <a:p>
            <a:pPr marL="898525" lvl="1"/>
            <a:r>
              <a:rPr lang="pt-PT" sz="2200" b="1" dirty="0">
                <a:solidFill>
                  <a:schemeClr val="tx1"/>
                </a:solidFill>
              </a:rPr>
              <a:t>Valor Económico Direto Distribuído </a:t>
            </a:r>
          </a:p>
          <a:p>
            <a:pPr marL="914400" lvl="2" indent="0"/>
            <a:r>
              <a:rPr lang="pt-PT" sz="1600" dirty="0">
                <a:solidFill>
                  <a:schemeClr val="tx1"/>
                </a:solidFill>
              </a:rPr>
              <a:t>Valor Económico Direto Distribuído é a soma dos 7 itens: </a:t>
            </a:r>
          </a:p>
          <a:p>
            <a:pPr marL="1319213" lvl="2" indent="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</a:rPr>
              <a:t>Remunerações, </a:t>
            </a:r>
          </a:p>
          <a:p>
            <a:pPr marL="1319213" lvl="2" indent="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</a:rPr>
              <a:t>Acionistas e Financiadores, </a:t>
            </a:r>
          </a:p>
          <a:p>
            <a:pPr marL="1319213" lvl="2" indent="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</a:rPr>
              <a:t>Pagamentos ao Estado,</a:t>
            </a:r>
          </a:p>
          <a:p>
            <a:pPr marL="1319213" lvl="2" indent="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</a:rPr>
              <a:t> Investimento nas Comunidades Locais,</a:t>
            </a:r>
          </a:p>
          <a:p>
            <a:pPr marL="1319213" lvl="2" indent="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</a:rPr>
              <a:t> Donativos, </a:t>
            </a:r>
          </a:p>
          <a:p>
            <a:pPr marL="1319213" lvl="2" indent="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</a:rPr>
              <a:t>Serviço Público e </a:t>
            </a:r>
          </a:p>
          <a:p>
            <a:pPr marL="1319213" lvl="2" indent="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</a:rPr>
              <a:t>Custos Operacionais.</a:t>
            </a:r>
          </a:p>
          <a:p>
            <a:pPr marL="914400" lvl="1" indent="-404813"/>
            <a:endParaRPr lang="pt-PT" sz="2000" b="1" u="none" strike="noStrike" dirty="0">
              <a:solidFill>
                <a:schemeClr val="tx1"/>
              </a:solidFill>
              <a:effectLst/>
            </a:endParaRPr>
          </a:p>
          <a:p>
            <a:pPr marL="898525" lvl="1"/>
            <a:r>
              <a:rPr lang="pt-PT" sz="2200" b="1" u="none" strike="noStrike" dirty="0">
                <a:solidFill>
                  <a:schemeClr val="tx1"/>
                </a:solidFill>
                <a:effectLst/>
              </a:rPr>
              <a:t>Valor Económico Retido </a:t>
            </a:r>
          </a:p>
          <a:p>
            <a:pPr marL="914400" lvl="2" indent="0"/>
            <a:r>
              <a:rPr lang="pt-PT" sz="1600" dirty="0">
                <a:solidFill>
                  <a:schemeClr val="tx1"/>
                </a:solidFill>
              </a:rPr>
              <a:t>Valor Económico Retido = Valor Económico Direto Gerado - Valor Económico Direto Distribuído</a:t>
            </a:r>
            <a:endParaRPr lang="pt-PT" sz="1600" b="0" u="none" strike="noStrike" dirty="0">
              <a:solidFill>
                <a:schemeClr val="tx1"/>
              </a:solidFill>
              <a:effectLst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Graphic 4" descr="Diamond with solid fill">
            <a:extLst>
              <a:ext uri="{FF2B5EF4-FFF2-40B4-BE49-F238E27FC236}">
                <a16:creationId xmlns:a16="http://schemas.microsoft.com/office/drawing/2014/main" id="{A2AAD0AD-0075-A04A-0822-BDEC66516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419" y="1856678"/>
            <a:ext cx="846054" cy="846054"/>
          </a:xfrm>
          <a:prstGeom prst="rect">
            <a:avLst/>
          </a:prstGeom>
        </p:spPr>
      </p:pic>
      <p:pic>
        <p:nvPicPr>
          <p:cNvPr id="8" name="Graphic 7" descr="Diamond with solid fill">
            <a:extLst>
              <a:ext uri="{FF2B5EF4-FFF2-40B4-BE49-F238E27FC236}">
                <a16:creationId xmlns:a16="http://schemas.microsoft.com/office/drawing/2014/main" id="{CC442AD9-9704-94F3-AD4E-F8D084B92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200" y="2692001"/>
            <a:ext cx="846054" cy="846054"/>
          </a:xfrm>
          <a:prstGeom prst="rect">
            <a:avLst/>
          </a:prstGeom>
        </p:spPr>
      </p:pic>
      <p:pic>
        <p:nvPicPr>
          <p:cNvPr id="9" name="Graphic 8" descr="Diamond with solid fill">
            <a:extLst>
              <a:ext uri="{FF2B5EF4-FFF2-40B4-BE49-F238E27FC236}">
                <a16:creationId xmlns:a16="http://schemas.microsoft.com/office/drawing/2014/main" id="{15426982-7A79-AC91-0255-D73EC80AC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836" y="5234623"/>
            <a:ext cx="846054" cy="8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59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Indicadores APCAP - Economia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E441A96-A3F6-3E69-75C6-D8763113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21386"/>
              </p:ext>
            </p:extLst>
          </p:nvPr>
        </p:nvGraphicFramePr>
        <p:xfrm>
          <a:off x="499275" y="1378536"/>
          <a:ext cx="11193448" cy="46618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9438">
                  <a:extLst>
                    <a:ext uri="{9D8B030D-6E8A-4147-A177-3AD203B41FA5}">
                      <a16:colId xmlns:a16="http://schemas.microsoft.com/office/drawing/2014/main" val="983303551"/>
                    </a:ext>
                  </a:extLst>
                </a:gridCol>
                <a:gridCol w="268357">
                  <a:extLst>
                    <a:ext uri="{9D8B030D-6E8A-4147-A177-3AD203B41FA5}">
                      <a16:colId xmlns:a16="http://schemas.microsoft.com/office/drawing/2014/main" val="1226190339"/>
                    </a:ext>
                  </a:extLst>
                </a:gridCol>
                <a:gridCol w="1898373">
                  <a:extLst>
                    <a:ext uri="{9D8B030D-6E8A-4147-A177-3AD203B41FA5}">
                      <a16:colId xmlns:a16="http://schemas.microsoft.com/office/drawing/2014/main" val="1847230128"/>
                    </a:ext>
                  </a:extLst>
                </a:gridCol>
                <a:gridCol w="261220">
                  <a:extLst>
                    <a:ext uri="{9D8B030D-6E8A-4147-A177-3AD203B41FA5}">
                      <a16:colId xmlns:a16="http://schemas.microsoft.com/office/drawing/2014/main" val="3414381394"/>
                    </a:ext>
                  </a:extLst>
                </a:gridCol>
                <a:gridCol w="1825998">
                  <a:extLst>
                    <a:ext uri="{9D8B030D-6E8A-4147-A177-3AD203B41FA5}">
                      <a16:colId xmlns:a16="http://schemas.microsoft.com/office/drawing/2014/main" val="1624399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32133409"/>
                    </a:ext>
                  </a:extLst>
                </a:gridCol>
                <a:gridCol w="1872862">
                  <a:extLst>
                    <a:ext uri="{9D8B030D-6E8A-4147-A177-3AD203B41FA5}">
                      <a16:colId xmlns:a16="http://schemas.microsoft.com/office/drawing/2014/main" val="3602456556"/>
                    </a:ext>
                  </a:extLst>
                </a:gridCol>
              </a:tblGrid>
              <a:tr h="5487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Indicadores - Ambiente</a:t>
                      </a:r>
                      <a:endParaRPr lang="pt-PT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658E">
                            <a:shade val="30000"/>
                            <a:satMod val="115000"/>
                          </a:srgbClr>
                        </a:gs>
                        <a:gs pos="50000">
                          <a:srgbClr val="00658E">
                            <a:shade val="67500"/>
                            <a:satMod val="115000"/>
                          </a:srgbClr>
                        </a:gs>
                        <a:gs pos="100000">
                          <a:srgbClr val="00658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2400" b="1" i="0" u="none" strike="noStrike" cap="none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Ano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658E">
                            <a:shade val="30000"/>
                            <a:satMod val="115000"/>
                          </a:srgbClr>
                        </a:gs>
                        <a:gs pos="50000">
                          <a:srgbClr val="00658E">
                            <a:shade val="67500"/>
                            <a:satMod val="115000"/>
                          </a:srgbClr>
                        </a:gs>
                        <a:gs pos="100000">
                          <a:srgbClr val="00658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2400" b="1" i="0" u="none" strike="noStrike" cap="none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Ano 2021</a:t>
                      </a: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658E">
                            <a:shade val="30000"/>
                            <a:satMod val="115000"/>
                          </a:srgbClr>
                        </a:gs>
                        <a:gs pos="50000">
                          <a:srgbClr val="00658E">
                            <a:shade val="67500"/>
                            <a:satMod val="115000"/>
                          </a:srgbClr>
                        </a:gs>
                        <a:gs pos="100000">
                          <a:srgbClr val="00658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Taxa de variação (%)</a:t>
                      </a:r>
                      <a:endParaRPr lang="pt-PT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658E">
                            <a:shade val="30000"/>
                            <a:satMod val="115000"/>
                          </a:srgbClr>
                        </a:gs>
                        <a:gs pos="50000">
                          <a:srgbClr val="00658E">
                            <a:shade val="67500"/>
                            <a:satMod val="115000"/>
                          </a:srgbClr>
                        </a:gs>
                        <a:gs pos="100000">
                          <a:srgbClr val="00658E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812364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pt-PT" sz="1800" b="0" u="none" strike="noStrike" dirty="0">
                          <a:effectLst/>
                        </a:rPr>
                        <a:t>Valor Económico Direto Gerado </a:t>
                      </a:r>
                      <a:r>
                        <a:rPr lang="pt-PT" sz="1600" b="0" u="none" strike="noStrike" dirty="0">
                          <a:effectLst/>
                        </a:rPr>
                        <a:t>(Milhões €)</a:t>
                      </a:r>
                      <a:endParaRPr lang="pt-PT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2 010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1 845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877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pt-PT" sz="1800" b="0" u="none" strike="noStrike" dirty="0">
                          <a:effectLst/>
                        </a:rPr>
                        <a:t>Valor Económico Direto Distribuído  </a:t>
                      </a:r>
                      <a:r>
                        <a:rPr lang="pt-PT" sz="1600" b="0" u="none" strike="noStrike" dirty="0">
                          <a:effectLst/>
                        </a:rPr>
                        <a:t>(Milhões €)</a:t>
                      </a:r>
                      <a:endParaRPr lang="pt-PT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1 485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1 604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38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pt-PT" sz="1600" b="0" u="none" strike="noStrike" dirty="0">
                          <a:effectLst/>
                        </a:rPr>
                        <a:t>Remunerações </a:t>
                      </a:r>
                      <a:r>
                        <a:rPr lang="pt-PT" sz="1400" b="0" u="none" strike="noStrike" dirty="0">
                          <a:effectLst/>
                        </a:rPr>
                        <a:t> (Milhões €)</a:t>
                      </a:r>
                      <a:endParaRPr lang="pt-P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4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327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pt-PT" sz="1600" b="0" u="none" strike="noStrike" dirty="0">
                          <a:effectLst/>
                        </a:rPr>
                        <a:t>Acionistas e Financiadores  </a:t>
                      </a:r>
                      <a:r>
                        <a:rPr lang="pt-PT" sz="1400" b="0" u="none" strike="noStrike" dirty="0">
                          <a:effectLst/>
                        </a:rPr>
                        <a:t>(Milhões €)</a:t>
                      </a:r>
                      <a:endParaRPr lang="pt-P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736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964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4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effectLst/>
                          <a:latin typeface="Arial" panose="020B0604020202020204" pitchFamily="34" charset="0"/>
                        </a:rPr>
                        <a:t>-24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50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pt-PT" sz="1600" b="0" u="none" strike="noStrike" dirty="0">
                          <a:effectLst/>
                        </a:rPr>
                        <a:t>Pagamentos ao Estado (1)  </a:t>
                      </a:r>
                      <a:r>
                        <a:rPr lang="pt-PT" sz="1400" b="0" u="none" strike="noStrike" dirty="0">
                          <a:effectLst/>
                        </a:rPr>
                        <a:t>(Milhões €)</a:t>
                      </a:r>
                      <a:endParaRPr lang="pt-P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279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275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920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pt-PT" sz="1600" b="0" u="none" strike="noStrike" dirty="0">
                          <a:effectLst/>
                        </a:rPr>
                        <a:t>Investimento nas Comunidades Locais  </a:t>
                      </a:r>
                      <a:r>
                        <a:rPr lang="pt-PT" sz="1400" b="0" u="none" strike="noStrike" dirty="0">
                          <a:effectLst/>
                        </a:rPr>
                        <a:t>(Milhões €)</a:t>
                      </a:r>
                      <a:endParaRPr lang="pt-P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0,807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0,874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973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pt-PT" sz="1600" b="0" u="none" strike="noStrike" dirty="0">
                          <a:effectLst/>
                        </a:rPr>
                        <a:t>Donativos  </a:t>
                      </a:r>
                      <a:r>
                        <a:rPr lang="pt-PT" sz="1400" b="0" u="none" strike="noStrike" dirty="0">
                          <a:effectLst/>
                        </a:rPr>
                        <a:t>(Milhões €)</a:t>
                      </a:r>
                      <a:endParaRPr lang="pt-P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1,139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0,286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122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pt-PT" sz="1600" b="0" u="none" strike="noStrike" dirty="0">
                          <a:effectLst/>
                        </a:rPr>
                        <a:t>Serviço Público </a:t>
                      </a:r>
                      <a:r>
                        <a:rPr lang="pt-PT" sz="1400" b="0" u="none" strike="noStrike" dirty="0">
                          <a:effectLst/>
                        </a:rPr>
                        <a:t>(Milhões €)</a:t>
                      </a:r>
                      <a:endParaRPr lang="pt-P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0,199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0,094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372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pt-PT" sz="1600" b="0" u="none" strike="noStrike" dirty="0">
                          <a:effectLst/>
                        </a:rPr>
                        <a:t>Custos Operacionais  </a:t>
                      </a:r>
                      <a:r>
                        <a:rPr lang="pt-PT" sz="1400" b="0" u="none" strike="noStrike" dirty="0">
                          <a:effectLst/>
                        </a:rPr>
                        <a:t>(Milhões €)</a:t>
                      </a:r>
                      <a:endParaRPr lang="pt-P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329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7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333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1224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pt-PT" sz="1800" b="0" u="none" strike="noStrike" dirty="0">
                          <a:effectLst/>
                        </a:rPr>
                        <a:t>Valor Económico Retido  </a:t>
                      </a:r>
                      <a:r>
                        <a:rPr lang="pt-PT" sz="1600" b="0" u="none" strike="noStrike" dirty="0">
                          <a:effectLst/>
                        </a:rPr>
                        <a:t>(Milhões €)</a:t>
                      </a:r>
                      <a:endParaRPr lang="pt-PT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sz="19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6551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092FD6C-D928-476A-318D-6DFFC449C05F}"/>
              </a:ext>
            </a:extLst>
          </p:cNvPr>
          <p:cNvGrpSpPr>
            <a:grpSpLocks noChangeAspect="1"/>
          </p:cNvGrpSpPr>
          <p:nvPr/>
        </p:nvGrpSpPr>
        <p:grpSpPr>
          <a:xfrm>
            <a:off x="11086997" y="2096210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3E610D-172A-49EA-FDC3-1A235D0309C8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7" name="Graphic 54" descr="Lights On with solid fill">
              <a:extLst>
                <a:ext uri="{FF2B5EF4-FFF2-40B4-BE49-F238E27FC236}">
                  <a16:creationId xmlns:a16="http://schemas.microsoft.com/office/drawing/2014/main" id="{4914BDD0-756F-CE89-EE9B-4E406617ADD4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9F943BE-28C2-659E-1932-58639C3A52FC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4453F35-B5BB-D2FE-2A76-964070BBB59A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B976FC3-2962-29E0-83C6-2C3337700B5A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F8D471D-CE5D-CFF8-C796-A947B3582784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1359F41-DDE8-AD7F-91AB-444DAB8426B7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56E40E7-3BA2-537E-6DF5-8B9DA80AAE21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F37C1CB-6718-D9A1-821D-5618D72F8662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F077754-F550-99C7-1673-7A8CE441825B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CA6B79-1726-4B8C-5551-59BFE00A5B8A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F241763-1021-44A8-C121-2646F1F5C714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AD3507-94AC-A51A-AED6-E5E17DBF452F}"/>
              </a:ext>
            </a:extLst>
          </p:cNvPr>
          <p:cNvGrpSpPr>
            <a:grpSpLocks noChangeAspect="1"/>
          </p:cNvGrpSpPr>
          <p:nvPr/>
        </p:nvGrpSpPr>
        <p:grpSpPr>
          <a:xfrm>
            <a:off x="11153837" y="3042356"/>
            <a:ext cx="366007" cy="355736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805A10-C62C-F11F-E3AC-94A7EB0AF9A9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20" name="Graphic 54" descr="Lights On with solid fill">
              <a:extLst>
                <a:ext uri="{FF2B5EF4-FFF2-40B4-BE49-F238E27FC236}">
                  <a16:creationId xmlns:a16="http://schemas.microsoft.com/office/drawing/2014/main" id="{A4ECBD97-A5EE-543A-9B4C-21E45B9015A3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6E03BB2-941D-ACCC-39C8-F74A73FAB775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C5F7F0A-4DA6-7302-172F-B3264AD4B22B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259FFB1-DA77-71FE-4D91-7CE6A97AE444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86FBE-A006-75E2-EA47-AB52BA494E17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89AFB6-FE12-0275-2721-2789BBBDCC24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FFB26B-E876-3FA6-3D53-30456458AD89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DA05CB5-AEAF-A489-1DC5-124CD5EAD47B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2EE8200-82F2-6275-66C1-AD2ED7C0FBFB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7F5E3A4-4D69-25B6-0CB8-BF5F4FB5F3DB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9C339A0-14EE-4327-B424-78099ABA9349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6152" name="Group 6151">
            <a:extLst>
              <a:ext uri="{FF2B5EF4-FFF2-40B4-BE49-F238E27FC236}">
                <a16:creationId xmlns:a16="http://schemas.microsoft.com/office/drawing/2014/main" id="{B99BD4AD-3FC6-92D0-CAB5-CE9CDF2C4BEE}"/>
              </a:ext>
            </a:extLst>
          </p:cNvPr>
          <p:cNvGrpSpPr>
            <a:grpSpLocks noChangeAspect="1"/>
          </p:cNvGrpSpPr>
          <p:nvPr/>
        </p:nvGrpSpPr>
        <p:grpSpPr>
          <a:xfrm>
            <a:off x="11103012" y="5548906"/>
            <a:ext cx="514753" cy="500309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6153" name="Oval 6152">
              <a:extLst>
                <a:ext uri="{FF2B5EF4-FFF2-40B4-BE49-F238E27FC236}">
                  <a16:creationId xmlns:a16="http://schemas.microsoft.com/office/drawing/2014/main" id="{C95E834A-92FD-11AA-1266-F8C9B092B3F0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154" name="Graphic 54" descr="Lights On with solid fill">
              <a:extLst>
                <a:ext uri="{FF2B5EF4-FFF2-40B4-BE49-F238E27FC236}">
                  <a16:creationId xmlns:a16="http://schemas.microsoft.com/office/drawing/2014/main" id="{F162B700-86CC-C8C5-4B85-DD7662D6A322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155" name="Freeform: Shape 6154">
                <a:extLst>
                  <a:ext uri="{FF2B5EF4-FFF2-40B4-BE49-F238E27FC236}">
                    <a16:creationId xmlns:a16="http://schemas.microsoft.com/office/drawing/2014/main" id="{48EFC168-5043-21B8-F3A3-F9BDA259F701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6" name="Freeform: Shape 6155">
                <a:extLst>
                  <a:ext uri="{FF2B5EF4-FFF2-40B4-BE49-F238E27FC236}">
                    <a16:creationId xmlns:a16="http://schemas.microsoft.com/office/drawing/2014/main" id="{3D058262-C782-9428-15E2-58D11FE607FD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7" name="Freeform: Shape 6156">
                <a:extLst>
                  <a:ext uri="{FF2B5EF4-FFF2-40B4-BE49-F238E27FC236}">
                    <a16:creationId xmlns:a16="http://schemas.microsoft.com/office/drawing/2014/main" id="{7928CEDF-0A44-C989-E581-6A0441AF46C9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8" name="Freeform: Shape 6157">
                <a:extLst>
                  <a:ext uri="{FF2B5EF4-FFF2-40B4-BE49-F238E27FC236}">
                    <a16:creationId xmlns:a16="http://schemas.microsoft.com/office/drawing/2014/main" id="{6DFF91F6-A291-358F-ADDE-055698305A6E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59" name="Freeform: Shape 6158">
                <a:extLst>
                  <a:ext uri="{FF2B5EF4-FFF2-40B4-BE49-F238E27FC236}">
                    <a16:creationId xmlns:a16="http://schemas.microsoft.com/office/drawing/2014/main" id="{34E754A7-FEA6-BC55-2F03-FF11076D36FC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60" name="Freeform: Shape 6159">
                <a:extLst>
                  <a:ext uri="{FF2B5EF4-FFF2-40B4-BE49-F238E27FC236}">
                    <a16:creationId xmlns:a16="http://schemas.microsoft.com/office/drawing/2014/main" id="{687F59A9-2C8B-9140-C217-6E21AFD1D172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61" name="Freeform: Shape 6160">
                <a:extLst>
                  <a:ext uri="{FF2B5EF4-FFF2-40B4-BE49-F238E27FC236}">
                    <a16:creationId xmlns:a16="http://schemas.microsoft.com/office/drawing/2014/main" id="{EF2A762C-FB56-13A2-C0DB-93F1B321BDDC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62" name="Freeform: Shape 6161">
                <a:extLst>
                  <a:ext uri="{FF2B5EF4-FFF2-40B4-BE49-F238E27FC236}">
                    <a16:creationId xmlns:a16="http://schemas.microsoft.com/office/drawing/2014/main" id="{398E10C7-EBD2-C9B1-C2E8-DEC5BDB70140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63" name="Freeform: Shape 6162">
                <a:extLst>
                  <a:ext uri="{FF2B5EF4-FFF2-40B4-BE49-F238E27FC236}">
                    <a16:creationId xmlns:a16="http://schemas.microsoft.com/office/drawing/2014/main" id="{D23AEA36-68A4-C0F1-72F5-BB04676919E2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64" name="Freeform: Shape 6163">
                <a:extLst>
                  <a:ext uri="{FF2B5EF4-FFF2-40B4-BE49-F238E27FC236}">
                    <a16:creationId xmlns:a16="http://schemas.microsoft.com/office/drawing/2014/main" id="{B50A8679-3C2B-695B-CF01-525A09319FB1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6165" name="Group 6164">
            <a:extLst>
              <a:ext uri="{FF2B5EF4-FFF2-40B4-BE49-F238E27FC236}">
                <a16:creationId xmlns:a16="http://schemas.microsoft.com/office/drawing/2014/main" id="{B0B2881D-653B-EF9F-C337-25A47EB1421C}"/>
              </a:ext>
            </a:extLst>
          </p:cNvPr>
          <p:cNvGrpSpPr>
            <a:grpSpLocks noChangeAspect="1"/>
          </p:cNvGrpSpPr>
          <p:nvPr/>
        </p:nvGrpSpPr>
        <p:grpSpPr>
          <a:xfrm>
            <a:off x="11146002" y="3754792"/>
            <a:ext cx="366007" cy="355736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6166" name="Oval 6165">
              <a:extLst>
                <a:ext uri="{FF2B5EF4-FFF2-40B4-BE49-F238E27FC236}">
                  <a16:creationId xmlns:a16="http://schemas.microsoft.com/office/drawing/2014/main" id="{52B9BE3F-C429-89A5-1E61-33CAAB9B9C8B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167" name="Graphic 54" descr="Lights On with solid fill">
              <a:extLst>
                <a:ext uri="{FF2B5EF4-FFF2-40B4-BE49-F238E27FC236}">
                  <a16:creationId xmlns:a16="http://schemas.microsoft.com/office/drawing/2014/main" id="{D125315B-8F64-ACF5-BF65-FF97A66C928F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168" name="Freeform: Shape 6167">
                <a:extLst>
                  <a:ext uri="{FF2B5EF4-FFF2-40B4-BE49-F238E27FC236}">
                    <a16:creationId xmlns:a16="http://schemas.microsoft.com/office/drawing/2014/main" id="{880969C4-2CFC-A8F5-C8D2-3FC9DD37F492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69" name="Freeform: Shape 6168">
                <a:extLst>
                  <a:ext uri="{FF2B5EF4-FFF2-40B4-BE49-F238E27FC236}">
                    <a16:creationId xmlns:a16="http://schemas.microsoft.com/office/drawing/2014/main" id="{ECA00DD3-08F1-7288-8CE1-A424C9365DFA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0" name="Freeform: Shape 6169">
                <a:extLst>
                  <a:ext uri="{FF2B5EF4-FFF2-40B4-BE49-F238E27FC236}">
                    <a16:creationId xmlns:a16="http://schemas.microsoft.com/office/drawing/2014/main" id="{A90B744E-B457-46E6-E779-C818D11DD2AD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1" name="Freeform: Shape 6170">
                <a:extLst>
                  <a:ext uri="{FF2B5EF4-FFF2-40B4-BE49-F238E27FC236}">
                    <a16:creationId xmlns:a16="http://schemas.microsoft.com/office/drawing/2014/main" id="{783FA876-D1BF-EEAD-4F74-7DD175B7BBFB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2" name="Freeform: Shape 6171">
                <a:extLst>
                  <a:ext uri="{FF2B5EF4-FFF2-40B4-BE49-F238E27FC236}">
                    <a16:creationId xmlns:a16="http://schemas.microsoft.com/office/drawing/2014/main" id="{EC0ADB75-435E-6B78-53F0-F7246E7FE13F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3" name="Freeform: Shape 6172">
                <a:extLst>
                  <a:ext uri="{FF2B5EF4-FFF2-40B4-BE49-F238E27FC236}">
                    <a16:creationId xmlns:a16="http://schemas.microsoft.com/office/drawing/2014/main" id="{B1632977-E71B-C73F-FE11-27FBA671E7CE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4" name="Freeform: Shape 6173">
                <a:extLst>
                  <a:ext uri="{FF2B5EF4-FFF2-40B4-BE49-F238E27FC236}">
                    <a16:creationId xmlns:a16="http://schemas.microsoft.com/office/drawing/2014/main" id="{20A437AF-36F1-1BE8-72A4-45224BE4D8AF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5" name="Freeform: Shape 6174">
                <a:extLst>
                  <a:ext uri="{FF2B5EF4-FFF2-40B4-BE49-F238E27FC236}">
                    <a16:creationId xmlns:a16="http://schemas.microsoft.com/office/drawing/2014/main" id="{08ACA317-8DFE-FDE4-62E5-7FBCA5BAC419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6" name="Freeform: Shape 6175">
                <a:extLst>
                  <a:ext uri="{FF2B5EF4-FFF2-40B4-BE49-F238E27FC236}">
                    <a16:creationId xmlns:a16="http://schemas.microsoft.com/office/drawing/2014/main" id="{FAB5E491-431D-886C-45AF-3ADB44843AD4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77" name="Freeform: Shape 6176">
                <a:extLst>
                  <a:ext uri="{FF2B5EF4-FFF2-40B4-BE49-F238E27FC236}">
                    <a16:creationId xmlns:a16="http://schemas.microsoft.com/office/drawing/2014/main" id="{DF2CC61E-AC97-01AF-FB26-760D2CA10BDD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6178" name="Group 6177">
            <a:extLst>
              <a:ext uri="{FF2B5EF4-FFF2-40B4-BE49-F238E27FC236}">
                <a16:creationId xmlns:a16="http://schemas.microsoft.com/office/drawing/2014/main" id="{05D6355F-E342-27BA-D6C9-F01DFACF869A}"/>
              </a:ext>
            </a:extLst>
          </p:cNvPr>
          <p:cNvGrpSpPr>
            <a:grpSpLocks noChangeAspect="1"/>
          </p:cNvGrpSpPr>
          <p:nvPr/>
        </p:nvGrpSpPr>
        <p:grpSpPr>
          <a:xfrm>
            <a:off x="11159382" y="4464893"/>
            <a:ext cx="366007" cy="355736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6179" name="Oval 6178">
              <a:extLst>
                <a:ext uri="{FF2B5EF4-FFF2-40B4-BE49-F238E27FC236}">
                  <a16:creationId xmlns:a16="http://schemas.microsoft.com/office/drawing/2014/main" id="{29FF1186-9080-06ED-4B74-DFDAF2659007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180" name="Graphic 54" descr="Lights On with solid fill">
              <a:extLst>
                <a:ext uri="{FF2B5EF4-FFF2-40B4-BE49-F238E27FC236}">
                  <a16:creationId xmlns:a16="http://schemas.microsoft.com/office/drawing/2014/main" id="{646FAE0A-10F5-2E63-BBCE-BCF0620A0749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181" name="Freeform: Shape 6180">
                <a:extLst>
                  <a:ext uri="{FF2B5EF4-FFF2-40B4-BE49-F238E27FC236}">
                    <a16:creationId xmlns:a16="http://schemas.microsoft.com/office/drawing/2014/main" id="{BAC20546-B9E3-9775-FF3F-49F42DFF997D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2" name="Freeform: Shape 6181">
                <a:extLst>
                  <a:ext uri="{FF2B5EF4-FFF2-40B4-BE49-F238E27FC236}">
                    <a16:creationId xmlns:a16="http://schemas.microsoft.com/office/drawing/2014/main" id="{17401798-A27E-9A83-FCC1-A0E8E944B439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3" name="Freeform: Shape 6182">
                <a:extLst>
                  <a:ext uri="{FF2B5EF4-FFF2-40B4-BE49-F238E27FC236}">
                    <a16:creationId xmlns:a16="http://schemas.microsoft.com/office/drawing/2014/main" id="{5AEDD403-C37F-6104-EE5C-BE57C1D8C2F8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4" name="Freeform: Shape 6183">
                <a:extLst>
                  <a:ext uri="{FF2B5EF4-FFF2-40B4-BE49-F238E27FC236}">
                    <a16:creationId xmlns:a16="http://schemas.microsoft.com/office/drawing/2014/main" id="{24059E72-2E7A-4FC0-DA42-6DFC6C7778B5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5" name="Freeform: Shape 6184">
                <a:extLst>
                  <a:ext uri="{FF2B5EF4-FFF2-40B4-BE49-F238E27FC236}">
                    <a16:creationId xmlns:a16="http://schemas.microsoft.com/office/drawing/2014/main" id="{2733784F-A39F-08EB-61DE-0063E610DE06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6" name="Freeform: Shape 6185">
                <a:extLst>
                  <a:ext uri="{FF2B5EF4-FFF2-40B4-BE49-F238E27FC236}">
                    <a16:creationId xmlns:a16="http://schemas.microsoft.com/office/drawing/2014/main" id="{C0B55872-57C7-F9A2-BA29-5C16FED7373A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7" name="Freeform: Shape 6186">
                <a:extLst>
                  <a:ext uri="{FF2B5EF4-FFF2-40B4-BE49-F238E27FC236}">
                    <a16:creationId xmlns:a16="http://schemas.microsoft.com/office/drawing/2014/main" id="{324D9A50-06A2-9670-38A6-6EBDDAEB96E5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8" name="Freeform: Shape 6187">
                <a:extLst>
                  <a:ext uri="{FF2B5EF4-FFF2-40B4-BE49-F238E27FC236}">
                    <a16:creationId xmlns:a16="http://schemas.microsoft.com/office/drawing/2014/main" id="{9C840AAE-0FD1-BDEF-140F-6A003CF1AD58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89" name="Freeform: Shape 6188">
                <a:extLst>
                  <a:ext uri="{FF2B5EF4-FFF2-40B4-BE49-F238E27FC236}">
                    <a16:creationId xmlns:a16="http://schemas.microsoft.com/office/drawing/2014/main" id="{4D4605C1-5A64-FA26-9396-D139E322F1FB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90" name="Freeform: Shape 6189">
                <a:extLst>
                  <a:ext uri="{FF2B5EF4-FFF2-40B4-BE49-F238E27FC236}">
                    <a16:creationId xmlns:a16="http://schemas.microsoft.com/office/drawing/2014/main" id="{B5991B2A-E052-2A1A-30F6-AB054C193940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6204" name="Group 6203">
            <a:extLst>
              <a:ext uri="{FF2B5EF4-FFF2-40B4-BE49-F238E27FC236}">
                <a16:creationId xmlns:a16="http://schemas.microsoft.com/office/drawing/2014/main" id="{100A0295-14D7-E5D8-873D-4CBDC1FDBF0F}"/>
              </a:ext>
            </a:extLst>
          </p:cNvPr>
          <p:cNvGrpSpPr>
            <a:grpSpLocks noChangeAspect="1"/>
          </p:cNvGrpSpPr>
          <p:nvPr/>
        </p:nvGrpSpPr>
        <p:grpSpPr>
          <a:xfrm>
            <a:off x="11035092" y="2563741"/>
            <a:ext cx="536885" cy="468180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6205" name="Oval 6204">
              <a:extLst>
                <a:ext uri="{FF2B5EF4-FFF2-40B4-BE49-F238E27FC236}">
                  <a16:creationId xmlns:a16="http://schemas.microsoft.com/office/drawing/2014/main" id="{A76B5124-BDEB-0A4B-C2F6-E27EA4C2ED7A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206" name="Graphic 54" descr="Lights On with solid fill">
              <a:extLst>
                <a:ext uri="{FF2B5EF4-FFF2-40B4-BE49-F238E27FC236}">
                  <a16:creationId xmlns:a16="http://schemas.microsoft.com/office/drawing/2014/main" id="{4A75FAA3-6275-DC2D-3A12-C9655BD1C253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207" name="Freeform: Shape 6206">
                <a:extLst>
                  <a:ext uri="{FF2B5EF4-FFF2-40B4-BE49-F238E27FC236}">
                    <a16:creationId xmlns:a16="http://schemas.microsoft.com/office/drawing/2014/main" id="{D8CD015B-ABF3-1228-1E59-652655FD64AA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08" name="Freeform: Shape 6207">
                <a:extLst>
                  <a:ext uri="{FF2B5EF4-FFF2-40B4-BE49-F238E27FC236}">
                    <a16:creationId xmlns:a16="http://schemas.microsoft.com/office/drawing/2014/main" id="{4B50CC78-C52D-7037-909C-C60141E56685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09" name="Freeform: Shape 6208">
                <a:extLst>
                  <a:ext uri="{FF2B5EF4-FFF2-40B4-BE49-F238E27FC236}">
                    <a16:creationId xmlns:a16="http://schemas.microsoft.com/office/drawing/2014/main" id="{FB4979EE-302A-46D2-8A28-5EF8DCAE925B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0" name="Freeform: Shape 6209">
                <a:extLst>
                  <a:ext uri="{FF2B5EF4-FFF2-40B4-BE49-F238E27FC236}">
                    <a16:creationId xmlns:a16="http://schemas.microsoft.com/office/drawing/2014/main" id="{D02C974D-BCA7-C686-2FE7-2894AE7837FD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1" name="Freeform: Shape 6210">
                <a:extLst>
                  <a:ext uri="{FF2B5EF4-FFF2-40B4-BE49-F238E27FC236}">
                    <a16:creationId xmlns:a16="http://schemas.microsoft.com/office/drawing/2014/main" id="{BF683CD1-74F2-6B3E-C30A-CBE3B1A205A9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2" name="Freeform: Shape 6211">
                <a:extLst>
                  <a:ext uri="{FF2B5EF4-FFF2-40B4-BE49-F238E27FC236}">
                    <a16:creationId xmlns:a16="http://schemas.microsoft.com/office/drawing/2014/main" id="{D6E0C65F-E405-031D-F813-610F45194F6D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3" name="Freeform: Shape 6212">
                <a:extLst>
                  <a:ext uri="{FF2B5EF4-FFF2-40B4-BE49-F238E27FC236}">
                    <a16:creationId xmlns:a16="http://schemas.microsoft.com/office/drawing/2014/main" id="{D1F45AE6-AA5B-E2B2-9263-CDB206704591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4" name="Freeform: Shape 6213">
                <a:extLst>
                  <a:ext uri="{FF2B5EF4-FFF2-40B4-BE49-F238E27FC236}">
                    <a16:creationId xmlns:a16="http://schemas.microsoft.com/office/drawing/2014/main" id="{A9F95F16-C82F-5780-5389-43E0645D27F5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5" name="Freeform: Shape 6214">
                <a:extLst>
                  <a:ext uri="{FF2B5EF4-FFF2-40B4-BE49-F238E27FC236}">
                    <a16:creationId xmlns:a16="http://schemas.microsoft.com/office/drawing/2014/main" id="{429309F3-0C08-6117-E759-9C49ED784340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16" name="Freeform: Shape 6215">
                <a:extLst>
                  <a:ext uri="{FF2B5EF4-FFF2-40B4-BE49-F238E27FC236}">
                    <a16:creationId xmlns:a16="http://schemas.microsoft.com/office/drawing/2014/main" id="{801D5564-0BE6-9674-1A0F-72B612DB7BB7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217" name="Group 6216">
            <a:extLst>
              <a:ext uri="{FF2B5EF4-FFF2-40B4-BE49-F238E27FC236}">
                <a16:creationId xmlns:a16="http://schemas.microsoft.com/office/drawing/2014/main" id="{0E6AA87B-447F-A285-E27D-D82C41B22F9B}"/>
              </a:ext>
            </a:extLst>
          </p:cNvPr>
          <p:cNvGrpSpPr>
            <a:grpSpLocks noChangeAspect="1"/>
          </p:cNvGrpSpPr>
          <p:nvPr/>
        </p:nvGrpSpPr>
        <p:grpSpPr>
          <a:xfrm>
            <a:off x="11170920" y="3411652"/>
            <a:ext cx="338800" cy="295443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6218" name="Oval 6217">
              <a:extLst>
                <a:ext uri="{FF2B5EF4-FFF2-40B4-BE49-F238E27FC236}">
                  <a16:creationId xmlns:a16="http://schemas.microsoft.com/office/drawing/2014/main" id="{D95AF667-CA94-3F45-8ECF-0721616551B0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219" name="Graphic 54" descr="Lights On with solid fill">
              <a:extLst>
                <a:ext uri="{FF2B5EF4-FFF2-40B4-BE49-F238E27FC236}">
                  <a16:creationId xmlns:a16="http://schemas.microsoft.com/office/drawing/2014/main" id="{96A036F8-3F67-D32F-D074-32718B4114B0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220" name="Freeform: Shape 6219">
                <a:extLst>
                  <a:ext uri="{FF2B5EF4-FFF2-40B4-BE49-F238E27FC236}">
                    <a16:creationId xmlns:a16="http://schemas.microsoft.com/office/drawing/2014/main" id="{879E6780-1826-7952-EC36-8A6D115D3633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1" name="Freeform: Shape 6220">
                <a:extLst>
                  <a:ext uri="{FF2B5EF4-FFF2-40B4-BE49-F238E27FC236}">
                    <a16:creationId xmlns:a16="http://schemas.microsoft.com/office/drawing/2014/main" id="{0E7F76FE-41B7-91A0-89DD-DF00AA2AD752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2" name="Freeform: Shape 6221">
                <a:extLst>
                  <a:ext uri="{FF2B5EF4-FFF2-40B4-BE49-F238E27FC236}">
                    <a16:creationId xmlns:a16="http://schemas.microsoft.com/office/drawing/2014/main" id="{6115C179-BE64-AC0D-3F42-056775BDC371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3" name="Freeform: Shape 6222">
                <a:extLst>
                  <a:ext uri="{FF2B5EF4-FFF2-40B4-BE49-F238E27FC236}">
                    <a16:creationId xmlns:a16="http://schemas.microsoft.com/office/drawing/2014/main" id="{33800A9A-EF4B-59E6-302C-E8B4FA01DAAC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4" name="Freeform: Shape 6223">
                <a:extLst>
                  <a:ext uri="{FF2B5EF4-FFF2-40B4-BE49-F238E27FC236}">
                    <a16:creationId xmlns:a16="http://schemas.microsoft.com/office/drawing/2014/main" id="{A0B49CB8-4B00-E671-4A0C-3C94A06D70E2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5" name="Freeform: Shape 6224">
                <a:extLst>
                  <a:ext uri="{FF2B5EF4-FFF2-40B4-BE49-F238E27FC236}">
                    <a16:creationId xmlns:a16="http://schemas.microsoft.com/office/drawing/2014/main" id="{DF7775DB-7F50-B790-3F36-1CE88DC7FFDC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6" name="Freeform: Shape 6225">
                <a:extLst>
                  <a:ext uri="{FF2B5EF4-FFF2-40B4-BE49-F238E27FC236}">
                    <a16:creationId xmlns:a16="http://schemas.microsoft.com/office/drawing/2014/main" id="{A3CDC5CB-A640-B03B-926C-0E420E73CACE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7" name="Freeform: Shape 6226">
                <a:extLst>
                  <a:ext uri="{FF2B5EF4-FFF2-40B4-BE49-F238E27FC236}">
                    <a16:creationId xmlns:a16="http://schemas.microsoft.com/office/drawing/2014/main" id="{072F086A-DC11-B300-9AE5-9FC61AF5820B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8" name="Freeform: Shape 6227">
                <a:extLst>
                  <a:ext uri="{FF2B5EF4-FFF2-40B4-BE49-F238E27FC236}">
                    <a16:creationId xmlns:a16="http://schemas.microsoft.com/office/drawing/2014/main" id="{0B1D7BFA-9587-AEC7-A49B-6428B9F9540A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29" name="Freeform: Shape 6228">
                <a:extLst>
                  <a:ext uri="{FF2B5EF4-FFF2-40B4-BE49-F238E27FC236}">
                    <a16:creationId xmlns:a16="http://schemas.microsoft.com/office/drawing/2014/main" id="{3690DD14-9D4F-427E-9CF1-FC26C2E10A47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230" name="Group 6229">
            <a:extLst>
              <a:ext uri="{FF2B5EF4-FFF2-40B4-BE49-F238E27FC236}">
                <a16:creationId xmlns:a16="http://schemas.microsoft.com/office/drawing/2014/main" id="{2AF45FBB-F31F-2098-F35F-250A2E0A736E}"/>
              </a:ext>
            </a:extLst>
          </p:cNvPr>
          <p:cNvGrpSpPr>
            <a:grpSpLocks noChangeAspect="1"/>
          </p:cNvGrpSpPr>
          <p:nvPr/>
        </p:nvGrpSpPr>
        <p:grpSpPr>
          <a:xfrm>
            <a:off x="11159089" y="4126706"/>
            <a:ext cx="338800" cy="295443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6231" name="Oval 6230">
              <a:extLst>
                <a:ext uri="{FF2B5EF4-FFF2-40B4-BE49-F238E27FC236}">
                  <a16:creationId xmlns:a16="http://schemas.microsoft.com/office/drawing/2014/main" id="{C21EE6E8-496F-F08F-2ADA-9F48EF2F8E9F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232" name="Graphic 54" descr="Lights On with solid fill">
              <a:extLst>
                <a:ext uri="{FF2B5EF4-FFF2-40B4-BE49-F238E27FC236}">
                  <a16:creationId xmlns:a16="http://schemas.microsoft.com/office/drawing/2014/main" id="{401AB7D8-78FE-3958-AECB-820CF75EFE09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233" name="Freeform: Shape 6232">
                <a:extLst>
                  <a:ext uri="{FF2B5EF4-FFF2-40B4-BE49-F238E27FC236}">
                    <a16:creationId xmlns:a16="http://schemas.microsoft.com/office/drawing/2014/main" id="{4AFFE53B-9DCF-25F6-C055-221A512D3D55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34" name="Freeform: Shape 6233">
                <a:extLst>
                  <a:ext uri="{FF2B5EF4-FFF2-40B4-BE49-F238E27FC236}">
                    <a16:creationId xmlns:a16="http://schemas.microsoft.com/office/drawing/2014/main" id="{3CD585AC-E262-92F4-E1F8-2BD2B38EAE00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35" name="Freeform: Shape 6234">
                <a:extLst>
                  <a:ext uri="{FF2B5EF4-FFF2-40B4-BE49-F238E27FC236}">
                    <a16:creationId xmlns:a16="http://schemas.microsoft.com/office/drawing/2014/main" id="{23F4C932-F365-4E87-FD53-B4B8982A9197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36" name="Freeform: Shape 6235">
                <a:extLst>
                  <a:ext uri="{FF2B5EF4-FFF2-40B4-BE49-F238E27FC236}">
                    <a16:creationId xmlns:a16="http://schemas.microsoft.com/office/drawing/2014/main" id="{44806BBC-5300-F9BF-6A68-342DAA7629DF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37" name="Freeform: Shape 6236">
                <a:extLst>
                  <a:ext uri="{FF2B5EF4-FFF2-40B4-BE49-F238E27FC236}">
                    <a16:creationId xmlns:a16="http://schemas.microsoft.com/office/drawing/2014/main" id="{2BB5655D-2E81-969D-0E03-63BAD1454E9A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38" name="Freeform: Shape 6237">
                <a:extLst>
                  <a:ext uri="{FF2B5EF4-FFF2-40B4-BE49-F238E27FC236}">
                    <a16:creationId xmlns:a16="http://schemas.microsoft.com/office/drawing/2014/main" id="{E46053EB-D644-D4ED-E899-22FB33D56AA8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39" name="Freeform: Shape 6238">
                <a:extLst>
                  <a:ext uri="{FF2B5EF4-FFF2-40B4-BE49-F238E27FC236}">
                    <a16:creationId xmlns:a16="http://schemas.microsoft.com/office/drawing/2014/main" id="{196D1908-5E8C-3681-E0A6-CAA339FF93DE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40" name="Freeform: Shape 6239">
                <a:extLst>
                  <a:ext uri="{FF2B5EF4-FFF2-40B4-BE49-F238E27FC236}">
                    <a16:creationId xmlns:a16="http://schemas.microsoft.com/office/drawing/2014/main" id="{A130B02A-205E-E7DB-82D7-0E29588CF23C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41" name="Freeform: Shape 6240">
                <a:extLst>
                  <a:ext uri="{FF2B5EF4-FFF2-40B4-BE49-F238E27FC236}">
                    <a16:creationId xmlns:a16="http://schemas.microsoft.com/office/drawing/2014/main" id="{5283A15F-75E5-4ADB-290C-C7632176A586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42" name="Freeform: Shape 6241">
                <a:extLst>
                  <a:ext uri="{FF2B5EF4-FFF2-40B4-BE49-F238E27FC236}">
                    <a16:creationId xmlns:a16="http://schemas.microsoft.com/office/drawing/2014/main" id="{71B3C51B-7338-01F2-A8EF-D1A291C4D538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243" name="Group 6242">
            <a:extLst>
              <a:ext uri="{FF2B5EF4-FFF2-40B4-BE49-F238E27FC236}">
                <a16:creationId xmlns:a16="http://schemas.microsoft.com/office/drawing/2014/main" id="{15446E5C-E5D7-05A3-65F3-FC848AF8D833}"/>
              </a:ext>
            </a:extLst>
          </p:cNvPr>
          <p:cNvGrpSpPr>
            <a:grpSpLocks noChangeAspect="1"/>
          </p:cNvGrpSpPr>
          <p:nvPr/>
        </p:nvGrpSpPr>
        <p:grpSpPr>
          <a:xfrm>
            <a:off x="11178924" y="4812674"/>
            <a:ext cx="366007" cy="355736"/>
            <a:chOff x="10888865" y="1971074"/>
            <a:chExt cx="428960" cy="416924"/>
          </a:xfrm>
          <a:solidFill>
            <a:srgbClr val="92D050"/>
          </a:solidFill>
        </p:grpSpPr>
        <p:sp>
          <p:nvSpPr>
            <p:cNvPr id="6244" name="Oval 6243">
              <a:extLst>
                <a:ext uri="{FF2B5EF4-FFF2-40B4-BE49-F238E27FC236}">
                  <a16:creationId xmlns:a16="http://schemas.microsoft.com/office/drawing/2014/main" id="{C153EAB2-5F92-0DD9-A253-4D45C5FF8520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245" name="Graphic 54" descr="Lights On with solid fill">
              <a:extLst>
                <a:ext uri="{FF2B5EF4-FFF2-40B4-BE49-F238E27FC236}">
                  <a16:creationId xmlns:a16="http://schemas.microsoft.com/office/drawing/2014/main" id="{4808C387-1D4D-EC32-4040-257289A1261E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246" name="Freeform: Shape 6245">
                <a:extLst>
                  <a:ext uri="{FF2B5EF4-FFF2-40B4-BE49-F238E27FC236}">
                    <a16:creationId xmlns:a16="http://schemas.microsoft.com/office/drawing/2014/main" id="{17E35F1C-DD11-86D2-C2BB-E36712C6443E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47" name="Freeform: Shape 6246">
                <a:extLst>
                  <a:ext uri="{FF2B5EF4-FFF2-40B4-BE49-F238E27FC236}">
                    <a16:creationId xmlns:a16="http://schemas.microsoft.com/office/drawing/2014/main" id="{56A019A3-F6D9-D26F-92B3-9C37ADB8D783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48" name="Freeform: Shape 6247">
                <a:extLst>
                  <a:ext uri="{FF2B5EF4-FFF2-40B4-BE49-F238E27FC236}">
                    <a16:creationId xmlns:a16="http://schemas.microsoft.com/office/drawing/2014/main" id="{C5A2FAC3-6612-C632-7850-6601BF3814C1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49" name="Freeform: Shape 6248">
                <a:extLst>
                  <a:ext uri="{FF2B5EF4-FFF2-40B4-BE49-F238E27FC236}">
                    <a16:creationId xmlns:a16="http://schemas.microsoft.com/office/drawing/2014/main" id="{07AA3F21-2D50-3EBA-6452-7503A568C39F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50" name="Freeform: Shape 6249">
                <a:extLst>
                  <a:ext uri="{FF2B5EF4-FFF2-40B4-BE49-F238E27FC236}">
                    <a16:creationId xmlns:a16="http://schemas.microsoft.com/office/drawing/2014/main" id="{71C54096-D62C-961D-C6F3-801FA0668F3F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51" name="Freeform: Shape 6250">
                <a:extLst>
                  <a:ext uri="{FF2B5EF4-FFF2-40B4-BE49-F238E27FC236}">
                    <a16:creationId xmlns:a16="http://schemas.microsoft.com/office/drawing/2014/main" id="{B06372C1-0AF8-E138-403E-C612BBDD31CE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52" name="Freeform: Shape 6251">
                <a:extLst>
                  <a:ext uri="{FF2B5EF4-FFF2-40B4-BE49-F238E27FC236}">
                    <a16:creationId xmlns:a16="http://schemas.microsoft.com/office/drawing/2014/main" id="{C76F5F0F-4799-1E87-C152-65551A5ECCC6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53" name="Freeform: Shape 6252">
                <a:extLst>
                  <a:ext uri="{FF2B5EF4-FFF2-40B4-BE49-F238E27FC236}">
                    <a16:creationId xmlns:a16="http://schemas.microsoft.com/office/drawing/2014/main" id="{EC23757A-039A-6D50-E549-E7615B2F2EC0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54" name="Freeform: Shape 6253">
                <a:extLst>
                  <a:ext uri="{FF2B5EF4-FFF2-40B4-BE49-F238E27FC236}">
                    <a16:creationId xmlns:a16="http://schemas.microsoft.com/office/drawing/2014/main" id="{D503BA67-D4A0-9B18-E9BF-8A13E92B3B14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255" name="Freeform: Shape 6254">
                <a:extLst>
                  <a:ext uri="{FF2B5EF4-FFF2-40B4-BE49-F238E27FC236}">
                    <a16:creationId xmlns:a16="http://schemas.microsoft.com/office/drawing/2014/main" id="{002F7F1A-A401-E4F0-A9AA-F53ECC908AE6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6256" name="Group 6255">
            <a:extLst>
              <a:ext uri="{FF2B5EF4-FFF2-40B4-BE49-F238E27FC236}">
                <a16:creationId xmlns:a16="http://schemas.microsoft.com/office/drawing/2014/main" id="{DCD2151A-09FD-DA81-8D72-0E92F0A999FF}"/>
              </a:ext>
            </a:extLst>
          </p:cNvPr>
          <p:cNvGrpSpPr>
            <a:grpSpLocks noChangeAspect="1"/>
          </p:cNvGrpSpPr>
          <p:nvPr/>
        </p:nvGrpSpPr>
        <p:grpSpPr>
          <a:xfrm>
            <a:off x="11188003" y="5217941"/>
            <a:ext cx="338800" cy="295443"/>
            <a:chOff x="10888865" y="1971074"/>
            <a:chExt cx="428960" cy="416924"/>
          </a:xfrm>
          <a:gradFill>
            <a:gsLst>
              <a:gs pos="52000">
                <a:srgbClr val="ECD40F"/>
              </a:gs>
              <a:gs pos="84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</p:grpSpPr>
        <p:sp>
          <p:nvSpPr>
            <p:cNvPr id="6257" name="Oval 6256">
              <a:extLst>
                <a:ext uri="{FF2B5EF4-FFF2-40B4-BE49-F238E27FC236}">
                  <a16:creationId xmlns:a16="http://schemas.microsoft.com/office/drawing/2014/main" id="{D86D2CC7-DCC7-ECE8-1EF0-23EF9A2CB962}"/>
                </a:ext>
              </a:extLst>
            </p:cNvPr>
            <p:cNvSpPr/>
            <p:nvPr/>
          </p:nvSpPr>
          <p:spPr>
            <a:xfrm>
              <a:off x="11011285" y="2073062"/>
              <a:ext cx="184120" cy="189900"/>
            </a:xfrm>
            <a:prstGeom prst="ellipse">
              <a:avLst/>
            </a:prstGeom>
            <a:grpFill/>
            <a:ln w="12700" cap="flat">
              <a:solidFill>
                <a:srgbClr val="FFFF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258" name="Graphic 54" descr="Lights On with solid fill">
              <a:extLst>
                <a:ext uri="{FF2B5EF4-FFF2-40B4-BE49-F238E27FC236}">
                  <a16:creationId xmlns:a16="http://schemas.microsoft.com/office/drawing/2014/main" id="{12C61611-2845-900F-3BC5-C0C8F7CB91B5}"/>
                </a:ext>
              </a:extLst>
            </p:cNvPr>
            <p:cNvGrpSpPr/>
            <p:nvPr/>
          </p:nvGrpSpPr>
          <p:grpSpPr>
            <a:xfrm>
              <a:off x="10888865" y="1971074"/>
              <a:ext cx="428960" cy="416924"/>
              <a:chOff x="10888865" y="1971074"/>
              <a:chExt cx="428960" cy="416924"/>
            </a:xfrm>
            <a:grpFill/>
          </p:grpSpPr>
          <p:sp>
            <p:nvSpPr>
              <p:cNvPr id="6259" name="Freeform: Shape 6258">
                <a:extLst>
                  <a:ext uri="{FF2B5EF4-FFF2-40B4-BE49-F238E27FC236}">
                    <a16:creationId xmlns:a16="http://schemas.microsoft.com/office/drawing/2014/main" id="{E202FF37-C9EB-2FEC-F0DD-86A591CD150A}"/>
                  </a:ext>
                </a:extLst>
              </p:cNvPr>
              <p:cNvSpPr/>
              <p:nvPr/>
            </p:nvSpPr>
            <p:spPr>
              <a:xfrm>
                <a:off x="11051414" y="2295892"/>
                <a:ext cx="102659" cy="25032"/>
              </a:xfrm>
              <a:custGeom>
                <a:avLst/>
                <a:gdLst>
                  <a:gd name="connsiteX0" fmla="*/ 89782 w 102659"/>
                  <a:gd name="connsiteY0" fmla="*/ 0 h 25032"/>
                  <a:gd name="connsiteX1" fmla="*/ 12878 w 102659"/>
                  <a:gd name="connsiteY1" fmla="*/ 0 h 25032"/>
                  <a:gd name="connsiteX2" fmla="*/ 0 w 102659"/>
                  <a:gd name="connsiteY2" fmla="*/ 12516 h 25032"/>
                  <a:gd name="connsiteX3" fmla="*/ 12878 w 102659"/>
                  <a:gd name="connsiteY3" fmla="*/ 25033 h 25032"/>
                  <a:gd name="connsiteX4" fmla="*/ 89782 w 102659"/>
                  <a:gd name="connsiteY4" fmla="*/ 25033 h 25032"/>
                  <a:gd name="connsiteX5" fmla="*/ 102660 w 102659"/>
                  <a:gd name="connsiteY5" fmla="*/ 12516 h 25032"/>
                  <a:gd name="connsiteX6" fmla="*/ 89782 w 102659"/>
                  <a:gd name="connsiteY6" fmla="*/ 0 h 2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59" h="25032">
                    <a:moveTo>
                      <a:pt x="89782" y="0"/>
                    </a:moveTo>
                    <a:lnTo>
                      <a:pt x="12878" y="0"/>
                    </a:lnTo>
                    <a:cubicBezTo>
                      <a:pt x="5766" y="0"/>
                      <a:pt x="0" y="5604"/>
                      <a:pt x="0" y="12516"/>
                    </a:cubicBezTo>
                    <a:cubicBezTo>
                      <a:pt x="0" y="19429"/>
                      <a:pt x="5766" y="25033"/>
                      <a:pt x="12878" y="25033"/>
                    </a:cubicBezTo>
                    <a:lnTo>
                      <a:pt x="89782" y="25033"/>
                    </a:lnTo>
                    <a:cubicBezTo>
                      <a:pt x="96894" y="25033"/>
                      <a:pt x="102660" y="19429"/>
                      <a:pt x="102660" y="12516"/>
                    </a:cubicBezTo>
                    <a:cubicBezTo>
                      <a:pt x="102660" y="5604"/>
                      <a:pt x="96894" y="0"/>
                      <a:pt x="89782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0" name="Freeform: Shape 6259">
                <a:extLst>
                  <a:ext uri="{FF2B5EF4-FFF2-40B4-BE49-F238E27FC236}">
                    <a16:creationId xmlns:a16="http://schemas.microsoft.com/office/drawing/2014/main" id="{2894B360-5A30-4AC9-E9B9-A2B96DB24900}"/>
                  </a:ext>
                </a:extLst>
              </p:cNvPr>
              <p:cNvSpPr/>
              <p:nvPr/>
            </p:nvSpPr>
            <p:spPr>
              <a:xfrm>
                <a:off x="11074845" y="2338297"/>
                <a:ext cx="55796" cy="25067"/>
              </a:xfrm>
              <a:custGeom>
                <a:avLst/>
                <a:gdLst>
                  <a:gd name="connsiteX0" fmla="*/ 27900 w 55796"/>
                  <a:gd name="connsiteY0" fmla="*/ 25068 h 25067"/>
                  <a:gd name="connsiteX1" fmla="*/ 55796 w 55796"/>
                  <a:gd name="connsiteY1" fmla="*/ 0 h 25067"/>
                  <a:gd name="connsiteX2" fmla="*/ 0 w 55796"/>
                  <a:gd name="connsiteY2" fmla="*/ 0 h 25067"/>
                  <a:gd name="connsiteX3" fmla="*/ 27900 w 55796"/>
                  <a:gd name="connsiteY3" fmla="*/ 25068 h 2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96" h="25067">
                    <a:moveTo>
                      <a:pt x="27900" y="25068"/>
                    </a:moveTo>
                    <a:cubicBezTo>
                      <a:pt x="42504" y="25066"/>
                      <a:pt x="54651" y="14150"/>
                      <a:pt x="55796" y="0"/>
                    </a:cubicBezTo>
                    <a:lnTo>
                      <a:pt x="0" y="0"/>
                    </a:lnTo>
                    <a:cubicBezTo>
                      <a:pt x="1145" y="14152"/>
                      <a:pt x="13295" y="25068"/>
                      <a:pt x="27900" y="25068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1" name="Freeform: Shape 6260">
                <a:extLst>
                  <a:ext uri="{FF2B5EF4-FFF2-40B4-BE49-F238E27FC236}">
                    <a16:creationId xmlns:a16="http://schemas.microsoft.com/office/drawing/2014/main" id="{53FFDEC2-2D4E-B799-D4F0-78AD30646E76}"/>
                  </a:ext>
                </a:extLst>
              </p:cNvPr>
              <p:cNvSpPr/>
              <p:nvPr/>
            </p:nvSpPr>
            <p:spPr>
              <a:xfrm>
                <a:off x="10991145" y="2053260"/>
                <a:ext cx="223188" cy="225264"/>
              </a:xfrm>
              <a:custGeom>
                <a:avLst/>
                <a:gdLst>
                  <a:gd name="connsiteX0" fmla="*/ 223189 w 223188"/>
                  <a:gd name="connsiteY0" fmla="*/ 110963 h 225264"/>
                  <a:gd name="connsiteX1" fmla="*/ 223189 w 223188"/>
                  <a:gd name="connsiteY1" fmla="*/ 107210 h 225264"/>
                  <a:gd name="connsiteX2" fmla="*/ 111601 w 223188"/>
                  <a:gd name="connsiteY2" fmla="*/ 0 h 225264"/>
                  <a:gd name="connsiteX3" fmla="*/ 111601 w 223188"/>
                  <a:gd name="connsiteY3" fmla="*/ 0 h 225264"/>
                  <a:gd name="connsiteX4" fmla="*/ 0 w 223188"/>
                  <a:gd name="connsiteY4" fmla="*/ 107210 h 225264"/>
                  <a:gd name="connsiteX5" fmla="*/ 0 w 223188"/>
                  <a:gd name="connsiteY5" fmla="*/ 110963 h 225264"/>
                  <a:gd name="connsiteX6" fmla="*/ 7770 w 223188"/>
                  <a:gd name="connsiteY6" fmla="*/ 148507 h 225264"/>
                  <a:gd name="connsiteX7" fmla="*/ 27167 w 223188"/>
                  <a:gd name="connsiteY7" fmla="*/ 179377 h 225264"/>
                  <a:gd name="connsiteX8" fmla="*/ 53307 w 223188"/>
                  <a:gd name="connsiteY8" fmla="*/ 220635 h 225264"/>
                  <a:gd name="connsiteX9" fmla="*/ 60988 w 223188"/>
                  <a:gd name="connsiteY9" fmla="*/ 225265 h 225264"/>
                  <a:gd name="connsiteX10" fmla="*/ 162201 w 223188"/>
                  <a:gd name="connsiteY10" fmla="*/ 225265 h 225264"/>
                  <a:gd name="connsiteX11" fmla="*/ 169886 w 223188"/>
                  <a:gd name="connsiteY11" fmla="*/ 220635 h 225264"/>
                  <a:gd name="connsiteX12" fmla="*/ 196021 w 223188"/>
                  <a:gd name="connsiteY12" fmla="*/ 179377 h 225264"/>
                  <a:gd name="connsiteX13" fmla="*/ 215418 w 223188"/>
                  <a:gd name="connsiteY13" fmla="*/ 148507 h 225264"/>
                  <a:gd name="connsiteX14" fmla="*/ 223189 w 223188"/>
                  <a:gd name="connsiteY14" fmla="*/ 110963 h 225264"/>
                  <a:gd name="connsiteX15" fmla="*/ 197438 w 223188"/>
                  <a:gd name="connsiteY15" fmla="*/ 110528 h 225264"/>
                  <a:gd name="connsiteX16" fmla="*/ 191289 w 223188"/>
                  <a:gd name="connsiteY16" fmla="*/ 139739 h 225264"/>
                  <a:gd name="connsiteX17" fmla="*/ 176781 w 223188"/>
                  <a:gd name="connsiteY17" fmla="*/ 162683 h 225264"/>
                  <a:gd name="connsiteX18" fmla="*/ 151673 w 223188"/>
                  <a:gd name="connsiteY18" fmla="*/ 200223 h 225264"/>
                  <a:gd name="connsiteX19" fmla="*/ 71502 w 223188"/>
                  <a:gd name="connsiteY19" fmla="*/ 200223 h 225264"/>
                  <a:gd name="connsiteX20" fmla="*/ 46395 w 223188"/>
                  <a:gd name="connsiteY20" fmla="*/ 162683 h 225264"/>
                  <a:gd name="connsiteX21" fmla="*/ 31891 w 223188"/>
                  <a:gd name="connsiteY21" fmla="*/ 139739 h 225264"/>
                  <a:gd name="connsiteX22" fmla="*/ 25751 w 223188"/>
                  <a:gd name="connsiteY22" fmla="*/ 110537 h 225264"/>
                  <a:gd name="connsiteX23" fmla="*/ 25751 w 223188"/>
                  <a:gd name="connsiteY23" fmla="*/ 107410 h 225264"/>
                  <a:gd name="connsiteX24" fmla="*/ 111592 w 223188"/>
                  <a:gd name="connsiteY24" fmla="*/ 25028 h 225264"/>
                  <a:gd name="connsiteX25" fmla="*/ 111592 w 223188"/>
                  <a:gd name="connsiteY25" fmla="*/ 25028 h 225264"/>
                  <a:gd name="connsiteX26" fmla="*/ 197429 w 223188"/>
                  <a:gd name="connsiteY26" fmla="*/ 107419 h 2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3188" h="225264">
                    <a:moveTo>
                      <a:pt x="223189" y="110963"/>
                    </a:moveTo>
                    <a:lnTo>
                      <a:pt x="223189" y="107210"/>
                    </a:lnTo>
                    <a:cubicBezTo>
                      <a:pt x="222075" y="47969"/>
                      <a:pt x="172561" y="398"/>
                      <a:pt x="111601" y="0"/>
                    </a:cubicBezTo>
                    <a:lnTo>
                      <a:pt x="111601" y="0"/>
                    </a:lnTo>
                    <a:cubicBezTo>
                      <a:pt x="50637" y="393"/>
                      <a:pt x="1116" y="47965"/>
                      <a:pt x="0" y="107210"/>
                    </a:cubicBezTo>
                    <a:lnTo>
                      <a:pt x="0" y="110963"/>
                    </a:lnTo>
                    <a:cubicBezTo>
                      <a:pt x="416" y="123811"/>
                      <a:pt x="3043" y="136502"/>
                      <a:pt x="7770" y="148507"/>
                    </a:cubicBezTo>
                    <a:cubicBezTo>
                      <a:pt x="12294" y="159837"/>
                      <a:pt x="18863" y="170291"/>
                      <a:pt x="27167" y="179377"/>
                    </a:cubicBezTo>
                    <a:cubicBezTo>
                      <a:pt x="37382" y="190235"/>
                      <a:pt x="48584" y="211289"/>
                      <a:pt x="53307" y="220635"/>
                    </a:cubicBezTo>
                    <a:cubicBezTo>
                      <a:pt x="54755" y="223471"/>
                      <a:pt x="57731" y="225265"/>
                      <a:pt x="60988" y="225265"/>
                    </a:cubicBezTo>
                    <a:lnTo>
                      <a:pt x="162201" y="225265"/>
                    </a:lnTo>
                    <a:cubicBezTo>
                      <a:pt x="165458" y="225264"/>
                      <a:pt x="168435" y="223470"/>
                      <a:pt x="169886" y="220635"/>
                    </a:cubicBezTo>
                    <a:cubicBezTo>
                      <a:pt x="174605" y="211294"/>
                      <a:pt x="185807" y="190235"/>
                      <a:pt x="196021" y="179377"/>
                    </a:cubicBezTo>
                    <a:cubicBezTo>
                      <a:pt x="204326" y="170291"/>
                      <a:pt x="210895" y="159837"/>
                      <a:pt x="215418" y="148507"/>
                    </a:cubicBezTo>
                    <a:cubicBezTo>
                      <a:pt x="220144" y="136501"/>
                      <a:pt x="222770" y="123811"/>
                      <a:pt x="223189" y="110963"/>
                    </a:cubicBezTo>
                    <a:close/>
                    <a:moveTo>
                      <a:pt x="197438" y="110528"/>
                    </a:moveTo>
                    <a:cubicBezTo>
                      <a:pt x="197049" y="120527"/>
                      <a:pt x="194973" y="130396"/>
                      <a:pt x="191289" y="139739"/>
                    </a:cubicBezTo>
                    <a:cubicBezTo>
                      <a:pt x="187885" y="148160"/>
                      <a:pt x="182972" y="155927"/>
                      <a:pt x="176781" y="162683"/>
                    </a:cubicBezTo>
                    <a:cubicBezTo>
                      <a:pt x="166943" y="174209"/>
                      <a:pt x="158518" y="186807"/>
                      <a:pt x="151673" y="200223"/>
                    </a:cubicBezTo>
                    <a:lnTo>
                      <a:pt x="71502" y="200223"/>
                    </a:lnTo>
                    <a:cubicBezTo>
                      <a:pt x="64659" y="186806"/>
                      <a:pt x="56234" y="174208"/>
                      <a:pt x="46395" y="162683"/>
                    </a:cubicBezTo>
                    <a:cubicBezTo>
                      <a:pt x="40202" y="155928"/>
                      <a:pt x="35292" y="148160"/>
                      <a:pt x="31891" y="139739"/>
                    </a:cubicBezTo>
                    <a:cubicBezTo>
                      <a:pt x="28209" y="130398"/>
                      <a:pt x="26135" y="120532"/>
                      <a:pt x="25751" y="110537"/>
                    </a:cubicBezTo>
                    <a:lnTo>
                      <a:pt x="25751" y="107410"/>
                    </a:lnTo>
                    <a:cubicBezTo>
                      <a:pt x="26618" y="61857"/>
                      <a:pt x="64717" y="25294"/>
                      <a:pt x="111592" y="25028"/>
                    </a:cubicBezTo>
                    <a:lnTo>
                      <a:pt x="111592" y="25028"/>
                    </a:lnTo>
                    <a:cubicBezTo>
                      <a:pt x="158471" y="25292"/>
                      <a:pt x="196571" y="61862"/>
                      <a:pt x="197429" y="107419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2" name="Freeform: Shape 6261">
                <a:extLst>
                  <a:ext uri="{FF2B5EF4-FFF2-40B4-BE49-F238E27FC236}">
                    <a16:creationId xmlns:a16="http://schemas.microsoft.com/office/drawing/2014/main" id="{2A1DD1C4-0ADA-8BDB-5186-CC2BD0C20782}"/>
                  </a:ext>
                </a:extLst>
              </p:cNvPr>
              <p:cNvSpPr/>
              <p:nvPr/>
            </p:nvSpPr>
            <p:spPr>
              <a:xfrm>
                <a:off x="11094685" y="1988445"/>
                <a:ext cx="17873" cy="47772"/>
              </a:xfrm>
              <a:custGeom>
                <a:avLst/>
                <a:gdLst>
                  <a:gd name="connsiteX0" fmla="*/ 8937 w 17873"/>
                  <a:gd name="connsiteY0" fmla="*/ 47773 h 47772"/>
                  <a:gd name="connsiteX1" fmla="*/ 17873 w 17873"/>
                  <a:gd name="connsiteY1" fmla="*/ 39087 h 47772"/>
                  <a:gd name="connsiteX2" fmla="*/ 17873 w 17873"/>
                  <a:gd name="connsiteY2" fmla="*/ 8686 h 47772"/>
                  <a:gd name="connsiteX3" fmla="*/ 8937 w 17873"/>
                  <a:gd name="connsiteY3" fmla="*/ 0 h 47772"/>
                  <a:gd name="connsiteX4" fmla="*/ 0 w 17873"/>
                  <a:gd name="connsiteY4" fmla="*/ 8686 h 47772"/>
                  <a:gd name="connsiteX5" fmla="*/ 0 w 17873"/>
                  <a:gd name="connsiteY5" fmla="*/ 39087 h 47772"/>
                  <a:gd name="connsiteX6" fmla="*/ 8937 w 17873"/>
                  <a:gd name="connsiteY6" fmla="*/ 47773 h 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3" h="47772">
                    <a:moveTo>
                      <a:pt x="8937" y="47773"/>
                    </a:moveTo>
                    <a:cubicBezTo>
                      <a:pt x="13872" y="47773"/>
                      <a:pt x="17873" y="43884"/>
                      <a:pt x="17873" y="39087"/>
                    </a:cubicBezTo>
                    <a:lnTo>
                      <a:pt x="17873" y="8686"/>
                    </a:lnTo>
                    <a:cubicBezTo>
                      <a:pt x="17873" y="3889"/>
                      <a:pt x="13872" y="0"/>
                      <a:pt x="8937" y="0"/>
                    </a:cubicBezTo>
                    <a:cubicBezTo>
                      <a:pt x="4001" y="0"/>
                      <a:pt x="0" y="3889"/>
                      <a:pt x="0" y="8686"/>
                    </a:cubicBezTo>
                    <a:lnTo>
                      <a:pt x="0" y="39087"/>
                    </a:lnTo>
                    <a:cubicBezTo>
                      <a:pt x="0" y="43884"/>
                      <a:pt x="4001" y="47773"/>
                      <a:pt x="8937" y="47773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3" name="Freeform: Shape 6262">
                <a:extLst>
                  <a:ext uri="{FF2B5EF4-FFF2-40B4-BE49-F238E27FC236}">
                    <a16:creationId xmlns:a16="http://schemas.microsoft.com/office/drawing/2014/main" id="{E7DD085A-7341-2ABF-24AC-4A2907089F6A}"/>
                  </a:ext>
                </a:extLst>
              </p:cNvPr>
              <p:cNvSpPr/>
              <p:nvPr/>
            </p:nvSpPr>
            <p:spPr>
              <a:xfrm>
                <a:off x="10972916" y="2038201"/>
                <a:ext cx="40009" cy="38886"/>
              </a:xfrm>
              <a:custGeom>
                <a:avLst/>
                <a:gdLst>
                  <a:gd name="connsiteX0" fmla="*/ 24645 w 40009"/>
                  <a:gd name="connsiteY0" fmla="*/ 36235 h 38886"/>
                  <a:gd name="connsiteX1" fmla="*/ 37281 w 40009"/>
                  <a:gd name="connsiteY1" fmla="*/ 36449 h 38886"/>
                  <a:gd name="connsiteX2" fmla="*/ 37501 w 40009"/>
                  <a:gd name="connsiteY2" fmla="*/ 24167 h 38886"/>
                  <a:gd name="connsiteX3" fmla="*/ 37281 w 40009"/>
                  <a:gd name="connsiteY3" fmla="*/ 23953 h 38886"/>
                  <a:gd name="connsiteX4" fmla="*/ 15145 w 40009"/>
                  <a:gd name="connsiteY4" fmla="*/ 2438 h 38886"/>
                  <a:gd name="connsiteX5" fmla="*/ 2509 w 40009"/>
                  <a:gd name="connsiteY5" fmla="*/ 2652 h 38886"/>
                  <a:gd name="connsiteX6" fmla="*/ 2509 w 40009"/>
                  <a:gd name="connsiteY6" fmla="*/ 14720 h 3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09" h="38886">
                    <a:moveTo>
                      <a:pt x="24645" y="36235"/>
                    </a:moveTo>
                    <a:cubicBezTo>
                      <a:pt x="28074" y="39686"/>
                      <a:pt x="33731" y="39781"/>
                      <a:pt x="37281" y="36449"/>
                    </a:cubicBezTo>
                    <a:cubicBezTo>
                      <a:pt x="40831" y="33116"/>
                      <a:pt x="40930" y="27618"/>
                      <a:pt x="37501" y="24167"/>
                    </a:cubicBezTo>
                    <a:cubicBezTo>
                      <a:pt x="37429" y="24095"/>
                      <a:pt x="37356" y="24023"/>
                      <a:pt x="37281" y="23953"/>
                    </a:cubicBezTo>
                    <a:lnTo>
                      <a:pt x="15145" y="2438"/>
                    </a:lnTo>
                    <a:cubicBezTo>
                      <a:pt x="11595" y="-894"/>
                      <a:pt x="5938" y="-799"/>
                      <a:pt x="2509" y="2652"/>
                    </a:cubicBezTo>
                    <a:cubicBezTo>
                      <a:pt x="-836" y="6018"/>
                      <a:pt x="-836" y="11354"/>
                      <a:pt x="2509" y="1472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4" name="Freeform: Shape 6263">
                <a:extLst>
                  <a:ext uri="{FF2B5EF4-FFF2-40B4-BE49-F238E27FC236}">
                    <a16:creationId xmlns:a16="http://schemas.microsoft.com/office/drawing/2014/main" id="{A76FDBA9-EC25-3249-1F04-E52952E1BC32}"/>
                  </a:ext>
                </a:extLst>
              </p:cNvPr>
              <p:cNvSpPr/>
              <p:nvPr/>
            </p:nvSpPr>
            <p:spPr>
              <a:xfrm>
                <a:off x="11194563" y="2039973"/>
                <a:ext cx="39738" cy="38636"/>
              </a:xfrm>
              <a:custGeom>
                <a:avLst/>
                <a:gdLst>
                  <a:gd name="connsiteX0" fmla="*/ 8921 w 39738"/>
                  <a:gd name="connsiteY0" fmla="*/ 38636 h 38636"/>
                  <a:gd name="connsiteX1" fmla="*/ 15239 w 39738"/>
                  <a:gd name="connsiteY1" fmla="*/ 36091 h 38636"/>
                  <a:gd name="connsiteX2" fmla="*/ 37353 w 39738"/>
                  <a:gd name="connsiteY2" fmla="*/ 14594 h 38636"/>
                  <a:gd name="connsiteX3" fmla="*/ 36880 w 39738"/>
                  <a:gd name="connsiteY3" fmla="*/ 2319 h 38636"/>
                  <a:gd name="connsiteX4" fmla="*/ 24717 w 39738"/>
                  <a:gd name="connsiteY4" fmla="*/ 2325 h 38636"/>
                  <a:gd name="connsiteX5" fmla="*/ 2616 w 39738"/>
                  <a:gd name="connsiteY5" fmla="*/ 23809 h 38636"/>
                  <a:gd name="connsiteX6" fmla="*/ 2618 w 39738"/>
                  <a:gd name="connsiteY6" fmla="*/ 36093 h 38636"/>
                  <a:gd name="connsiteX7" fmla="*/ 8935 w 39738"/>
                  <a:gd name="connsiteY7" fmla="*/ 38636 h 3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38" h="38636">
                    <a:moveTo>
                      <a:pt x="8921" y="38636"/>
                    </a:moveTo>
                    <a:cubicBezTo>
                      <a:pt x="11291" y="38636"/>
                      <a:pt x="13564" y="37720"/>
                      <a:pt x="15239" y="36091"/>
                    </a:cubicBezTo>
                    <a:lnTo>
                      <a:pt x="37353" y="14594"/>
                    </a:lnTo>
                    <a:cubicBezTo>
                      <a:pt x="40710" y="11077"/>
                      <a:pt x="40499" y="5581"/>
                      <a:pt x="36880" y="2319"/>
                    </a:cubicBezTo>
                    <a:cubicBezTo>
                      <a:pt x="33449" y="-775"/>
                      <a:pt x="28144" y="-773"/>
                      <a:pt x="24717" y="2325"/>
                    </a:cubicBezTo>
                    <a:lnTo>
                      <a:pt x="2616" y="23809"/>
                    </a:lnTo>
                    <a:cubicBezTo>
                      <a:pt x="-873" y="27202"/>
                      <a:pt x="-872" y="32702"/>
                      <a:pt x="2618" y="36093"/>
                    </a:cubicBezTo>
                    <a:cubicBezTo>
                      <a:pt x="4294" y="37721"/>
                      <a:pt x="6566" y="38636"/>
                      <a:pt x="8935" y="38636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5" name="Freeform: Shape 6264">
                <a:extLst>
                  <a:ext uri="{FF2B5EF4-FFF2-40B4-BE49-F238E27FC236}">
                    <a16:creationId xmlns:a16="http://schemas.microsoft.com/office/drawing/2014/main" id="{2B2BA074-75A7-3D3A-D6D2-B54AA800C331}"/>
                  </a:ext>
                </a:extLst>
              </p:cNvPr>
              <p:cNvSpPr/>
              <p:nvPr/>
            </p:nvSpPr>
            <p:spPr>
              <a:xfrm>
                <a:off x="10924611" y="2151306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6" name="Freeform: Shape 6265">
                <a:extLst>
                  <a:ext uri="{FF2B5EF4-FFF2-40B4-BE49-F238E27FC236}">
                    <a16:creationId xmlns:a16="http://schemas.microsoft.com/office/drawing/2014/main" id="{DC93C6F6-CF85-C81A-3C67-777BB081E053}"/>
                  </a:ext>
                </a:extLst>
              </p:cNvPr>
              <p:cNvSpPr/>
              <p:nvPr/>
            </p:nvSpPr>
            <p:spPr>
              <a:xfrm>
                <a:off x="10972554" y="2242619"/>
                <a:ext cx="40354" cy="39230"/>
              </a:xfrm>
              <a:custGeom>
                <a:avLst/>
                <a:gdLst>
                  <a:gd name="connsiteX0" fmla="*/ 25008 w 40354"/>
                  <a:gd name="connsiteY0" fmla="*/ 2652 h 39230"/>
                  <a:gd name="connsiteX1" fmla="*/ 2889 w 40354"/>
                  <a:gd name="connsiteY1" fmla="*/ 24149 h 39230"/>
                  <a:gd name="connsiteX2" fmla="*/ 2357 w 40354"/>
                  <a:gd name="connsiteY2" fmla="*/ 36422 h 39230"/>
                  <a:gd name="connsiteX3" fmla="*/ 14984 w 40354"/>
                  <a:gd name="connsiteY3" fmla="*/ 36940 h 39230"/>
                  <a:gd name="connsiteX4" fmla="*/ 15508 w 40354"/>
                  <a:gd name="connsiteY4" fmla="*/ 36431 h 39230"/>
                  <a:gd name="connsiteX5" fmla="*/ 37626 w 40354"/>
                  <a:gd name="connsiteY5" fmla="*/ 14934 h 39230"/>
                  <a:gd name="connsiteX6" fmla="*/ 37846 w 40354"/>
                  <a:gd name="connsiteY6" fmla="*/ 2652 h 39230"/>
                  <a:gd name="connsiteX7" fmla="*/ 25210 w 40354"/>
                  <a:gd name="connsiteY7" fmla="*/ 2438 h 39230"/>
                  <a:gd name="connsiteX8" fmla="*/ 24990 w 40354"/>
                  <a:gd name="connsiteY8" fmla="*/ 2652 h 3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54" h="39230">
                    <a:moveTo>
                      <a:pt x="25008" y="2652"/>
                    </a:moveTo>
                    <a:lnTo>
                      <a:pt x="2889" y="24149"/>
                    </a:lnTo>
                    <a:cubicBezTo>
                      <a:pt x="-745" y="27396"/>
                      <a:pt x="-983" y="32890"/>
                      <a:pt x="2357" y="36422"/>
                    </a:cubicBezTo>
                    <a:cubicBezTo>
                      <a:pt x="5697" y="39954"/>
                      <a:pt x="11350" y="40186"/>
                      <a:pt x="14984" y="36940"/>
                    </a:cubicBezTo>
                    <a:cubicBezTo>
                      <a:pt x="15166" y="36777"/>
                      <a:pt x="15341" y="36608"/>
                      <a:pt x="15508" y="36431"/>
                    </a:cubicBezTo>
                    <a:lnTo>
                      <a:pt x="37626" y="14934"/>
                    </a:lnTo>
                    <a:cubicBezTo>
                      <a:pt x="41176" y="11601"/>
                      <a:pt x="41275" y="6102"/>
                      <a:pt x="37846" y="2652"/>
                    </a:cubicBezTo>
                    <a:cubicBezTo>
                      <a:pt x="34417" y="-799"/>
                      <a:pt x="28760" y="-894"/>
                      <a:pt x="25210" y="2438"/>
                    </a:cubicBezTo>
                    <a:cubicBezTo>
                      <a:pt x="25135" y="2508"/>
                      <a:pt x="25062" y="2579"/>
                      <a:pt x="24990" y="2652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7" name="Freeform: Shape 6266">
                <a:extLst>
                  <a:ext uri="{FF2B5EF4-FFF2-40B4-BE49-F238E27FC236}">
                    <a16:creationId xmlns:a16="http://schemas.microsoft.com/office/drawing/2014/main" id="{E9FB1B88-D046-3CD3-96FD-9D528C41E698}"/>
                  </a:ext>
                </a:extLst>
              </p:cNvPr>
              <p:cNvSpPr/>
              <p:nvPr/>
            </p:nvSpPr>
            <p:spPr>
              <a:xfrm>
                <a:off x="11194321" y="2240853"/>
                <a:ext cx="40117" cy="38985"/>
              </a:xfrm>
              <a:custGeom>
                <a:avLst/>
                <a:gdLst>
                  <a:gd name="connsiteX0" fmla="*/ 15482 w 40117"/>
                  <a:gd name="connsiteY0" fmla="*/ 2771 h 38985"/>
                  <a:gd name="connsiteX1" fmla="*/ 2851 w 40117"/>
                  <a:gd name="connsiteY1" fmla="*/ 2325 h 38985"/>
                  <a:gd name="connsiteX2" fmla="*/ 2392 w 40117"/>
                  <a:gd name="connsiteY2" fmla="*/ 14600 h 38985"/>
                  <a:gd name="connsiteX3" fmla="*/ 2859 w 40117"/>
                  <a:gd name="connsiteY3" fmla="*/ 15053 h 38985"/>
                  <a:gd name="connsiteX4" fmla="*/ 24972 w 40117"/>
                  <a:gd name="connsiteY4" fmla="*/ 36547 h 38985"/>
                  <a:gd name="connsiteX5" fmla="*/ 37609 w 40117"/>
                  <a:gd name="connsiteY5" fmla="*/ 36333 h 38985"/>
                  <a:gd name="connsiteX6" fmla="*/ 37609 w 40117"/>
                  <a:gd name="connsiteY6" fmla="*/ 24265 h 3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17" h="38985">
                    <a:moveTo>
                      <a:pt x="15482" y="2771"/>
                    </a:moveTo>
                    <a:cubicBezTo>
                      <a:pt x="12121" y="-742"/>
                      <a:pt x="6466" y="-942"/>
                      <a:pt x="2851" y="2325"/>
                    </a:cubicBezTo>
                    <a:cubicBezTo>
                      <a:pt x="-763" y="5591"/>
                      <a:pt x="-969" y="11087"/>
                      <a:pt x="2392" y="14600"/>
                    </a:cubicBezTo>
                    <a:cubicBezTo>
                      <a:pt x="2542" y="14757"/>
                      <a:pt x="2697" y="14908"/>
                      <a:pt x="2859" y="15053"/>
                    </a:cubicBezTo>
                    <a:lnTo>
                      <a:pt x="24972" y="36547"/>
                    </a:lnTo>
                    <a:cubicBezTo>
                      <a:pt x="28522" y="39879"/>
                      <a:pt x="34180" y="39784"/>
                      <a:pt x="37609" y="36333"/>
                    </a:cubicBezTo>
                    <a:cubicBezTo>
                      <a:pt x="40954" y="32967"/>
                      <a:pt x="40954" y="27631"/>
                      <a:pt x="37609" y="24265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68" name="Freeform: Shape 6267">
                <a:extLst>
                  <a:ext uri="{FF2B5EF4-FFF2-40B4-BE49-F238E27FC236}">
                    <a16:creationId xmlns:a16="http://schemas.microsoft.com/office/drawing/2014/main" id="{42A381A7-C0F6-B95D-9777-7B4573CC00D1}"/>
                  </a:ext>
                </a:extLst>
              </p:cNvPr>
              <p:cNvSpPr/>
              <p:nvPr/>
            </p:nvSpPr>
            <p:spPr>
              <a:xfrm>
                <a:off x="11231809" y="2151011"/>
                <a:ext cx="49151" cy="17371"/>
              </a:xfrm>
              <a:custGeom>
                <a:avLst/>
                <a:gdLst>
                  <a:gd name="connsiteX0" fmla="*/ 40215 w 49151"/>
                  <a:gd name="connsiteY0" fmla="*/ 0 h 17371"/>
                  <a:gd name="connsiteX1" fmla="*/ 8937 w 49151"/>
                  <a:gd name="connsiteY1" fmla="*/ 0 h 17371"/>
                  <a:gd name="connsiteX2" fmla="*/ 0 w 49151"/>
                  <a:gd name="connsiteY2" fmla="*/ 8686 h 17371"/>
                  <a:gd name="connsiteX3" fmla="*/ 8937 w 49151"/>
                  <a:gd name="connsiteY3" fmla="*/ 17372 h 17371"/>
                  <a:gd name="connsiteX4" fmla="*/ 40215 w 49151"/>
                  <a:gd name="connsiteY4" fmla="*/ 17372 h 17371"/>
                  <a:gd name="connsiteX5" fmla="*/ 49152 w 49151"/>
                  <a:gd name="connsiteY5" fmla="*/ 8686 h 17371"/>
                  <a:gd name="connsiteX6" fmla="*/ 40215 w 49151"/>
                  <a:gd name="connsiteY6" fmla="*/ 0 h 1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51" h="17371">
                    <a:moveTo>
                      <a:pt x="40215" y="0"/>
                    </a:moveTo>
                    <a:lnTo>
                      <a:pt x="8937" y="0"/>
                    </a:lnTo>
                    <a:cubicBezTo>
                      <a:pt x="4001" y="0"/>
                      <a:pt x="0" y="3889"/>
                      <a:pt x="0" y="8686"/>
                    </a:cubicBezTo>
                    <a:cubicBezTo>
                      <a:pt x="0" y="13483"/>
                      <a:pt x="4001" y="17372"/>
                      <a:pt x="8937" y="17372"/>
                    </a:cubicBezTo>
                    <a:lnTo>
                      <a:pt x="40215" y="17372"/>
                    </a:lnTo>
                    <a:cubicBezTo>
                      <a:pt x="45151" y="17372"/>
                      <a:pt x="49152" y="13483"/>
                      <a:pt x="49152" y="8686"/>
                    </a:cubicBezTo>
                    <a:cubicBezTo>
                      <a:pt x="49152" y="3889"/>
                      <a:pt x="45151" y="0"/>
                      <a:pt x="40215" y="0"/>
                    </a:cubicBezTo>
                    <a:close/>
                  </a:path>
                </a:pathLst>
              </a:custGeom>
              <a:grpFill/>
              <a:ln w="4465" cap="flat">
                <a:solidFill>
                  <a:srgbClr val="FFFF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2649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Indicadores APCAP - Ambiente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33888"/>
            <a:ext cx="10614025" cy="4223999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endParaRPr lang="pt-PT" altLang="pt-PT" dirty="0"/>
          </a:p>
          <a:p>
            <a:pPr marL="0" indent="0" eaLnBrk="1" hangingPunct="1">
              <a:buNone/>
            </a:pPr>
            <a:r>
              <a:rPr lang="pt-PT" altLang="pt-PT" dirty="0"/>
              <a:t>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C73C0-9F82-7071-BA91-01A33AFFFFF1}"/>
              </a:ext>
            </a:extLst>
          </p:cNvPr>
          <p:cNvSpPr txBox="1"/>
          <p:nvPr/>
        </p:nvSpPr>
        <p:spPr>
          <a:xfrm>
            <a:off x="711200" y="1438287"/>
            <a:ext cx="1075974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Relatório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Sustentabilidade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da APCAP –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Indicadores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sociais</a:t>
            </a:r>
            <a:r>
              <a:rPr lang="en-GB" sz="2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+mn-lt"/>
              </a:rPr>
              <a:t>selecionados</a:t>
            </a:r>
            <a:endParaRPr lang="en-GB" sz="2100" b="1" dirty="0">
              <a:solidFill>
                <a:schemeClr val="tx1"/>
              </a:solidFill>
              <a:latin typeface="+mn-lt"/>
            </a:endParaRPr>
          </a:p>
          <a:p>
            <a:endParaRPr lang="en-GB" sz="2100" b="1" dirty="0">
              <a:solidFill>
                <a:schemeClr val="tx1"/>
              </a:solidFill>
              <a:latin typeface="+mn-lt"/>
            </a:endParaRPr>
          </a:p>
          <a:p>
            <a:endParaRPr lang="en-GB" sz="1200" dirty="0">
              <a:solidFill>
                <a:schemeClr val="tx1"/>
              </a:solidFill>
              <a:latin typeface="+mn-lt"/>
            </a:endParaRPr>
          </a:p>
          <a:p>
            <a:pPr marL="898525" lvl="1"/>
            <a:r>
              <a:rPr lang="pt-PT" sz="2200" b="1" dirty="0">
                <a:solidFill>
                  <a:schemeClr val="tx1"/>
                </a:solidFill>
              </a:rPr>
              <a:t>Total de trabalhadores alocados a atividades nas Concessões</a:t>
            </a:r>
          </a:p>
          <a:p>
            <a:pPr marL="898525" lvl="2"/>
            <a:endParaRPr lang="pt-PT" sz="2000" dirty="0">
              <a:solidFill>
                <a:schemeClr val="tx1"/>
              </a:solidFill>
            </a:endParaRPr>
          </a:p>
          <a:p>
            <a:pPr marL="898525" lvl="1"/>
            <a:r>
              <a:rPr lang="pt-PT" sz="2200" b="1" dirty="0">
                <a:solidFill>
                  <a:schemeClr val="tx1"/>
                </a:solidFill>
              </a:rPr>
              <a:t>Número de acidentes de trabalho</a:t>
            </a:r>
          </a:p>
          <a:p>
            <a:pPr marL="898525" lvl="1"/>
            <a:endParaRPr lang="pt-PT" sz="2000" b="1" u="none" strike="noStrike" dirty="0">
              <a:solidFill>
                <a:schemeClr val="tx1"/>
              </a:solidFill>
              <a:effectLst/>
            </a:endParaRPr>
          </a:p>
          <a:p>
            <a:pPr marL="898525" lvl="1"/>
            <a:r>
              <a:rPr lang="pt-PT" sz="2200" b="1" u="none" strike="noStrike" dirty="0">
                <a:solidFill>
                  <a:schemeClr val="tx1"/>
                </a:solidFill>
                <a:effectLst/>
              </a:rPr>
              <a:t>Número de acidentes de trabalho mortais </a:t>
            </a:r>
          </a:p>
          <a:p>
            <a:pPr marL="898525"/>
            <a:endParaRPr kumimoji="0" lang="pt-PT" sz="2200" b="1" i="0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898525" lvl="1"/>
            <a:r>
              <a:rPr lang="pt-PT" sz="2200" b="1" dirty="0">
                <a:solidFill>
                  <a:schemeClr val="tx1"/>
                </a:solidFill>
              </a:rPr>
              <a:t>Número de horas trabalhadas</a:t>
            </a:r>
          </a:p>
          <a:p>
            <a:pPr marL="898525"/>
            <a:endParaRPr lang="pt-PT" sz="22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898525" lvl="1"/>
            <a:r>
              <a:rPr lang="pt-PT" sz="2200" b="1" dirty="0">
                <a:solidFill>
                  <a:schemeClr val="tx1"/>
                </a:solidFill>
              </a:rPr>
              <a:t>Percentagem de mulheres em cargos de liderança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Graphic 4" descr="Cycle with people with solid fill">
            <a:extLst>
              <a:ext uri="{FF2B5EF4-FFF2-40B4-BE49-F238E27FC236}">
                <a16:creationId xmlns:a16="http://schemas.microsoft.com/office/drawing/2014/main" id="{876A5DC3-8311-659E-4699-EB6AFC702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415" y="2077400"/>
            <a:ext cx="672094" cy="672094"/>
          </a:xfrm>
          <a:prstGeom prst="rect">
            <a:avLst/>
          </a:prstGeom>
        </p:spPr>
      </p:pic>
      <p:pic>
        <p:nvPicPr>
          <p:cNvPr id="7" name="Graphic 6" descr="Cycle with people with solid fill">
            <a:extLst>
              <a:ext uri="{FF2B5EF4-FFF2-40B4-BE49-F238E27FC236}">
                <a16:creationId xmlns:a16="http://schemas.microsoft.com/office/drawing/2014/main" id="{E92AA990-0A74-8593-158D-7218830AC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086" y="2729542"/>
            <a:ext cx="672094" cy="672094"/>
          </a:xfrm>
          <a:prstGeom prst="rect">
            <a:avLst/>
          </a:prstGeom>
        </p:spPr>
      </p:pic>
      <p:pic>
        <p:nvPicPr>
          <p:cNvPr id="8" name="Graphic 7" descr="Cycle with people with solid fill">
            <a:extLst>
              <a:ext uri="{FF2B5EF4-FFF2-40B4-BE49-F238E27FC236}">
                <a16:creationId xmlns:a16="http://schemas.microsoft.com/office/drawing/2014/main" id="{87F1DF89-4766-37DB-DC03-B5F216C10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041" y="3355854"/>
            <a:ext cx="672094" cy="672094"/>
          </a:xfrm>
          <a:prstGeom prst="rect">
            <a:avLst/>
          </a:prstGeom>
        </p:spPr>
      </p:pic>
      <p:pic>
        <p:nvPicPr>
          <p:cNvPr id="9" name="Graphic 8" descr="Cycle with people with solid fill">
            <a:extLst>
              <a:ext uri="{FF2B5EF4-FFF2-40B4-BE49-F238E27FC236}">
                <a16:creationId xmlns:a16="http://schemas.microsoft.com/office/drawing/2014/main" id="{DB660E5F-A6B2-F8C4-1FC4-7A8454799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041" y="4066553"/>
            <a:ext cx="672094" cy="672094"/>
          </a:xfrm>
          <a:prstGeom prst="rect">
            <a:avLst/>
          </a:prstGeom>
        </p:spPr>
      </p:pic>
      <p:pic>
        <p:nvPicPr>
          <p:cNvPr id="10" name="Graphic 9" descr="Cycle with people with solid fill">
            <a:extLst>
              <a:ext uri="{FF2B5EF4-FFF2-40B4-BE49-F238E27FC236}">
                <a16:creationId xmlns:a16="http://schemas.microsoft.com/office/drawing/2014/main" id="{737D7E4C-8C8A-854D-D1B5-08CA3829E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985" y="4747018"/>
            <a:ext cx="672094" cy="6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38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47b0b1-4d9e-4f71-b71f-7868e3c0701b">
      <Terms xmlns="http://schemas.microsoft.com/office/infopath/2007/PartnerControls"/>
    </lcf76f155ced4ddcb4097134ff3c332f>
    <PublishingExpirationDate xmlns="http://schemas.microsoft.com/sharepoint/v3" xsi:nil="true"/>
    <TaxCatchAll xmlns="66ba463a-92b6-4d3e-ab5b-8ec1363fb707" xsi:nil="true"/>
    <PublishingStartDate xmlns="http://schemas.microsoft.com/sharepoint/v3" xsi:nil="true"/>
    <_dlc_DocId xmlns="66ba463a-92b6-4d3e-ab5b-8ec1363fb707">6KDNEPZ3R3J3-5434029-273253</_dlc_DocId>
    <_dlc_DocIdUrl xmlns="66ba463a-92b6-4d3e-ab5b-8ec1363fb707">
      <Url>https://adbdpt.sharepoint.com/sites/Clipping/_layouts/15/DocIdRedir.aspx?ID=6KDNEPZ3R3J3-5434029-273253</Url>
      <Description>6KDNEPZ3R3J3-5434029-273253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6E7CDCAAA24D9D96BBAF7420AB75" ma:contentTypeVersion="18" ma:contentTypeDescription="Create a new document." ma:contentTypeScope="" ma:versionID="3e05124f5ce836ecf35f022c924ace0a">
  <xsd:schema xmlns:xsd="http://www.w3.org/2001/XMLSchema" xmlns:xs="http://www.w3.org/2001/XMLSchema" xmlns:p="http://schemas.microsoft.com/office/2006/metadata/properties" xmlns:ns1="http://schemas.microsoft.com/sharepoint/v3" xmlns:ns2="66ba463a-92b6-4d3e-ab5b-8ec1363fb707" xmlns:ns3="3247b0b1-4d9e-4f71-b71f-7868e3c0701b" targetNamespace="http://schemas.microsoft.com/office/2006/metadata/properties" ma:root="true" ma:fieldsID="1ed66bf50e829bbb0c932f76be1cd30f" ns1:_="" ns2:_="" ns3:_="">
    <xsd:import namespace="http://schemas.microsoft.com/sharepoint/v3"/>
    <xsd:import namespace="66ba463a-92b6-4d3e-ab5b-8ec1363fb707"/>
    <xsd:import namespace="3247b0b1-4d9e-4f71-b71f-7868e3c070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PublishingStartDate" minOccurs="0"/>
                <xsd:element ref="ns1:PublishingExpirationDate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a463a-92b6-4d3e-ab5b-8ec1363fb7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551deb05-51ca-415e-a715-82e7248fe903}" ma:internalName="TaxCatchAll" ma:showField="CatchAllData" ma:web="66ba463a-92b6-4d3e-ab5b-8ec1363f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7b0b1-4d9e-4f71-b71f-7868e3c07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296a4ce-a303-4364-8686-5352faf581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D8F79-257E-408A-A871-DE2C950E0193}">
  <ds:schemaRefs>
    <ds:schemaRef ds:uri="http://schemas.microsoft.com/sharepoint/v3"/>
    <ds:schemaRef ds:uri="3247b0b1-4d9e-4f71-b71f-7868e3c0701b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6ba463a-92b6-4d3e-ab5b-8ec1363fb7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25A1EF-A2A1-47F9-AD77-403DCBD31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ba463a-92b6-4d3e-ab5b-8ec1363fb707"/>
    <ds:schemaRef ds:uri="3247b0b1-4d9e-4f71-b71f-7868e3c07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D84BA6-9BBA-440C-BA5B-BC13FEEA41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DE93325-9973-4730-BFA4-565E07B45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2342</Words>
  <Application>Microsoft Office PowerPoint</Application>
  <PresentationFormat>Ecrã Panorâmico</PresentationFormat>
  <Paragraphs>309</Paragraphs>
  <Slides>15</Slides>
  <Notes>15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Tema do Office</vt:lpstr>
      <vt:lpstr>Apresentação do PowerPoint</vt:lpstr>
      <vt:lpstr>Indicadores de Sustentabilidade na Rede APCAP</vt:lpstr>
      <vt:lpstr>Indicadores de sustentabilidade</vt:lpstr>
      <vt:lpstr>Desenvolvimento sustentável</vt:lpstr>
      <vt:lpstr>Indicadores APCAP - Ambiente</vt:lpstr>
      <vt:lpstr>Indicadores APCAP - Ambiente</vt:lpstr>
      <vt:lpstr>Indicadores APCAP - Economia</vt:lpstr>
      <vt:lpstr>Indicadores APCAP - Economia</vt:lpstr>
      <vt:lpstr>Indicadores APCAP - Ambiente</vt:lpstr>
      <vt:lpstr>Indicadores APCAP - Pessoas</vt:lpstr>
      <vt:lpstr>Projetos – Economia, Pessoas e Governo Societário</vt:lpstr>
      <vt:lpstr>Projetos – Inovação e Ambiente</vt:lpstr>
      <vt:lpstr>Projetos – Segurança Rodoviária</vt:lpstr>
      <vt:lpstr>Sustentabilidade das ações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Tagaio</dc:creator>
  <cp:lastModifiedBy>Filipe Branco</cp:lastModifiedBy>
  <cp:revision>12</cp:revision>
  <cp:lastPrinted>2023-10-10T10:28:01Z</cp:lastPrinted>
  <dcterms:modified xsi:type="dcterms:W3CDTF">2023-10-20T14:27:37Z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0x010100AACE6E7CDCAAA24D9D96BBAF7420AB75</vt:lpwstr>
  </property>
  <property fmtid="{D5CDD505-2E9C-101B-9397-08002B2CF9AE}" pid="3" name="_dlc_DocIdItemGuid">
    <vt:lpwstr>5c5e214e-808f-465b-bb7a-fa918f231b4f</vt:lpwstr>
  </property>
  <property fmtid="{D5CDD505-2E9C-101B-9397-08002B2CF9AE}" pid="4" name="MSIP_Label_01acbcfc-8167-4ac3-b453-eb3d1159b93a_Enabled">
    <vt:lpwstr>true</vt:lpwstr>
  </property>
  <property fmtid="{D5CDD505-2E9C-101B-9397-08002B2CF9AE}" pid="5" name="MSIP_Label_01acbcfc-8167-4ac3-b453-eb3d1159b93a_SetDate">
    <vt:lpwstr>2023-10-05T17:45:46Z</vt:lpwstr>
  </property>
  <property fmtid="{D5CDD505-2E9C-101B-9397-08002B2CF9AE}" pid="6" name="MSIP_Label_01acbcfc-8167-4ac3-b453-eb3d1159b93a_Method">
    <vt:lpwstr>Standard</vt:lpwstr>
  </property>
  <property fmtid="{D5CDD505-2E9C-101B-9397-08002B2CF9AE}" pid="7" name="MSIP_Label_01acbcfc-8167-4ac3-b453-eb3d1159b93a_Name">
    <vt:lpwstr>BAE-Geral-Público_0</vt:lpwstr>
  </property>
  <property fmtid="{D5CDD505-2E9C-101B-9397-08002B2CF9AE}" pid="8" name="MSIP_Label_01acbcfc-8167-4ac3-b453-eb3d1159b93a_SiteId">
    <vt:lpwstr>e140809d-ecdd-48ed-9fe2-aa332b201b35</vt:lpwstr>
  </property>
  <property fmtid="{D5CDD505-2E9C-101B-9397-08002B2CF9AE}" pid="9" name="MSIP_Label_01acbcfc-8167-4ac3-b453-eb3d1159b93a_ActionId">
    <vt:lpwstr>eeb0256e-ce55-4162-b1cf-30d66e637186</vt:lpwstr>
  </property>
  <property fmtid="{D5CDD505-2E9C-101B-9397-08002B2CF9AE}" pid="10" name="MSIP_Label_01acbcfc-8167-4ac3-b453-eb3d1159b93a_ContentBits">
    <vt:lpwstr>0</vt:lpwstr>
  </property>
</Properties>
</file>