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sldIdLst>
    <p:sldId id="256" r:id="rId6"/>
    <p:sldId id="265" r:id="rId7"/>
    <p:sldId id="268" r:id="rId8"/>
    <p:sldId id="269" r:id="rId9"/>
    <p:sldId id="270" r:id="rId10"/>
    <p:sldId id="284" r:id="rId11"/>
    <p:sldId id="285" r:id="rId12"/>
    <p:sldId id="286" r:id="rId13"/>
    <p:sldId id="287" r:id="rId14"/>
    <p:sldId id="288" r:id="rId15"/>
    <p:sldId id="272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67" r:id="rId28"/>
  </p:sldIdLst>
  <p:sldSz cx="12192000" cy="6858000"/>
  <p:notesSz cx="6797675" cy="987266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Nunes Sou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91">
            <a:extLst>
              <a:ext uri="{FF2B5EF4-FFF2-40B4-BE49-F238E27FC236}">
                <a16:creationId xmlns:a16="http://schemas.microsoft.com/office/drawing/2014/main" id="{0AC5F68F-8DA9-A4C9-CFAA-FD09921FA64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92">
            <a:extLst>
              <a:ext uri="{FF2B5EF4-FFF2-40B4-BE49-F238E27FC236}">
                <a16:creationId xmlns:a16="http://schemas.microsoft.com/office/drawing/2014/main" id="{18607424-0042-1537-A19F-B23ADA16FCE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06357" y="4689515"/>
            <a:ext cx="4984962" cy="44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altLang="pt-PT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AC251AD7-8271-04D5-0803-F4108A310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982BD431-21FD-ACC8-B2AD-0484A1E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068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2164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056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894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2263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0867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674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4694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935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338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2136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613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800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5477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646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114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735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792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093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2BB71BDF-50D7-9145-A09C-B27923000A7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5030-2A01-4BD6-859E-91930180D77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37381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0E7DE40B-1A13-1B42-DD02-021F9410671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2BBB-DA56-433C-BA49-F45114B188E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261955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7BB934C1-D2FC-2C86-2BC1-0DA83C01B79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BCF7-1638-40C5-966F-E522D2663FB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616054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DCEBBEEC-2FCD-0A2B-DFF4-961016F67A2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9039-984F-4CCB-810B-2DA4F247A87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902828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73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18457" indent="-261257">
              <a:defRPr sz="2400"/>
            </a:lvl2pPr>
            <a:lvl3pPr marL="1219200" indent="-304800">
              <a:defRPr sz="2400"/>
            </a:lvl3pPr>
            <a:lvl4pPr marL="1737360" indent="-365760">
              <a:defRPr sz="2400"/>
            </a:lvl4pPr>
            <a:lvl5pPr marL="2194560" indent="-365760">
              <a:defRPr sz="2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238BC6-40E1-5FBD-1DF6-844BD55C05EF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2254-5BD6-441A-8467-66B9EB998FA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369792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F38DA9-B34E-AF37-115C-0E18AEC7B7B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7D44-BBD4-4999-B842-68C39189A2E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434290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o título">
            <a:extLst>
              <a:ext uri="{FF2B5EF4-FFF2-40B4-BE49-F238E27FC236}">
                <a16:creationId xmlns:a16="http://schemas.microsoft.com/office/drawing/2014/main" id="{3E692E53-2B3C-4D79-CB3B-546FC8600CA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Texto do título</a:t>
            </a:r>
          </a:p>
        </p:txBody>
      </p:sp>
      <p:sp>
        <p:nvSpPr>
          <p:cNvPr id="1027" name="Nível um…">
            <a:extLst>
              <a:ext uri="{FF2B5EF4-FFF2-40B4-BE49-F238E27FC236}">
                <a16:creationId xmlns:a16="http://schemas.microsoft.com/office/drawing/2014/main" id="{32DFE7F8-1E8C-FEF1-ECDF-EE1BC3953A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Nível um</a:t>
            </a:r>
          </a:p>
          <a:p>
            <a:pPr lvl="1"/>
            <a:r>
              <a:rPr lang="pt-PT" altLang="pt-PT">
                <a:sym typeface="Calibri" panose="020F0502020204030204" pitchFamily="34" charset="0"/>
              </a:rPr>
              <a:t>Nível dois</a:t>
            </a:r>
          </a:p>
          <a:p>
            <a:pPr lvl="2"/>
            <a:r>
              <a:rPr lang="pt-PT" altLang="pt-PT">
                <a:sym typeface="Calibri" panose="020F0502020204030204" pitchFamily="34" charset="0"/>
              </a:rPr>
              <a:t>Nível três</a:t>
            </a:r>
          </a:p>
          <a:p>
            <a:pPr lvl="3"/>
            <a:r>
              <a:rPr lang="pt-PT" altLang="pt-PT">
                <a:sym typeface="Calibri" panose="020F0502020204030204" pitchFamily="34" charset="0"/>
              </a:rPr>
              <a:t>Nível quatro</a:t>
            </a:r>
          </a:p>
          <a:p>
            <a:pPr lvl="4"/>
            <a:r>
              <a:rPr lang="pt-PT" altLang="pt-PT">
                <a:sym typeface="Calibri" panose="020F0502020204030204" pitchFamily="34" charset="0"/>
              </a:rPr>
              <a:t>Nível cinco</a:t>
            </a:r>
          </a:p>
        </p:txBody>
      </p:sp>
      <p:sp>
        <p:nvSpPr>
          <p:cNvPr id="1028" name="Número do diapositivo">
            <a:extLst>
              <a:ext uri="{FF2B5EF4-FFF2-40B4-BE49-F238E27FC236}">
                <a16:creationId xmlns:a16="http://schemas.microsoft.com/office/drawing/2014/main" id="{42AF19A3-A698-A2D1-38A4-3F4668F293D0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133138" y="6435725"/>
            <a:ext cx="220662" cy="206375"/>
          </a:xfrm>
          <a:prstGeom prst="rect">
            <a:avLst/>
          </a:prstGeom>
          <a:noFill/>
          <a:ln>
            <a:noFill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9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DD18496D-DD09-4F60-BEEC-1AA000B65EA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3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irap.org/methodology/" TargetMode="External"/><Relationship Id="rId4" Type="http://schemas.openxmlformats.org/officeDocument/2006/relationships/hyperlink" Target="https://irap.org/specification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8324D730-FB1D-E80D-DC05-EA23F2D702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Sistema Seguro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68F7248-9AA3-34D7-9752-EB21A87AA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192" y="1728788"/>
            <a:ext cx="7518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54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Diretiva (EU) 2019/1936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eaLnBrk="1" hangingPunct="1"/>
            <a:r>
              <a:rPr lang="en-US" altLang="pt-PT" sz="1600" dirty="0"/>
              <a:t>Article 5 Network-wide road safety assessment</a:t>
            </a:r>
          </a:p>
          <a:p>
            <a:pPr eaLnBrk="1" hangingPunct="1"/>
            <a:r>
              <a:rPr lang="en-US" altLang="pt-PT" sz="1600" dirty="0"/>
              <a:t>1. Member States shall ensure that a network-wide road safety assessment is carried out on the </a:t>
            </a:r>
            <a:r>
              <a:rPr lang="en-US" altLang="pt-PT" sz="1600" dirty="0">
                <a:highlight>
                  <a:srgbClr val="FFFF00"/>
                </a:highlight>
              </a:rPr>
              <a:t>entire road network in operation covered by this Directive.</a:t>
            </a:r>
          </a:p>
          <a:p>
            <a:pPr eaLnBrk="1" hangingPunct="1"/>
            <a:r>
              <a:rPr lang="en-US" altLang="pt-PT" sz="1600" dirty="0"/>
              <a:t>2. Network-wide </a:t>
            </a:r>
            <a:r>
              <a:rPr lang="en-US" altLang="pt-PT" sz="1600" dirty="0">
                <a:highlight>
                  <a:srgbClr val="FFFF00"/>
                </a:highlight>
              </a:rPr>
              <a:t>road safety assessments shall evaluate </a:t>
            </a:r>
            <a:r>
              <a:rPr lang="en-US" altLang="pt-PT" sz="1600" dirty="0"/>
              <a:t>accident and impact severity risk, </a:t>
            </a:r>
            <a:r>
              <a:rPr lang="en-US" altLang="pt-PT" sz="1600" dirty="0">
                <a:highlight>
                  <a:srgbClr val="FFFF00"/>
                </a:highlight>
              </a:rPr>
              <a:t>based on</a:t>
            </a:r>
            <a:r>
              <a:rPr lang="en-US" altLang="pt-PT" sz="1600" dirty="0"/>
              <a:t>:</a:t>
            </a:r>
          </a:p>
          <a:p>
            <a:pPr eaLnBrk="1" hangingPunct="1"/>
            <a:r>
              <a:rPr lang="en-US" altLang="pt-PT" sz="1600" dirty="0"/>
              <a:t>(a) primarily, a visual </a:t>
            </a:r>
            <a:r>
              <a:rPr lang="en-US" altLang="pt-PT" sz="1600" dirty="0">
                <a:highlight>
                  <a:srgbClr val="FFFF00"/>
                </a:highlight>
              </a:rPr>
              <a:t>examination</a:t>
            </a:r>
            <a:r>
              <a:rPr lang="en-US" altLang="pt-PT" sz="1600" dirty="0"/>
              <a:t>, either on site or by electronic means, of the </a:t>
            </a:r>
            <a:r>
              <a:rPr lang="en-US" altLang="pt-PT" sz="1600" dirty="0">
                <a:highlight>
                  <a:srgbClr val="FFFF00"/>
                </a:highlight>
              </a:rPr>
              <a:t>design characteristics of the road (in-built safety)</a:t>
            </a:r>
            <a:r>
              <a:rPr lang="en-US" altLang="pt-PT" sz="1600" dirty="0"/>
              <a:t>; and</a:t>
            </a:r>
          </a:p>
          <a:p>
            <a:pPr eaLnBrk="1" hangingPunct="1"/>
            <a:r>
              <a:rPr lang="en-US" altLang="pt-PT" sz="1600" dirty="0"/>
              <a:t>(b) an </a:t>
            </a:r>
            <a:r>
              <a:rPr lang="en-US" altLang="pt-PT" sz="1600" dirty="0">
                <a:highlight>
                  <a:srgbClr val="FFFF00"/>
                </a:highlight>
              </a:rPr>
              <a:t>analysis of sections </a:t>
            </a:r>
            <a:r>
              <a:rPr lang="en-US" altLang="pt-PT" sz="1600" dirty="0"/>
              <a:t>of the road network which have been in operation for more than three years and upon which a </a:t>
            </a:r>
            <a:r>
              <a:rPr lang="en-US" altLang="pt-PT" sz="1600" dirty="0">
                <a:highlight>
                  <a:srgbClr val="FFFF00"/>
                </a:highlight>
              </a:rPr>
              <a:t>large number of serious accidents in proportion to the traffic flow </a:t>
            </a:r>
            <a:r>
              <a:rPr lang="en-US" altLang="pt-PT" sz="1600" dirty="0"/>
              <a:t>have occurred.</a:t>
            </a:r>
          </a:p>
          <a:p>
            <a:pPr eaLnBrk="1" hangingPunct="1"/>
            <a:r>
              <a:rPr lang="en-US" altLang="pt-PT" sz="1600" dirty="0"/>
              <a:t>3. Member States shall ensure that the </a:t>
            </a:r>
            <a:r>
              <a:rPr lang="en-US" altLang="pt-PT" sz="1600" dirty="0">
                <a:highlight>
                  <a:srgbClr val="FFFF00"/>
                </a:highlight>
              </a:rPr>
              <a:t>first network-wide road safety </a:t>
            </a:r>
            <a:r>
              <a:rPr lang="en-US" altLang="pt-PT" sz="1600" dirty="0"/>
              <a:t>assessment is carried out by </a:t>
            </a:r>
            <a:r>
              <a:rPr lang="en-US" altLang="pt-PT" sz="1600" dirty="0">
                <a:highlight>
                  <a:srgbClr val="FFFF00"/>
                </a:highlight>
              </a:rPr>
              <a:t>2024 at the latest</a:t>
            </a:r>
            <a:r>
              <a:rPr lang="en-US" altLang="pt-PT" sz="1600" dirty="0"/>
              <a:t>. Subsequent network- wide road safety assessments shall be sufficiently frequent in order to ensure adequate safety levels, but in any case shall be carried out at least every five years.</a:t>
            </a:r>
          </a:p>
          <a:p>
            <a:pPr eaLnBrk="1" hangingPunct="1"/>
            <a:r>
              <a:rPr lang="en-US" altLang="pt-PT" sz="1600" dirty="0"/>
              <a:t>4. In carrying out the network-wide road safety assessment, Member States may take into account the indicative elements set out in Annex III.</a:t>
            </a:r>
          </a:p>
          <a:p>
            <a:pPr eaLnBrk="1" hangingPunct="1"/>
            <a:r>
              <a:rPr lang="en-US" altLang="pt-PT" sz="1600" dirty="0"/>
              <a:t>5. The </a:t>
            </a:r>
            <a:r>
              <a:rPr lang="en-US" altLang="pt-PT" sz="1600" dirty="0">
                <a:highlight>
                  <a:srgbClr val="FFFF00"/>
                </a:highlight>
              </a:rPr>
              <a:t>Commission shall provide guidance on the methodology </a:t>
            </a:r>
            <a:r>
              <a:rPr lang="en-US" altLang="pt-PT" sz="1600" dirty="0"/>
              <a:t>for carrying out systematic network-wide road safety assessments and safety ratings.</a:t>
            </a:r>
            <a:endParaRPr lang="pt-PT" altLang="pt-PT" sz="1600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538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Diretiva (EU) 2019/1936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pt-PT" sz="1600" dirty="0"/>
              <a:t>Article 6a</a:t>
            </a:r>
          </a:p>
          <a:p>
            <a:pPr marL="0" indent="0" algn="just" eaLnBrk="1" hangingPunct="1">
              <a:buNone/>
            </a:pPr>
            <a:r>
              <a:rPr lang="en-US" altLang="pt-PT" sz="1600" dirty="0"/>
              <a:t>Follow-up of procedures for roads in operation</a:t>
            </a:r>
          </a:p>
          <a:p>
            <a:pPr marL="0" indent="0" algn="just" eaLnBrk="1" hangingPunct="1">
              <a:buNone/>
            </a:pPr>
            <a:r>
              <a:rPr lang="en-US" altLang="pt-PT" sz="1600" dirty="0"/>
              <a:t>1. Member States shall ensure that the </a:t>
            </a:r>
            <a:r>
              <a:rPr lang="en-US" altLang="pt-PT" sz="1600" dirty="0">
                <a:highlight>
                  <a:srgbClr val="FFFF00"/>
                </a:highlight>
              </a:rPr>
              <a:t>findings of network-wide road safety assessments </a:t>
            </a:r>
            <a:r>
              <a:rPr lang="en-US" altLang="pt-PT" sz="1600" dirty="0"/>
              <a:t>carried out pursuant to Article 5 are </a:t>
            </a:r>
            <a:r>
              <a:rPr lang="en-US" altLang="pt-PT" sz="1600" dirty="0">
                <a:highlight>
                  <a:srgbClr val="FFFF00"/>
                </a:highlight>
              </a:rPr>
              <a:t>followed up </a:t>
            </a:r>
            <a:r>
              <a:rPr lang="en-US" altLang="pt-PT" sz="1600" dirty="0"/>
              <a:t>either by </a:t>
            </a:r>
            <a:r>
              <a:rPr lang="en-US" altLang="pt-PT" sz="1600" dirty="0">
                <a:highlight>
                  <a:srgbClr val="FFFF00"/>
                </a:highlight>
              </a:rPr>
              <a:t>targeted road safety inspections </a:t>
            </a:r>
            <a:r>
              <a:rPr lang="en-US" altLang="pt-PT" sz="1600" dirty="0"/>
              <a:t>or by </a:t>
            </a:r>
            <a:r>
              <a:rPr lang="en-US" altLang="pt-PT" sz="1600" dirty="0">
                <a:highlight>
                  <a:srgbClr val="FFFF00"/>
                </a:highlight>
              </a:rPr>
              <a:t>direct remedial action</a:t>
            </a:r>
            <a:r>
              <a:rPr lang="en-US" altLang="pt-PT" sz="1600" dirty="0"/>
              <a:t>.</a:t>
            </a:r>
          </a:p>
          <a:p>
            <a:pPr marL="0" indent="0" algn="just" eaLnBrk="1" hangingPunct="1">
              <a:buNone/>
            </a:pPr>
            <a:r>
              <a:rPr lang="en-US" altLang="pt-PT" sz="1600" dirty="0"/>
              <a:t>2. When carrying out targeted road safety inspections Member States may take into account the indicative elements set out in Annex </a:t>
            </a:r>
            <a:r>
              <a:rPr lang="en-US" altLang="pt-PT" sz="1600" dirty="0" err="1"/>
              <a:t>IIa</a:t>
            </a:r>
            <a:r>
              <a:rPr lang="en-US" altLang="pt-PT" sz="1600" dirty="0"/>
              <a:t>.</a:t>
            </a:r>
          </a:p>
          <a:p>
            <a:pPr marL="0" indent="0" algn="just" eaLnBrk="1" hangingPunct="1">
              <a:buNone/>
            </a:pPr>
            <a:r>
              <a:rPr lang="en-US" altLang="pt-PT" sz="1600" dirty="0"/>
              <a:t>3. Targeted road safety inspections shall be carried out by expert teams. At least </a:t>
            </a:r>
            <a:r>
              <a:rPr lang="en-US" altLang="pt-PT" sz="1600" dirty="0">
                <a:highlight>
                  <a:srgbClr val="FFFF00"/>
                </a:highlight>
              </a:rPr>
              <a:t>one member of the expert team </a:t>
            </a:r>
            <a:r>
              <a:rPr lang="en-US" altLang="pt-PT" sz="1600" dirty="0"/>
              <a:t>shall meet </a:t>
            </a:r>
            <a:r>
              <a:rPr lang="en-US" altLang="pt-PT" sz="1600" dirty="0">
                <a:highlight>
                  <a:srgbClr val="FFFF00"/>
                </a:highlight>
              </a:rPr>
              <a:t>the requirements set out in point (a) of Article 9(4).</a:t>
            </a:r>
          </a:p>
          <a:p>
            <a:pPr marL="0" indent="0" algn="just" eaLnBrk="1" hangingPunct="1">
              <a:buNone/>
            </a:pPr>
            <a:r>
              <a:rPr lang="en-US" altLang="pt-PT" sz="1600" dirty="0"/>
              <a:t>4. Member States shall ensure that the </a:t>
            </a:r>
            <a:r>
              <a:rPr lang="en-US" altLang="pt-PT" sz="1600" dirty="0">
                <a:highlight>
                  <a:srgbClr val="FFFF00"/>
                </a:highlight>
              </a:rPr>
              <a:t>findings of targeted road safety inspections </a:t>
            </a:r>
            <a:r>
              <a:rPr lang="en-US" altLang="pt-PT" sz="1600" dirty="0"/>
              <a:t>are followed up by reasoned decisions determining if remedial action is necessary. In particular</a:t>
            </a:r>
            <a:r>
              <a:rPr lang="en-US" altLang="pt-PT" sz="1600" dirty="0">
                <a:highlight>
                  <a:srgbClr val="FFFF00"/>
                </a:highlight>
              </a:rPr>
              <a:t>, Member States shall identify road sections </a:t>
            </a:r>
            <a:r>
              <a:rPr lang="en-US" altLang="pt-PT" sz="1600" dirty="0"/>
              <a:t>where road infrastructure </a:t>
            </a:r>
            <a:r>
              <a:rPr lang="en-US" altLang="pt-PT" sz="1600" dirty="0">
                <a:highlight>
                  <a:srgbClr val="FFFF00"/>
                </a:highlight>
              </a:rPr>
              <a:t>safety improvements are necessary and define actions to be </a:t>
            </a:r>
            <a:r>
              <a:rPr lang="en-US" altLang="pt-PT" sz="1600" dirty="0" err="1">
                <a:highlight>
                  <a:srgbClr val="FFFF00"/>
                </a:highlight>
              </a:rPr>
              <a:t>prioritised</a:t>
            </a:r>
            <a:r>
              <a:rPr lang="en-US" altLang="pt-PT" sz="1600" dirty="0">
                <a:highlight>
                  <a:srgbClr val="FFFF00"/>
                </a:highlight>
              </a:rPr>
              <a:t> </a:t>
            </a:r>
            <a:r>
              <a:rPr lang="en-US" altLang="pt-PT" sz="1600" dirty="0"/>
              <a:t>for improving the safety of those road sections.</a:t>
            </a:r>
          </a:p>
          <a:p>
            <a:pPr marL="0" indent="0" algn="just" eaLnBrk="1" hangingPunct="1">
              <a:buNone/>
            </a:pPr>
            <a:r>
              <a:rPr lang="en-US" altLang="pt-PT" sz="1600" dirty="0"/>
              <a:t>5. Member States shall ensure that </a:t>
            </a:r>
            <a:r>
              <a:rPr lang="en-US" altLang="pt-PT" sz="1600" dirty="0">
                <a:highlight>
                  <a:srgbClr val="FFFF00"/>
                </a:highlight>
              </a:rPr>
              <a:t>remedial action is targeted primarily </a:t>
            </a:r>
            <a:r>
              <a:rPr lang="en-US" altLang="pt-PT" sz="1600" dirty="0"/>
              <a:t>at road sections with </a:t>
            </a:r>
            <a:r>
              <a:rPr lang="en-US" altLang="pt-PT" sz="1600" dirty="0">
                <a:highlight>
                  <a:srgbClr val="FFFF00"/>
                </a:highlight>
              </a:rPr>
              <a:t>low safety levels </a:t>
            </a:r>
            <a:r>
              <a:rPr lang="en-US" altLang="pt-PT" sz="1600" dirty="0"/>
              <a:t>and which </a:t>
            </a:r>
            <a:r>
              <a:rPr lang="en-US" altLang="pt-PT" sz="1600" dirty="0">
                <a:highlight>
                  <a:srgbClr val="FFFF00"/>
                </a:highlight>
              </a:rPr>
              <a:t>offer the opportunity </a:t>
            </a:r>
            <a:r>
              <a:rPr lang="en-US" altLang="pt-PT" sz="1600" dirty="0"/>
              <a:t>for the implementation of </a:t>
            </a:r>
            <a:r>
              <a:rPr lang="en-US" altLang="pt-PT" sz="1600" dirty="0">
                <a:highlight>
                  <a:srgbClr val="FFFF00"/>
                </a:highlight>
              </a:rPr>
              <a:t>measures with high potential for safety </a:t>
            </a:r>
            <a:r>
              <a:rPr lang="en-US" altLang="pt-PT" sz="1600" dirty="0"/>
              <a:t>development and accident cost savings. </a:t>
            </a:r>
          </a:p>
          <a:p>
            <a:pPr marL="0" indent="0" algn="just" eaLnBrk="1" hangingPunct="1">
              <a:buNone/>
            </a:pPr>
            <a:r>
              <a:rPr lang="en-US" altLang="pt-PT" sz="1600" dirty="0"/>
              <a:t>6. </a:t>
            </a:r>
            <a:r>
              <a:rPr lang="en-US" altLang="pt-PT" sz="1600" dirty="0">
                <a:highlight>
                  <a:srgbClr val="FFFF00"/>
                </a:highlight>
              </a:rPr>
              <a:t>Member States </a:t>
            </a:r>
            <a:r>
              <a:rPr lang="en-US" altLang="pt-PT" sz="1600" dirty="0"/>
              <a:t>shall </a:t>
            </a:r>
            <a:r>
              <a:rPr lang="en-US" altLang="pt-PT" sz="1600" dirty="0">
                <a:highlight>
                  <a:srgbClr val="FFFF00"/>
                </a:highlight>
              </a:rPr>
              <a:t>prepare and regularly update a risk-based </a:t>
            </a:r>
            <a:r>
              <a:rPr lang="en-US" altLang="pt-PT" sz="1600" dirty="0" err="1">
                <a:highlight>
                  <a:srgbClr val="FFFF00"/>
                </a:highlight>
              </a:rPr>
              <a:t>prioritised</a:t>
            </a:r>
            <a:r>
              <a:rPr lang="en-US" altLang="pt-PT" sz="1600" dirty="0">
                <a:highlight>
                  <a:srgbClr val="FFFF00"/>
                </a:highlight>
              </a:rPr>
              <a:t> action plan </a:t>
            </a:r>
            <a:r>
              <a:rPr lang="en-US" altLang="pt-PT" sz="1600" dirty="0"/>
              <a:t>to track the implementation of identified remedial action.</a:t>
            </a:r>
            <a:endParaRPr lang="pt-PT" altLang="pt-PT" sz="1600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836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Decreto-Lei n.º 84/2022, 9 dezembro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PT" altLang="pt-PT" sz="1600" b="1" dirty="0"/>
              <a:t>Artigo 5.º Avaliação da segurança rodoviária à escala da rede</a:t>
            </a:r>
          </a:p>
          <a:p>
            <a:pPr marL="0" indent="0" algn="just" eaLnBrk="1" hangingPunct="1">
              <a:buNone/>
            </a:pPr>
            <a:r>
              <a:rPr lang="pt-PT" altLang="pt-PT" sz="1600" dirty="0"/>
              <a:t>1 — Compete à </a:t>
            </a:r>
            <a:r>
              <a:rPr lang="pt-PT" altLang="pt-PT" sz="1600" dirty="0">
                <a:highlight>
                  <a:srgbClr val="FFFF00"/>
                </a:highlight>
              </a:rPr>
              <a:t>Autoridade Nacional de Segurança Rodoviária </a:t>
            </a:r>
            <a:r>
              <a:rPr lang="pt-PT" altLang="pt-PT" sz="1600" dirty="0"/>
              <a:t>(ANSR) assegurar a </a:t>
            </a:r>
            <a:r>
              <a:rPr lang="pt-PT" altLang="pt-PT" sz="1600" dirty="0">
                <a:highlight>
                  <a:srgbClr val="FFFF00"/>
                </a:highlight>
              </a:rPr>
              <a:t>realização da avaliação da segurança à escala da rede rodoviária.</a:t>
            </a:r>
          </a:p>
          <a:p>
            <a:pPr marL="0" indent="0" algn="just" eaLnBrk="1" hangingPunct="1">
              <a:buNone/>
            </a:pPr>
            <a:r>
              <a:rPr lang="pt-PT" altLang="pt-PT" sz="1600" dirty="0"/>
              <a:t>2 — A avaliação da segurança rodoviária à escala da rede abrange todas as infraestruturas rodoviárias em serviço incluídas no n.º 1 do artigo 2.º e deve ocorrer com a frequência necessária para garantir níveis adequados de segurança e, pelo menos, de cinco em cinco anos.</a:t>
            </a:r>
          </a:p>
          <a:p>
            <a:pPr marL="0" indent="0" algn="just" eaLnBrk="1" hangingPunct="1">
              <a:buNone/>
            </a:pPr>
            <a:r>
              <a:rPr lang="pt-PT" altLang="pt-PT" sz="1600" dirty="0"/>
              <a:t>3 — A </a:t>
            </a:r>
            <a:r>
              <a:rPr lang="pt-PT" altLang="pt-PT" sz="1600" dirty="0">
                <a:highlight>
                  <a:srgbClr val="FFFF00"/>
                </a:highlight>
              </a:rPr>
              <a:t>ANSR pode estender a aplicação desta avaliação a outras infraestruturas rodoviárias da RRN, não incluídas no número anterior</a:t>
            </a:r>
            <a:r>
              <a:rPr lang="pt-PT" altLang="pt-PT" sz="1600" dirty="0"/>
              <a:t>, face à evolução da sinistralidade rodoviária.</a:t>
            </a:r>
          </a:p>
          <a:p>
            <a:pPr marL="0" indent="0" algn="just" eaLnBrk="1" hangingPunct="1">
              <a:buNone/>
            </a:pPr>
            <a:r>
              <a:rPr lang="pt-PT" altLang="pt-PT" sz="1600" dirty="0"/>
              <a:t>4 — A avaliação da segurança rodoviária à escala da rede deve ser efetuada através </a:t>
            </a:r>
            <a:r>
              <a:rPr lang="pt-PT" altLang="pt-PT" sz="1600" dirty="0">
                <a:highlight>
                  <a:srgbClr val="FFFF00"/>
                </a:highlight>
              </a:rPr>
              <a:t>de metodologia a aprovar pela ANSR </a:t>
            </a:r>
            <a:r>
              <a:rPr lang="pt-PT" altLang="pt-PT" sz="1600" dirty="0"/>
              <a:t>tendo em atenção </a:t>
            </a:r>
            <a:r>
              <a:rPr lang="pt-PT" altLang="pt-PT" sz="1600" dirty="0">
                <a:highlight>
                  <a:srgbClr val="FFFF00"/>
                </a:highlight>
              </a:rPr>
              <a:t>as orientações da Comissão Europeia</a:t>
            </a:r>
            <a:r>
              <a:rPr lang="pt-PT" altLang="pt-PT" sz="1600" dirty="0"/>
              <a:t>, incluindo as necessidades dos utilizadores desprotegidos e procurando ter em consideração os elementos indicativos constantes da portaria a que se refere a alínea c) do n.º 1 do artigo 20.º</a:t>
            </a:r>
          </a:p>
          <a:p>
            <a:pPr marL="0" indent="0" algn="just" eaLnBrk="1" hangingPunct="1">
              <a:buNone/>
            </a:pPr>
            <a:r>
              <a:rPr lang="pt-PT" altLang="pt-PT" sz="1600" dirty="0"/>
              <a:t>5 — As </a:t>
            </a:r>
            <a:r>
              <a:rPr lang="pt-PT" altLang="pt-PT" sz="1600" dirty="0">
                <a:highlight>
                  <a:srgbClr val="FFFF00"/>
                </a:highlight>
              </a:rPr>
              <a:t>entidades gestoras de vias</a:t>
            </a:r>
            <a:r>
              <a:rPr lang="pt-PT" altLang="pt-PT" sz="1600" dirty="0"/>
              <a:t>, na aceção do disposto no n.º 2 do artigo 6.º do Decreto –Lei n.º 44/2005, de 23 de fevereiro, na sua redação atual, </a:t>
            </a:r>
            <a:r>
              <a:rPr lang="pt-PT" altLang="pt-PT" sz="1600" dirty="0">
                <a:highlight>
                  <a:srgbClr val="FFFF00"/>
                </a:highlight>
              </a:rPr>
              <a:t>devem fornecer à ANSR as informações </a:t>
            </a:r>
            <a:r>
              <a:rPr lang="pt-PT" altLang="pt-PT" sz="1600" dirty="0"/>
              <a:t>deque disponham relativas aos elementos constantes da portaria a que se refere a alínea c) do n.º 1 do artigo 20.º, que se revelem necessárias à avaliação da segurança rodoviária à escala da rede.</a:t>
            </a: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2118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Decreto-Lei n.º 84/2022, 9 dezembro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PT" altLang="pt-PT" sz="1600" b="1" dirty="0"/>
              <a:t>Artigo 5.º Avaliação da segurança rodoviária à escala da rede (</a:t>
            </a:r>
            <a:r>
              <a:rPr lang="pt-PT" altLang="pt-PT" sz="1600" b="1" dirty="0" err="1"/>
              <a:t>cont</a:t>
            </a:r>
            <a:r>
              <a:rPr lang="pt-PT" altLang="pt-PT" sz="1600" b="1" dirty="0"/>
              <a:t>)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6 — A avaliação da segurança rodoviária à escala da rede analisa a gravidade dos riscos de acidente e de ferimento com base:</a:t>
            </a:r>
          </a:p>
          <a:p>
            <a:pPr marL="342900" indent="-342900" eaLnBrk="1" hangingPunct="1">
              <a:buAutoNum type="alphaLcParenR"/>
            </a:pPr>
            <a:r>
              <a:rPr lang="pt-PT" altLang="pt-PT" sz="1600" dirty="0"/>
              <a:t>Num </a:t>
            </a:r>
            <a:r>
              <a:rPr lang="pt-PT" altLang="pt-PT" sz="1600" dirty="0">
                <a:highlight>
                  <a:srgbClr val="FFFF00"/>
                </a:highlight>
              </a:rPr>
              <a:t>exame visual</a:t>
            </a:r>
            <a:r>
              <a:rPr lang="pt-PT" altLang="pt-PT" sz="1600" dirty="0"/>
              <a:t>, realizado no local ou por meios eletrónicos, das </a:t>
            </a:r>
            <a:r>
              <a:rPr lang="pt-PT" altLang="pt-PT" sz="1600" dirty="0">
                <a:highlight>
                  <a:srgbClr val="FFFF00"/>
                </a:highlight>
              </a:rPr>
              <a:t>caraterísticas construtivas e de projeto da infraestrutura rodoviária,</a:t>
            </a:r>
            <a:r>
              <a:rPr lang="pt-PT" altLang="pt-PT" sz="1600" dirty="0"/>
              <a:t> considerando -se a </a:t>
            </a:r>
            <a:r>
              <a:rPr lang="pt-PT" altLang="pt-PT" sz="1600" dirty="0">
                <a:highlight>
                  <a:srgbClr val="FFFF00"/>
                </a:highlight>
              </a:rPr>
              <a:t>segurança intrínseca ou inerente</a:t>
            </a:r>
          </a:p>
          <a:p>
            <a:pPr marL="342900" indent="-342900" eaLnBrk="1" hangingPunct="1">
              <a:buAutoNum type="alphaLcParenR"/>
            </a:pPr>
            <a:r>
              <a:rPr lang="pt-PT" altLang="pt-PT" sz="1600" dirty="0"/>
              <a:t>b) Numa </a:t>
            </a:r>
            <a:r>
              <a:rPr lang="pt-PT" altLang="pt-PT" sz="1600" dirty="0">
                <a:highlight>
                  <a:srgbClr val="FFFF00"/>
                </a:highlight>
              </a:rPr>
              <a:t>análise da sinistralidade rodoviária </a:t>
            </a:r>
            <a:r>
              <a:rPr lang="pt-PT" altLang="pt-PT" sz="1600" dirty="0"/>
              <a:t>da rede em serviço há mais de três anos, tendo em vista a </a:t>
            </a:r>
            <a:r>
              <a:rPr lang="pt-PT" altLang="pt-PT" sz="1600" dirty="0">
                <a:highlight>
                  <a:srgbClr val="FFFF00"/>
                </a:highlight>
              </a:rPr>
              <a:t>identificação dos trechos</a:t>
            </a:r>
            <a:r>
              <a:rPr lang="pt-PT" altLang="pt-PT" sz="1600" dirty="0"/>
              <a:t> nos quais tenha ocorrido um </a:t>
            </a:r>
            <a:r>
              <a:rPr lang="pt-PT" altLang="pt-PT" sz="1600" dirty="0">
                <a:highlight>
                  <a:srgbClr val="FFFF00"/>
                </a:highlight>
              </a:rPr>
              <a:t>número proporcionalmente elevado </a:t>
            </a:r>
            <a:r>
              <a:rPr lang="pt-PT" altLang="pt-PT" sz="1600" dirty="0"/>
              <a:t>de </a:t>
            </a:r>
            <a:r>
              <a:rPr lang="pt-PT" altLang="pt-PT" sz="1600" dirty="0">
                <a:highlight>
                  <a:srgbClr val="FFFF00"/>
                </a:highlight>
              </a:rPr>
              <a:t>acidentes graves face ao volume de tráfego</a:t>
            </a:r>
            <a:r>
              <a:rPr lang="pt-PT" altLang="pt-PT" sz="1600" dirty="0"/>
              <a:t>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7 — A avaliação a que se refere a alínea a) do número anterior deve ser efetuada por equipas constituídas por dois ou mais elementos, devendo um dos elementos da equipa, pelo menos, ser detentor do título profissional de </a:t>
            </a:r>
            <a:r>
              <a:rPr lang="pt-PT" altLang="pt-PT" sz="1600" dirty="0">
                <a:highlight>
                  <a:srgbClr val="FFFF00"/>
                </a:highlight>
              </a:rPr>
              <a:t>auditor de segurança </a:t>
            </a:r>
            <a:r>
              <a:rPr lang="pt-PT" altLang="pt-PT" sz="1600" dirty="0"/>
              <a:t>rodoviária nos termos da legislação específica em vigor sobre a matéria.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8 — </a:t>
            </a:r>
            <a:r>
              <a:rPr lang="pt-PT" altLang="pt-PT" sz="1600" dirty="0">
                <a:highlight>
                  <a:srgbClr val="FFFF00"/>
                </a:highlight>
              </a:rPr>
              <a:t>Com base nos resultados </a:t>
            </a:r>
            <a:r>
              <a:rPr lang="pt-PT" altLang="pt-PT" sz="1600" dirty="0"/>
              <a:t>da avaliação a que se referem as alíneas a) e b) do n.º 6, a </a:t>
            </a:r>
            <a:r>
              <a:rPr lang="pt-PT" altLang="pt-PT" sz="1600" dirty="0">
                <a:highlight>
                  <a:srgbClr val="FFFF00"/>
                </a:highlight>
              </a:rPr>
              <a:t>ANSR classifica ou promove a classificação dos trechos da rede rodoviária em pelo menos três categorias</a:t>
            </a:r>
            <a:r>
              <a:rPr lang="pt-PT" altLang="pt-PT" sz="1600" dirty="0"/>
              <a:t>, de acordo com o respetivo nível de segurança.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9 </a:t>
            </a:r>
            <a:r>
              <a:rPr lang="pt-PT" altLang="pt-PT" sz="1600" dirty="0">
                <a:highlight>
                  <a:srgbClr val="FFFF00"/>
                </a:highlight>
              </a:rPr>
              <a:t>— A ANSR comunica </a:t>
            </a:r>
            <a:r>
              <a:rPr lang="pt-PT" altLang="pt-PT" sz="1600" dirty="0"/>
              <a:t>ao IMT, I. P., e às entidades gestoras de vias </a:t>
            </a:r>
            <a:r>
              <a:rPr lang="pt-PT" altLang="pt-PT" sz="1600" dirty="0">
                <a:highlight>
                  <a:srgbClr val="FFFF00"/>
                </a:highlight>
              </a:rPr>
              <a:t>os resultados da classificação </a:t>
            </a:r>
            <a:r>
              <a:rPr lang="pt-PT" altLang="pt-PT" sz="1600" dirty="0"/>
              <a:t>a que se refere o número anterior e </a:t>
            </a:r>
            <a:r>
              <a:rPr lang="pt-PT" altLang="pt-PT" sz="1600" dirty="0">
                <a:highlight>
                  <a:srgbClr val="FFFF00"/>
                </a:highlight>
              </a:rPr>
              <a:t>efetua a respetiva divulgação pública através do seu sítio na Internet</a:t>
            </a:r>
            <a:r>
              <a:rPr lang="pt-PT" altLang="pt-PT" sz="1600" dirty="0"/>
              <a:t>, onde </a:t>
            </a:r>
            <a:r>
              <a:rPr lang="pt-PT" altLang="pt-PT" sz="1600" dirty="0">
                <a:highlight>
                  <a:srgbClr val="FFFF00"/>
                </a:highlight>
              </a:rPr>
              <a:t>indica</a:t>
            </a:r>
            <a:r>
              <a:rPr lang="pt-PT" altLang="pt-PT" sz="1600" dirty="0"/>
              <a:t> </a:t>
            </a:r>
            <a:r>
              <a:rPr lang="pt-PT" altLang="pt-PT" sz="1600" dirty="0">
                <a:highlight>
                  <a:srgbClr val="FFFF00"/>
                </a:highlight>
              </a:rPr>
              <a:t>fundamentadamente os trechos selecionados</a:t>
            </a:r>
            <a:r>
              <a:rPr lang="pt-PT" altLang="pt-PT" sz="1600" dirty="0"/>
              <a:t>, em relação aos quais devem ser realizadas as </a:t>
            </a:r>
            <a:r>
              <a:rPr lang="pt-PT" altLang="pt-PT" sz="1600" dirty="0">
                <a:highlight>
                  <a:srgbClr val="FFFF00"/>
                </a:highlight>
              </a:rPr>
              <a:t>inspeções específicas de segurança rodoviária </a:t>
            </a:r>
            <a:r>
              <a:rPr lang="pt-PT" altLang="pt-PT" sz="1600" dirty="0"/>
              <a:t>ou as </a:t>
            </a:r>
            <a:r>
              <a:rPr lang="pt-PT" altLang="pt-PT" sz="1600" dirty="0">
                <a:highlight>
                  <a:srgbClr val="FFFF00"/>
                </a:highlight>
              </a:rPr>
              <a:t>medidas corretivas ou mitigadoras imediatas</a:t>
            </a:r>
            <a:r>
              <a:rPr lang="pt-PT" altLang="pt-PT" sz="1600" dirty="0"/>
              <a:t>, nos termos do artigo 8.º</a:t>
            </a: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71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Decreto-Lei n.º 84/2022, 9 dezembro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PT" altLang="pt-PT" sz="1600" b="1" dirty="0"/>
              <a:t>Artigo 8.º Inspeções específicas de segurança rodoviária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1 — Os </a:t>
            </a:r>
            <a:r>
              <a:rPr lang="pt-PT" altLang="pt-PT" sz="1600" dirty="0">
                <a:highlight>
                  <a:srgbClr val="FFFF00"/>
                </a:highlight>
              </a:rPr>
              <a:t>trechos selecionados pela ANSR </a:t>
            </a:r>
            <a:r>
              <a:rPr lang="pt-PT" altLang="pt-PT" sz="1600" dirty="0"/>
              <a:t>em resultado da classificação do seu nível de segurança, a que se refere o n.º 8 do artigo 5.º, são objeto pela entidade gestora da via em que os referidos trechos se inserem, </a:t>
            </a:r>
            <a:r>
              <a:rPr lang="pt-PT" altLang="pt-PT" sz="1600" dirty="0">
                <a:highlight>
                  <a:srgbClr val="FFFF00"/>
                </a:highlight>
              </a:rPr>
              <a:t>de inspeções específicas de segurança rodoviária</a:t>
            </a:r>
            <a:r>
              <a:rPr lang="pt-PT" altLang="pt-PT" sz="1600" dirty="0"/>
              <a:t>, ou, em alternativa, de </a:t>
            </a:r>
            <a:r>
              <a:rPr lang="pt-PT" altLang="pt-PT" sz="1600" dirty="0">
                <a:highlight>
                  <a:srgbClr val="FFFF00"/>
                </a:highlight>
              </a:rPr>
              <a:t>aplicação direta de medidas corretivas ou mitigadoras</a:t>
            </a:r>
            <a:r>
              <a:rPr lang="pt-PT" altLang="pt-PT" sz="1600" dirty="0"/>
              <a:t>, </a:t>
            </a:r>
            <a:r>
              <a:rPr lang="pt-PT" altLang="pt-PT" sz="1600" dirty="0">
                <a:highlight>
                  <a:srgbClr val="FFFF00"/>
                </a:highlight>
              </a:rPr>
              <a:t>propostas e aceites nos termos do número seguinte.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2 — Caso a </a:t>
            </a:r>
            <a:r>
              <a:rPr lang="pt-PT" altLang="pt-PT" sz="1600" dirty="0">
                <a:highlight>
                  <a:srgbClr val="FFFF00"/>
                </a:highlight>
              </a:rPr>
              <a:t>entidade gestora da via proponha a aplicação direta das medidas corretivas ou mitigadoras</a:t>
            </a:r>
            <a:r>
              <a:rPr lang="pt-PT" altLang="pt-PT" sz="1600" dirty="0"/>
              <a:t> referidas no número anterior, </a:t>
            </a:r>
            <a:r>
              <a:rPr lang="pt-PT" altLang="pt-PT" sz="1600" dirty="0">
                <a:highlight>
                  <a:srgbClr val="FFFF00"/>
                </a:highlight>
              </a:rPr>
              <a:t>e as mesmas sejam aceites pela ANSR e pelo IMT, I. P</a:t>
            </a:r>
            <a:r>
              <a:rPr lang="pt-PT" altLang="pt-PT" sz="1600" dirty="0"/>
              <a:t>., a respetiva </a:t>
            </a:r>
            <a:r>
              <a:rPr lang="pt-PT" altLang="pt-PT" sz="1600" dirty="0">
                <a:highlight>
                  <a:srgbClr val="FFFF00"/>
                </a:highlight>
              </a:rPr>
              <a:t>implementação deve ser concluída no prazo máximo de 180 dias, contado da comunicação pela ANSR da classificação de segurança rodoviária</a:t>
            </a:r>
            <a:r>
              <a:rPr lang="pt-PT" altLang="pt-PT" sz="1600" dirty="0"/>
              <a:t>, a que se refere o n.º 8 do artigo 5.º, salvo proposta devidamente fundamentada pela entidade gestora da via e aceite pela ANSR e pelo IMT, I. P.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3 — As </a:t>
            </a:r>
            <a:r>
              <a:rPr lang="pt-PT" altLang="pt-PT" sz="1600" dirty="0">
                <a:highlight>
                  <a:srgbClr val="FFFF00"/>
                </a:highlight>
              </a:rPr>
              <a:t>inspeções específicas de segurança rodoviária </a:t>
            </a:r>
            <a:r>
              <a:rPr lang="pt-PT" altLang="pt-PT" sz="1600" dirty="0"/>
              <a:t>a que se refere o n.º 1 são realizadas e concluídas no </a:t>
            </a:r>
            <a:r>
              <a:rPr lang="pt-PT" altLang="pt-PT" sz="1600" dirty="0">
                <a:highlight>
                  <a:srgbClr val="FFFF00"/>
                </a:highlight>
              </a:rPr>
              <a:t>prazo máximo de 180 dias</a:t>
            </a:r>
            <a:r>
              <a:rPr lang="pt-PT" altLang="pt-PT" sz="1600" dirty="0"/>
              <a:t>, contado da comunicação prevista no n.º 9 do artigo 5.º 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4 — As </a:t>
            </a:r>
            <a:r>
              <a:rPr lang="pt-PT" altLang="pt-PT" sz="1600" dirty="0">
                <a:highlight>
                  <a:srgbClr val="FFFF00"/>
                </a:highlight>
              </a:rPr>
              <a:t>infraestruturas rodoviárias</a:t>
            </a:r>
            <a:r>
              <a:rPr lang="pt-PT" altLang="pt-PT" sz="1600" dirty="0"/>
              <a:t>, ou trechos de infraestruturas rodoviárias</a:t>
            </a:r>
            <a:r>
              <a:rPr lang="pt-PT" altLang="pt-PT" sz="1600" dirty="0">
                <a:highlight>
                  <a:srgbClr val="FFFF00"/>
                </a:highlight>
              </a:rPr>
              <a:t>, recém-construídos ou reabertos ao tráfego </a:t>
            </a:r>
            <a:r>
              <a:rPr lang="pt-PT" altLang="pt-PT" sz="1600" dirty="0"/>
              <a:t>na sequência de obras de </a:t>
            </a:r>
            <a:r>
              <a:rPr lang="pt-PT" altLang="pt-PT" sz="1600" dirty="0">
                <a:highlight>
                  <a:srgbClr val="FFFF00"/>
                </a:highlight>
              </a:rPr>
              <a:t>ampliação ou de reabilitação</a:t>
            </a:r>
            <a:r>
              <a:rPr lang="pt-PT" altLang="pt-PT" sz="1600" dirty="0"/>
              <a:t>, são igualmente  sujeitos a </a:t>
            </a:r>
            <a:r>
              <a:rPr lang="pt-PT" altLang="pt-PT" sz="1600" dirty="0">
                <a:highlight>
                  <a:srgbClr val="FFFF00"/>
                </a:highlight>
              </a:rPr>
              <a:t>inspeção específica de segurança rodoviária</a:t>
            </a:r>
            <a:r>
              <a:rPr lang="pt-PT" altLang="pt-PT" sz="1600" dirty="0"/>
              <a:t>, promovida pela respetiva </a:t>
            </a:r>
            <a:r>
              <a:rPr lang="pt-PT" altLang="pt-PT" sz="1600" dirty="0">
                <a:highlight>
                  <a:srgbClr val="FFFF00"/>
                </a:highlight>
              </a:rPr>
              <a:t>entidade gestora da via</a:t>
            </a:r>
            <a:r>
              <a:rPr lang="pt-PT" altLang="pt-PT" sz="1600" dirty="0"/>
              <a:t>, que deve </a:t>
            </a:r>
            <a:r>
              <a:rPr lang="pt-PT" altLang="pt-PT" sz="1600" dirty="0">
                <a:highlight>
                  <a:srgbClr val="FFFF00"/>
                </a:highlight>
              </a:rPr>
              <a:t>ser iniciada três anos após o dia de abertura </a:t>
            </a:r>
            <a:r>
              <a:rPr lang="pt-PT" altLang="pt-PT" sz="1600" dirty="0"/>
              <a:t>ou reabertura ao trânsito e estar </a:t>
            </a:r>
            <a:r>
              <a:rPr lang="pt-PT" altLang="pt-PT" sz="1600" dirty="0">
                <a:highlight>
                  <a:srgbClr val="FFFF00"/>
                </a:highlight>
              </a:rPr>
              <a:t>concluída no prazo de três anos e seis meses </a:t>
            </a:r>
            <a:r>
              <a:rPr lang="pt-PT" altLang="pt-PT" sz="1600" dirty="0"/>
              <a:t>a contar do dia de abertura ou reabertura ao trânsito, devendo ser tido em consideração especial o comportamento real dos utilizadores face ao que era esperado com a realização das obras.</a:t>
            </a: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82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Decreto-Lei n.º 84/2022, 9 dezembro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PT" altLang="pt-PT" sz="1600" b="1" dirty="0"/>
              <a:t>Artigo 8.º Inspeções específicas de segurança rodoviária (</a:t>
            </a:r>
            <a:r>
              <a:rPr lang="pt-PT" altLang="pt-PT" sz="1600" b="1" dirty="0" err="1"/>
              <a:t>cont</a:t>
            </a:r>
            <a:r>
              <a:rPr lang="pt-PT" altLang="pt-PT" sz="1600" b="1" dirty="0"/>
              <a:t>.)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5 — A ANSR, no caso </a:t>
            </a:r>
            <a:r>
              <a:rPr lang="pt-PT" altLang="pt-PT" sz="1600" dirty="0">
                <a:highlight>
                  <a:srgbClr val="FFFF00"/>
                </a:highlight>
              </a:rPr>
              <a:t>das vias da RNN e Municipal </a:t>
            </a:r>
            <a:r>
              <a:rPr lang="pt-PT" altLang="pt-PT" sz="1600" dirty="0"/>
              <a:t>e </a:t>
            </a:r>
            <a:r>
              <a:rPr lang="pt-PT" altLang="pt-PT" sz="1600" dirty="0">
                <a:highlight>
                  <a:srgbClr val="FFFF00"/>
                </a:highlight>
              </a:rPr>
              <a:t>o IMT, I. P., no caso das vias da RNN</a:t>
            </a:r>
            <a:r>
              <a:rPr lang="pt-PT" altLang="pt-PT" sz="1600" dirty="0"/>
              <a:t>, </a:t>
            </a:r>
            <a:r>
              <a:rPr lang="pt-PT" altLang="pt-PT" sz="1600" dirty="0">
                <a:highlight>
                  <a:srgbClr val="FFFF00"/>
                </a:highlight>
              </a:rPr>
              <a:t>podem, a expensas próprias</a:t>
            </a:r>
            <a:r>
              <a:rPr lang="pt-PT" altLang="pt-PT" sz="1600" dirty="0"/>
              <a:t>, sempre que considerem necessário, realizar ou providenciar a realização de </a:t>
            </a:r>
            <a:r>
              <a:rPr lang="pt-PT" altLang="pt-PT" sz="1600" dirty="0">
                <a:highlight>
                  <a:srgbClr val="FFFF00"/>
                </a:highlight>
              </a:rPr>
              <a:t>inspeções específicas de segurança rodoviária a qualquer trecho de infraestrutura rodoviária da RRN ou da Rede Rodoviária Municipal, independentemente de estar ou não abrangido pelo disposto no n.º 1,</a:t>
            </a:r>
            <a:r>
              <a:rPr lang="pt-PT" altLang="pt-PT" sz="1600" dirty="0"/>
              <a:t> em especial quando apresente obras, características de circulação ou sinistralidade que o aconselhem.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6 — As inspeções específicas de segurança rodoviária são efetuadas por </a:t>
            </a:r>
            <a:r>
              <a:rPr lang="pt-PT" altLang="pt-PT" sz="1600" dirty="0">
                <a:highlight>
                  <a:srgbClr val="FFFF00"/>
                </a:highlight>
              </a:rPr>
              <a:t>equipas</a:t>
            </a:r>
            <a:r>
              <a:rPr lang="pt-PT" altLang="pt-PT" sz="1600" dirty="0"/>
              <a:t> constituídas por </a:t>
            </a:r>
            <a:r>
              <a:rPr lang="pt-PT" altLang="pt-PT" sz="1600" dirty="0">
                <a:highlight>
                  <a:srgbClr val="FFFF00"/>
                </a:highlight>
              </a:rPr>
              <a:t>dois ou mais inspetores</a:t>
            </a:r>
            <a:r>
              <a:rPr lang="pt-PT" altLang="pt-PT" sz="1600" dirty="0"/>
              <a:t>, devendo </a:t>
            </a:r>
            <a:r>
              <a:rPr lang="pt-PT" altLang="pt-PT" sz="1600" dirty="0">
                <a:highlight>
                  <a:srgbClr val="FFFF00"/>
                </a:highlight>
              </a:rPr>
              <a:t>um</a:t>
            </a:r>
            <a:r>
              <a:rPr lang="pt-PT" altLang="pt-PT" sz="1600" dirty="0"/>
              <a:t> dos elementos da equipa, pelo menos, ser detentor do título profissional de </a:t>
            </a:r>
            <a:r>
              <a:rPr lang="pt-PT" altLang="pt-PT" sz="1600" dirty="0">
                <a:highlight>
                  <a:srgbClr val="FFFF00"/>
                </a:highlight>
              </a:rPr>
              <a:t>auditor de segurança rodoviária </a:t>
            </a:r>
            <a:r>
              <a:rPr lang="pt-PT" altLang="pt-PT" sz="1600" dirty="0"/>
              <a:t>nos termos da legislação específica sobre a matéria, e não incluem aspetos ligados à segurança estrutural das infraestruturas rodoviárias.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7 — Cada equipa de inspeção específica tem um </a:t>
            </a:r>
            <a:r>
              <a:rPr lang="pt-PT" altLang="pt-PT" sz="1600" dirty="0">
                <a:highlight>
                  <a:srgbClr val="FFFF00"/>
                </a:highlight>
              </a:rPr>
              <a:t>responsável,</a:t>
            </a:r>
            <a:r>
              <a:rPr lang="pt-PT" altLang="pt-PT" sz="1600" dirty="0"/>
              <a:t> detentor do título profissional de auditor de segurança rodoviária nos termos da legislação específica sobre a matéria, a indicar pela </a:t>
            </a:r>
            <a:r>
              <a:rPr lang="pt-PT" altLang="pt-PT" sz="1600" dirty="0">
                <a:highlight>
                  <a:srgbClr val="FFFF00"/>
                </a:highlight>
              </a:rPr>
              <a:t>entidade gestora da via</a:t>
            </a:r>
            <a:r>
              <a:rPr lang="pt-PT" altLang="pt-PT" sz="1600" dirty="0"/>
              <a:t>, </a:t>
            </a:r>
            <a:r>
              <a:rPr lang="pt-PT" altLang="pt-PT" sz="1600" dirty="0">
                <a:highlight>
                  <a:srgbClr val="FFFF00"/>
                </a:highlight>
              </a:rPr>
              <a:t>ou pela ANSR </a:t>
            </a:r>
            <a:r>
              <a:rPr lang="pt-PT" altLang="pt-PT" sz="1600" dirty="0"/>
              <a:t>ou pelo IMT, I. P., quando a iniciativa da realização da inspeção seja de uma destas entidades nos termos do n.º 5, devendo a respetiva entidade indicar igualmente a dimensão da referida equipa, a qual deve ser estabelecida em função da complexidade do tráfego e das características e extensão da infraestrutura ou trecho a inspecionar.</a:t>
            </a:r>
          </a:p>
          <a:p>
            <a:pPr marL="0" indent="0" eaLnBrk="1" hangingPunct="1">
              <a:buNone/>
            </a:pPr>
            <a:r>
              <a:rPr lang="pt-PT" altLang="pt-PT" sz="1600" dirty="0"/>
              <a:t>8 — Os </a:t>
            </a:r>
            <a:r>
              <a:rPr lang="pt-PT" altLang="pt-PT" sz="1600" dirty="0">
                <a:highlight>
                  <a:srgbClr val="FFFF00"/>
                </a:highlight>
              </a:rPr>
              <a:t>inspetores </a:t>
            </a:r>
            <a:r>
              <a:rPr lang="pt-PT" altLang="pt-PT" sz="1600" dirty="0"/>
              <a:t>referidos no n.º 6 são funcionalmente </a:t>
            </a:r>
            <a:r>
              <a:rPr lang="pt-PT" altLang="pt-PT" sz="1600" dirty="0">
                <a:highlight>
                  <a:srgbClr val="FFFF00"/>
                </a:highlight>
              </a:rPr>
              <a:t>independentes</a:t>
            </a:r>
            <a:r>
              <a:rPr lang="pt-PT" altLang="pt-PT" sz="1600" dirty="0"/>
              <a:t> relativamente aos decisores dos aspetos de projeto e de manutenção da infraestrutura rodoviária sujeita à inspeção.</a:t>
            </a: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089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Decreto-Lei n.º 84/2022, 9 dezembro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t-PT" altLang="pt-PT" sz="1600" b="1" dirty="0"/>
              <a:t>Artigo 8.º Inspeções específicas de segurança rodoviária (</a:t>
            </a:r>
            <a:r>
              <a:rPr lang="pt-PT" altLang="pt-PT" sz="1600" b="1" dirty="0" err="1"/>
              <a:t>cont</a:t>
            </a:r>
            <a:r>
              <a:rPr lang="pt-PT" altLang="pt-PT" sz="1600" b="1" dirty="0"/>
              <a:t>.)</a:t>
            </a:r>
          </a:p>
          <a:p>
            <a:pPr marL="0" indent="0" algn="just" eaLnBrk="1" hangingPunct="1">
              <a:buNone/>
            </a:pPr>
            <a:r>
              <a:rPr lang="pt-PT" altLang="pt-PT" sz="1600" dirty="0"/>
              <a:t>9 — Na realização das inspeções específicas de segurança rodoviária os inspetores </a:t>
            </a:r>
            <a:r>
              <a:rPr lang="pt-PT" altLang="pt-PT" sz="1600" dirty="0">
                <a:highlight>
                  <a:srgbClr val="FFFF00"/>
                </a:highlight>
              </a:rPr>
              <a:t>devem considerar </a:t>
            </a:r>
            <a:r>
              <a:rPr lang="pt-PT" altLang="pt-PT" sz="1600" dirty="0"/>
              <a:t>os </a:t>
            </a:r>
            <a:r>
              <a:rPr lang="pt-PT" altLang="pt-PT" sz="1600" dirty="0">
                <a:highlight>
                  <a:srgbClr val="FFFF00"/>
                </a:highlight>
              </a:rPr>
              <a:t>elementos indicativos constantes da portaria </a:t>
            </a:r>
            <a:r>
              <a:rPr lang="pt-PT" altLang="pt-PT" sz="1600" dirty="0"/>
              <a:t>a que se refere a alínea a) do n.º 2 do artigo 20.º, e devem apresentar os resultados das referidas inspeções em relatório próprio, com a </a:t>
            </a:r>
            <a:r>
              <a:rPr lang="pt-PT" altLang="pt-PT" sz="1600" dirty="0">
                <a:highlight>
                  <a:srgbClr val="FFFF00"/>
                </a:highlight>
              </a:rPr>
              <a:t>identificação e caracterização dos perigos detetados e, para cada um, as respetivas medidas corretivas ou mitigadoras das condições perigosas, </a:t>
            </a:r>
            <a:r>
              <a:rPr lang="pt-PT" altLang="pt-PT" sz="1600" dirty="0"/>
              <a:t>e que contenha </a:t>
            </a:r>
            <a:r>
              <a:rPr lang="pt-PT" altLang="pt-PT" sz="1600" dirty="0">
                <a:highlight>
                  <a:srgbClr val="FFFF00"/>
                </a:highlight>
              </a:rPr>
              <a:t>pelo menos os elementos constantes da portaria </a:t>
            </a:r>
            <a:r>
              <a:rPr lang="pt-PT" altLang="pt-PT" sz="1600" dirty="0"/>
              <a:t>a que se refere a alínea b) do n.º 2 do artigo 20.º</a:t>
            </a:r>
          </a:p>
          <a:p>
            <a:pPr marL="0" indent="0" algn="just" eaLnBrk="1" hangingPunct="1">
              <a:buNone/>
            </a:pPr>
            <a:r>
              <a:rPr lang="pt-PT" altLang="pt-PT" sz="1600" dirty="0"/>
              <a:t>10 — </a:t>
            </a:r>
            <a:r>
              <a:rPr lang="pt-PT" altLang="pt-PT" sz="1600" dirty="0">
                <a:highlight>
                  <a:srgbClr val="FFFF00"/>
                </a:highlight>
              </a:rPr>
              <a:t>Os efeitos dos perigos detetados devem ser quantificados </a:t>
            </a:r>
            <a:r>
              <a:rPr lang="pt-PT" altLang="pt-PT" sz="1600" dirty="0"/>
              <a:t>ou, quando tal não for possível, </a:t>
            </a:r>
            <a:r>
              <a:rPr lang="pt-PT" altLang="pt-PT" sz="1600" dirty="0">
                <a:highlight>
                  <a:srgbClr val="FFFF00"/>
                </a:highlight>
              </a:rPr>
              <a:t>avaliados de forma normalizada e objetiva, </a:t>
            </a:r>
            <a:r>
              <a:rPr lang="pt-PT" altLang="pt-PT" sz="1600" dirty="0"/>
              <a:t>devendo para este efeito ser utilizada a </a:t>
            </a:r>
            <a:r>
              <a:rPr lang="pt-PT" altLang="pt-PT" sz="1600" dirty="0">
                <a:highlight>
                  <a:srgbClr val="FFFF00"/>
                </a:highlight>
              </a:rPr>
              <a:t>matriz de risco </a:t>
            </a:r>
            <a:r>
              <a:rPr lang="pt-PT" altLang="pt-PT" sz="1600" dirty="0"/>
              <a:t>constante da portaria a que se refere a alínea c) do n.º 2 do artigo 20.º</a:t>
            </a:r>
          </a:p>
          <a:p>
            <a:pPr marL="0" indent="0" eaLnBrk="1" hangingPunct="1">
              <a:buNone/>
            </a:pPr>
            <a:endParaRPr lang="pt-PT" altLang="pt-PT" sz="1600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6141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Portaria n.º 65/2023, 3 de março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sz="1600" dirty="0">
              <a:highlight>
                <a:srgbClr val="FFFF00"/>
              </a:highlight>
            </a:endParaRP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162CCCA-7B12-02BA-402C-C5EDE43AD3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1728788"/>
            <a:ext cx="3228067" cy="42368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0F7CBB7-5EA3-74F8-25D1-905482304A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340" y="1728788"/>
            <a:ext cx="3884507" cy="42291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15911D4-1AA2-23C5-67BF-50D8608696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007" y="1732441"/>
            <a:ext cx="3489378" cy="103010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6BC37CA-A7B1-E126-3812-5CEA10318A8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848" y="2762550"/>
            <a:ext cx="3512538" cy="17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137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Portaria n.º 65/2023, 3 de março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sz="1600" dirty="0">
              <a:highlight>
                <a:srgbClr val="FFFF00"/>
              </a:highlight>
            </a:endParaRP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09D0B0E-CB26-9AED-5773-10673ECDFC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1728788"/>
            <a:ext cx="4557328" cy="42291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51A552-9FBB-CFEF-8637-E8691C5C80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528" y="2170460"/>
            <a:ext cx="6056697" cy="342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236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design gráfico, Gráficos&#10;&#10;Descrição gerada automaticamente">
            <a:extLst>
              <a:ext uri="{FF2B5EF4-FFF2-40B4-BE49-F238E27FC236}">
                <a16:creationId xmlns:a16="http://schemas.microsoft.com/office/drawing/2014/main" id="{A0DB7ADD-D6EC-6D6A-1C5C-661FD210E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DE4D84D6-0FBB-9CA9-169E-AC70D9B965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24000" y="2001838"/>
            <a:ext cx="9144000" cy="1508125"/>
          </a:xfrm>
        </p:spPr>
        <p:txBody>
          <a:bodyPr/>
          <a:lstStyle/>
          <a:p>
            <a:pPr eaLnBrk="1" hangingPunct="1"/>
            <a:r>
              <a:rPr lang="pt-PT" altLang="pt-PT" dirty="0"/>
              <a:t>Avaliação de Segurança à Escala da Rede</a:t>
            </a:r>
          </a:p>
        </p:txBody>
      </p:sp>
      <p:sp>
        <p:nvSpPr>
          <p:cNvPr id="5124" name="Marcador de Posição do Texto 2">
            <a:extLst>
              <a:ext uri="{FF2B5EF4-FFF2-40B4-BE49-F238E27FC236}">
                <a16:creationId xmlns:a16="http://schemas.microsoft.com/office/drawing/2014/main" id="{8C26D674-CC2D-AD65-F5D2-E18376466E6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524000" y="3602038"/>
            <a:ext cx="9144000" cy="1643062"/>
          </a:xfrm>
        </p:spPr>
        <p:txBody>
          <a:bodyPr/>
          <a:lstStyle/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  <a:p>
            <a:pPr algn="r" eaLnBrk="1" hangingPunct="1"/>
            <a:r>
              <a:rPr lang="pt-PT" altLang="pt-PT" dirty="0"/>
              <a:t>ANSR, Carlos Lopes</a:t>
            </a:r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251153379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en-US" altLang="pt-PT" sz="3200" dirty="0"/>
              <a:t>Methodology Commission guidance </a:t>
            </a:r>
            <a:endParaRPr lang="pt-PT" altLang="pt-PT" sz="3200" dirty="0"/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sz="1600" dirty="0">
              <a:highlight>
                <a:srgbClr val="FFFF00"/>
              </a:highlight>
            </a:endParaRP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1A4D885-C600-F0CB-4D36-643EA37EEE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1711422"/>
            <a:ext cx="4136260" cy="42464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1E89B3E-CCD1-633D-4CFF-EA6A5C2091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8" b="1780"/>
          <a:stretch/>
        </p:blipFill>
        <p:spPr>
          <a:xfrm>
            <a:off x="5018148" y="2521258"/>
            <a:ext cx="6149962" cy="24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408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en-US" altLang="pt-PT" sz="3200" dirty="0" err="1"/>
              <a:t>EuroRap</a:t>
            </a:r>
            <a:r>
              <a:rPr lang="en-US" altLang="pt-PT" sz="3200" dirty="0"/>
              <a:t> Portugal – PENSE 2020</a:t>
            </a:r>
            <a:endParaRPr lang="pt-PT" altLang="pt-PT" sz="3200" dirty="0"/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sz="1600" dirty="0">
              <a:highlight>
                <a:srgbClr val="FFFF00"/>
              </a:highlight>
            </a:endParaRPr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4" name="Imagem 3" descr="Uma imagem com texto, mapa, atlas, captura de ecrã&#10;&#10;Descrição gerada automaticamente">
            <a:extLst>
              <a:ext uri="{FF2B5EF4-FFF2-40B4-BE49-F238E27FC236}">
                <a16:creationId xmlns:a16="http://schemas.microsoft.com/office/drawing/2014/main" id="{78910167-C604-74ED-43A2-C096E413BA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1728788"/>
            <a:ext cx="6107533" cy="431873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5689005-138F-6C90-9729-B33A8C9421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321" y="1728788"/>
            <a:ext cx="2996771" cy="431873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651ADE-262D-7354-FC68-20D688F7FA19}"/>
              </a:ext>
            </a:extLst>
          </p:cNvPr>
          <p:cNvSpPr txBox="1"/>
          <p:nvPr/>
        </p:nvSpPr>
        <p:spPr>
          <a:xfrm>
            <a:off x="2523478" y="952500"/>
            <a:ext cx="611227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/>
              <a:t>http://www.ansr.pt/Noticias/Pages/ANSR-divulga-resultados-do-estudo-Euro-RAP-.aspx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B3DDA3-0BF7-BD8B-698B-CCF97B9E0A74}"/>
              </a:ext>
            </a:extLst>
          </p:cNvPr>
          <p:cNvSpPr txBox="1"/>
          <p:nvPr/>
        </p:nvSpPr>
        <p:spPr>
          <a:xfrm>
            <a:off x="4696286" y="2458004"/>
            <a:ext cx="3534035" cy="32316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pt-PT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3390" indent="-226695" algn="just">
              <a:spcAft>
                <a:spcPts val="0"/>
              </a:spcAft>
            </a:pPr>
            <a:r>
              <a:rPr lang="pt-PT" sz="12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pt-PT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777,1km (15,92%) avaliados com 1 estrela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(Risco relativo de morte ou ferimento grave igual ou superior a 22,5)</a:t>
            </a:r>
            <a:endParaRPr lang="pt-PT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3390" indent="-226695" algn="just">
              <a:spcAft>
                <a:spcPts val="0"/>
              </a:spcAft>
            </a:pPr>
            <a:r>
              <a:rPr lang="pt-PT" sz="12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pt-PT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1743,7km (35,73%) avaliados com 2 estrelas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(Risco relativo de morte ou ferimento grave igual ou superior a 12,5 e inferior a 22,5)</a:t>
            </a:r>
            <a:endParaRPr lang="pt-PT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pt-PT" sz="12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pt-PT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2052,5km (42,06%) avaliados com 3 estrelas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(Risco relativo de morte ou ferimento grave igual ou superior a 5 e inferior a 12,5)</a:t>
            </a:r>
            <a:endParaRPr lang="pt-PT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pt-PT" sz="12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pt-PT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282,0km (5,78%) avaliados com 4 estrelas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(Risco relativo de morte ou ferimento grave igual ou superior a 2,5 e inferior a 5)</a:t>
            </a:r>
            <a:endParaRPr lang="pt-PT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3390" indent="-226695" algn="just">
              <a:spcAft>
                <a:spcPts val="0"/>
              </a:spcAft>
            </a:pPr>
            <a:r>
              <a:rPr lang="pt-PT" sz="12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     </a:t>
            </a:r>
            <a:r>
              <a:rPr lang="pt-PT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16,2km (0,33%) avaliados com 5 estrelas</a:t>
            </a:r>
            <a:r>
              <a:rPr lang="pt-PT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(Risco relativo de morte ou ferimento grave inferior a 2,5)</a:t>
            </a:r>
            <a:endParaRPr lang="pt-PT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453390" algn="just">
              <a:spcAft>
                <a:spcPts val="800"/>
              </a:spcAft>
            </a:pPr>
            <a:r>
              <a:rPr lang="pt-PT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pt-PT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311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en-US" altLang="pt-PT" sz="3200" dirty="0" err="1"/>
              <a:t>EuroRap</a:t>
            </a:r>
            <a:r>
              <a:rPr lang="en-US" altLang="pt-PT" sz="3200" dirty="0"/>
              <a:t> Portugal – PENSE 2020</a:t>
            </a:r>
            <a:endParaRPr lang="pt-PT" altLang="pt-PT" sz="3200" dirty="0"/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pt-PT" sz="1600" dirty="0" err="1"/>
              <a:t>iRAP</a:t>
            </a:r>
            <a:r>
              <a:rPr lang="en-US" altLang="pt-PT" sz="1600" dirty="0"/>
              <a:t> Specification, Manuals and Guides </a:t>
            </a:r>
            <a:r>
              <a:rPr lang="en-US" altLang="pt-PT" sz="1600" dirty="0">
                <a:hlinkClick r:id="rId4"/>
              </a:rPr>
              <a:t>https://irap.org/specifications/</a:t>
            </a:r>
            <a:r>
              <a:rPr lang="en-US" altLang="pt-PT" sz="1600" dirty="0"/>
              <a:t> </a:t>
            </a:r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algn="ctr" eaLnBrk="1" hangingPunct="1">
              <a:buNone/>
            </a:pPr>
            <a:r>
              <a:rPr lang="en-US" altLang="pt-PT" sz="1600" dirty="0" err="1"/>
              <a:t>iRAP</a:t>
            </a:r>
            <a:r>
              <a:rPr lang="en-US" altLang="pt-PT" sz="1600" dirty="0"/>
              <a:t> Methodology fact sheets </a:t>
            </a:r>
            <a:r>
              <a:rPr lang="en-US" altLang="pt-PT" sz="1600" dirty="0">
                <a:hlinkClick r:id="rId5"/>
              </a:rPr>
              <a:t>https://irap.org/methodology/</a:t>
            </a:r>
            <a:endParaRPr lang="en-US" altLang="pt-PT" sz="1600" dirty="0"/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algn="ctr" eaLnBrk="1" hangingPunct="1">
              <a:buNone/>
            </a:pPr>
            <a:endParaRPr lang="en-US" altLang="pt-PT" sz="1600" dirty="0"/>
          </a:p>
          <a:p>
            <a:pPr marL="0" indent="0" eaLnBrk="1" hangingPunct="1">
              <a:buNone/>
            </a:pPr>
            <a:endParaRPr lang="pt-PT" altLang="pt-PT" sz="1600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651ADE-262D-7354-FC68-20D688F7FA19}"/>
              </a:ext>
            </a:extLst>
          </p:cNvPr>
          <p:cNvSpPr txBox="1"/>
          <p:nvPr/>
        </p:nvSpPr>
        <p:spPr>
          <a:xfrm>
            <a:off x="2523478" y="952500"/>
            <a:ext cx="611227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4C1DE9-EFA6-19F7-7519-C353162C6A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295" y="4430255"/>
            <a:ext cx="2947602" cy="15966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E64787-F1BB-DFA9-F5DD-CBC7BC34123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943" y="2051553"/>
            <a:ext cx="3682538" cy="19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899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design gráfico, captura de ecrã, logótipo&#10;&#10;Descrição gerada automaticamente">
            <a:extLst>
              <a:ext uri="{FF2B5EF4-FFF2-40B4-BE49-F238E27FC236}">
                <a16:creationId xmlns:a16="http://schemas.microsoft.com/office/drawing/2014/main" id="{A4C14449-D347-A69C-FB9E-DC800AB50D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1" name="Marcador de Posição da Imagem 2">
            <a:extLst>
              <a:ext uri="{FF2B5EF4-FFF2-40B4-BE49-F238E27FC236}">
                <a16:creationId xmlns:a16="http://schemas.microsoft.com/office/drawing/2014/main" id="{F4D732E1-4E3F-9B7A-8731-0D7920091959}"/>
              </a:ext>
            </a:extLst>
          </p:cNvPr>
          <p:cNvSpPr txBox="1">
            <a:spLocks noGrp="1" noChangeArrowheads="1" noTextEdit="1"/>
          </p:cNvSpPr>
          <p:nvPr>
            <p:ph type="pic" sz="half" idx="13"/>
          </p:nvPr>
        </p:nvSpPr>
        <p:spPr>
          <a:xfrm>
            <a:off x="2144713" y="2068512"/>
            <a:ext cx="3951287" cy="2720975"/>
          </a:xfrm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6231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design gráfico, Gráficos&#10;&#10;Descrição gerada automaticamente">
            <a:extLst>
              <a:ext uri="{FF2B5EF4-FFF2-40B4-BE49-F238E27FC236}">
                <a16:creationId xmlns:a16="http://schemas.microsoft.com/office/drawing/2014/main" id="{A0DB7ADD-D6EC-6D6A-1C5C-661FD210E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DE4D84D6-0FBB-9CA9-169E-AC70D9B965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24000" y="2001838"/>
            <a:ext cx="9144000" cy="1508125"/>
          </a:xfrm>
        </p:spPr>
        <p:txBody>
          <a:bodyPr/>
          <a:lstStyle/>
          <a:p>
            <a:pPr eaLnBrk="1" hangingPunct="1"/>
            <a:r>
              <a:rPr lang="pt-PT" altLang="pt-PT" dirty="0"/>
              <a:t>Avaliação de Segurança à Escala da Rede</a:t>
            </a:r>
          </a:p>
        </p:txBody>
      </p:sp>
      <p:sp>
        <p:nvSpPr>
          <p:cNvPr id="5124" name="Marcador de Posição do Texto 2">
            <a:extLst>
              <a:ext uri="{FF2B5EF4-FFF2-40B4-BE49-F238E27FC236}">
                <a16:creationId xmlns:a16="http://schemas.microsoft.com/office/drawing/2014/main" id="{8C26D674-CC2D-AD65-F5D2-E18376466E6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524000" y="3602038"/>
            <a:ext cx="9144000" cy="2257224"/>
          </a:xfrm>
        </p:spPr>
        <p:txBody>
          <a:bodyPr/>
          <a:lstStyle/>
          <a:p>
            <a:pPr eaLnBrk="1" hangingPunct="1"/>
            <a:r>
              <a:rPr lang="pt-PT" altLang="pt-PT" dirty="0"/>
              <a:t>Sistema Seguro</a:t>
            </a:r>
          </a:p>
          <a:p>
            <a:pPr eaLnBrk="1" hangingPunct="1"/>
            <a:r>
              <a:rPr lang="pt-PT" altLang="pt-PT" dirty="0"/>
              <a:t>Diretiva </a:t>
            </a:r>
          </a:p>
          <a:p>
            <a:pPr eaLnBrk="1" hangingPunct="1"/>
            <a:r>
              <a:rPr lang="pt-PT" altLang="pt-PT" dirty="0"/>
              <a:t>Transposição Diretiva</a:t>
            </a:r>
          </a:p>
          <a:p>
            <a:pPr eaLnBrk="1" hangingPunct="1"/>
            <a:r>
              <a:rPr lang="pt-PT" altLang="pt-PT" dirty="0"/>
              <a:t>Regulamentação</a:t>
            </a:r>
          </a:p>
          <a:p>
            <a:pPr eaLnBrk="1" hangingPunct="1"/>
            <a:r>
              <a:rPr lang="pt-PT" altLang="pt-PT" dirty="0" err="1"/>
              <a:t>Eurorap</a:t>
            </a:r>
            <a:endParaRPr lang="pt-PT" altLang="pt-PT" dirty="0"/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19748360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Sistema Seguro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2846F6A-BB7C-C4BD-5B0F-27E3195252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11200" y="1715595"/>
            <a:ext cx="3119576" cy="35141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862F9E-04CE-804A-EB7A-C745F74D5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288" y="5242941"/>
            <a:ext cx="1689444" cy="719262"/>
          </a:xfrm>
          <a:prstGeom prst="rect">
            <a:avLst/>
          </a:prstGeom>
        </p:spPr>
      </p:pic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eaLnBrk="1" hangingPunct="1"/>
            <a:endParaRPr lang="pt-PT" altLang="pt-PT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4EB83AE-BA2F-8C7B-3874-1E5D064A3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0776" y="1728788"/>
            <a:ext cx="7518401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14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Sistema Seguro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61F316D-A45F-E87F-5F6B-12BD0D3AD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602" y="1725850"/>
            <a:ext cx="7523623" cy="423203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C3DAC04-15CC-B895-5B7F-3120CDFC8A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15" y="2367685"/>
            <a:ext cx="3079287" cy="29483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3A32EFF-B199-12FA-1E60-AFD1DD90826E}"/>
              </a:ext>
            </a:extLst>
          </p:cNvPr>
          <p:cNvSpPr txBox="1"/>
          <p:nvPr/>
        </p:nvSpPr>
        <p:spPr>
          <a:xfrm flipH="1">
            <a:off x="10039293" y="4500980"/>
            <a:ext cx="12859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https://www.youtube.com/watch?v=FJgvMX-UmqU&amp;t=1s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48BB9FA-F790-620C-EA0D-5E6D373F07E3}"/>
              </a:ext>
            </a:extLst>
          </p:cNvPr>
          <p:cNvSpPr/>
          <p:nvPr/>
        </p:nvSpPr>
        <p:spPr>
          <a:xfrm>
            <a:off x="8646850" y="4731811"/>
            <a:ext cx="1392443" cy="33733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9979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Sistema Seguro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FCEF0B1-2A11-5CA9-EEA2-00A27F99D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843" y="1728788"/>
            <a:ext cx="7504817" cy="422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946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Sistema Seguro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67155EE-8EC5-FEE3-A548-AEE917D70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017" y="1714352"/>
            <a:ext cx="7684382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46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Sistema Seguro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7CCEBB9-074A-0D4D-7854-6276CBD31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605" y="1714350"/>
            <a:ext cx="7546654" cy="42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1811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algn="ctr" eaLnBrk="1" hangingPunct="1"/>
            <a:r>
              <a:rPr lang="pt-PT" altLang="pt-PT" sz="3200" dirty="0"/>
              <a:t>Sistema Seguro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728788"/>
            <a:ext cx="10614025" cy="4229100"/>
          </a:xfrm>
        </p:spPr>
        <p:txBody>
          <a:bodyPr/>
          <a:lstStyle/>
          <a:p>
            <a:pPr marL="0" indent="0" eaLnBrk="1" hangingPunct="1">
              <a:buNone/>
            </a:pPr>
            <a:endParaRPr lang="pt-PT" altLang="pt-PT" dirty="0"/>
          </a:p>
        </p:txBody>
      </p:sp>
      <p:pic>
        <p:nvPicPr>
          <p:cNvPr id="5" name="Imagem 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42CEA34E-8ACC-FEAF-C2B7-13B56675E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" y="591345"/>
            <a:ext cx="1460643" cy="7985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373AE45-01EB-0D84-EDC1-F72B05C6F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031" y="1723229"/>
            <a:ext cx="75184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12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6E7CDCAAA24D9D96BBAF7420AB75" ma:contentTypeVersion="18" ma:contentTypeDescription="Create a new document." ma:contentTypeScope="" ma:versionID="3e05124f5ce836ecf35f022c924ace0a">
  <xsd:schema xmlns:xsd="http://www.w3.org/2001/XMLSchema" xmlns:xs="http://www.w3.org/2001/XMLSchema" xmlns:p="http://schemas.microsoft.com/office/2006/metadata/properties" xmlns:ns1="http://schemas.microsoft.com/sharepoint/v3" xmlns:ns2="66ba463a-92b6-4d3e-ab5b-8ec1363fb707" xmlns:ns3="3247b0b1-4d9e-4f71-b71f-7868e3c0701b" targetNamespace="http://schemas.microsoft.com/office/2006/metadata/properties" ma:root="true" ma:fieldsID="1ed66bf50e829bbb0c932f76be1cd30f" ns1:_="" ns2:_="" ns3:_="">
    <xsd:import namespace="http://schemas.microsoft.com/sharepoint/v3"/>
    <xsd:import namespace="66ba463a-92b6-4d3e-ab5b-8ec1363fb707"/>
    <xsd:import namespace="3247b0b1-4d9e-4f71-b71f-7868e3c070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1:PublishingStartDate" minOccurs="0"/>
                <xsd:element ref="ns1:PublishingExpirationDate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a463a-92b6-4d3e-ab5b-8ec1363fb7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551deb05-51ca-415e-a715-82e7248fe903}" ma:internalName="TaxCatchAll" ma:showField="CatchAllData" ma:web="66ba463a-92b6-4d3e-ab5b-8ec1363f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7b0b1-4d9e-4f71-b71f-7868e3c07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6296a4ce-a303-4364-8686-5352faf581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47b0b1-4d9e-4f71-b71f-7868e3c0701b">
      <Terms xmlns="http://schemas.microsoft.com/office/infopath/2007/PartnerControls"/>
    </lcf76f155ced4ddcb4097134ff3c332f>
    <PublishingExpirationDate xmlns="http://schemas.microsoft.com/sharepoint/v3" xsi:nil="true"/>
    <TaxCatchAll xmlns="66ba463a-92b6-4d3e-ab5b-8ec1363fb707" xsi:nil="true"/>
    <PublishingStartDate xmlns="http://schemas.microsoft.com/sharepoint/v3" xsi:nil="true"/>
    <_dlc_DocId xmlns="66ba463a-92b6-4d3e-ab5b-8ec1363fb707">6KDNEPZ3R3J3-5434029-273253</_dlc_DocId>
    <_dlc_DocIdUrl xmlns="66ba463a-92b6-4d3e-ab5b-8ec1363fb707">
      <Url>https://adbdpt.sharepoint.com/sites/Clipping/_layouts/15/DocIdRedir.aspx?ID=6KDNEPZ3R3J3-5434029-273253</Url>
      <Description>6KDNEPZ3R3J3-5434029-273253</Description>
    </_dlc_DocIdUrl>
  </documentManagement>
</p:properties>
</file>

<file path=customXml/itemProps1.xml><?xml version="1.0" encoding="utf-8"?>
<ds:datastoreItem xmlns:ds="http://schemas.openxmlformats.org/officeDocument/2006/customXml" ds:itemID="{2DE93325-9973-4730-BFA4-565E07B459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84BA6-9BBA-440C-BA5B-BC13FEEA41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225A1EF-A2A1-47F9-AD77-403DCBD31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ba463a-92b6-4d3e-ab5b-8ec1363fb707"/>
    <ds:schemaRef ds:uri="3247b0b1-4d9e-4f71-b71f-7868e3c07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2DD8F79-257E-408A-A871-DE2C950E0193}">
  <ds:schemaRefs>
    <ds:schemaRef ds:uri="3247b0b1-4d9e-4f71-b71f-7868e3c0701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66ba463a-92b6-4d3e-ab5b-8ec1363fb707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2119</Words>
  <Application>Microsoft Office PowerPoint</Application>
  <PresentationFormat>Ecrã Panorâmico</PresentationFormat>
  <Paragraphs>91</Paragraphs>
  <Slides>23</Slides>
  <Notes>20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Verdana</vt:lpstr>
      <vt:lpstr>Tema do Office</vt:lpstr>
      <vt:lpstr>Apresentação do PowerPoint</vt:lpstr>
      <vt:lpstr>Avaliação de Segurança à Escala da Rede</vt:lpstr>
      <vt:lpstr>Avaliação de Segurança à Escala da Rede</vt:lpstr>
      <vt:lpstr>Sistema Seguro</vt:lpstr>
      <vt:lpstr>Sistema Seguro</vt:lpstr>
      <vt:lpstr>Sistema Seguro</vt:lpstr>
      <vt:lpstr>Sistema Seguro</vt:lpstr>
      <vt:lpstr>Sistema Seguro</vt:lpstr>
      <vt:lpstr>Sistema Seguro</vt:lpstr>
      <vt:lpstr>Sistema Seguro</vt:lpstr>
      <vt:lpstr>Diretiva (EU) 2019/1936</vt:lpstr>
      <vt:lpstr>Diretiva (EU) 2019/1936</vt:lpstr>
      <vt:lpstr>Decreto-Lei n.º 84/2022, 9 dezembro</vt:lpstr>
      <vt:lpstr>Decreto-Lei n.º 84/2022, 9 dezembro</vt:lpstr>
      <vt:lpstr>Decreto-Lei n.º 84/2022, 9 dezembro</vt:lpstr>
      <vt:lpstr>Decreto-Lei n.º 84/2022, 9 dezembro</vt:lpstr>
      <vt:lpstr>Decreto-Lei n.º 84/2022, 9 dezembro</vt:lpstr>
      <vt:lpstr>Portaria n.º 65/2023, 3 de março</vt:lpstr>
      <vt:lpstr>Portaria n.º 65/2023, 3 de março</vt:lpstr>
      <vt:lpstr>Methodology Commission guidance </vt:lpstr>
      <vt:lpstr>EuroRap Portugal – PENSE 2020</vt:lpstr>
      <vt:lpstr>EuroRap Portugal – PENSE 2020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Tagaio</dc:creator>
  <cp:lastModifiedBy>Filipe Branco</cp:lastModifiedBy>
  <cp:revision>15</cp:revision>
  <cp:lastPrinted>2023-10-11T12:38:49Z</cp:lastPrinted>
  <dcterms:modified xsi:type="dcterms:W3CDTF">2023-10-20T15:03:09Z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0x010100AACE6E7CDCAAA24D9D96BBAF7420AB75</vt:lpwstr>
  </property>
  <property fmtid="{D5CDD505-2E9C-101B-9397-08002B2CF9AE}" pid="3" name="_dlc_DocIdItemGuid">
    <vt:lpwstr>5c5e214e-808f-465b-bb7a-fa918f231b4f</vt:lpwstr>
  </property>
</Properties>
</file>