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66" r:id="rId4"/>
    <p:sldId id="268" r:id="rId5"/>
    <p:sldId id="269" r:id="rId6"/>
    <p:sldId id="270" r:id="rId7"/>
    <p:sldId id="271" r:id="rId8"/>
    <p:sldId id="272" r:id="rId9"/>
    <p:sldId id="275" r:id="rId10"/>
    <p:sldId id="274" r:id="rId11"/>
    <p:sldId id="267" r:id="rId12"/>
  </p:sldIdLst>
  <p:sldSz cx="12192000" cy="6858000"/>
  <p:notesSz cx="6858000" cy="9144000"/>
  <p:defaultTextStyle>
    <a:defPPr>
      <a:defRPr lang="pt-P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onio Nunes Sous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7B97"/>
    <a:srgbClr val="009DDC"/>
    <a:srgbClr val="FFF2BB"/>
    <a:srgbClr val="FEFADE"/>
    <a:srgbClr val="FDED9F"/>
    <a:srgbClr val="A0D194"/>
    <a:srgbClr val="D1E9C7"/>
    <a:srgbClr val="57AD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75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hape 91">
            <a:extLst>
              <a:ext uri="{FF2B5EF4-FFF2-40B4-BE49-F238E27FC236}">
                <a16:creationId xmlns:a16="http://schemas.microsoft.com/office/drawing/2014/main" id="{215B517A-5868-43E6-AE75-3BCE951A4BC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5" name="Shape 92">
            <a:extLst>
              <a:ext uri="{FF2B5EF4-FFF2-40B4-BE49-F238E27FC236}">
                <a16:creationId xmlns:a16="http://schemas.microsoft.com/office/drawing/2014/main" id="{1EC13FF4-E5FC-46C8-B19C-EA48D88DC35E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PT" altLang="pt-PT">
              <a:sym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Calibri" panose="020F0502020204030204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Calibri" panose="020F0502020204030204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Calibri" panose="020F0502020204030204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Calibri" panose="020F0502020204030204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Calibri" panose="020F0502020204030204" pitchFamily="34" charset="0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Marcador de Posição da Imagem do Diapositivo 1">
            <a:extLst>
              <a:ext uri="{FF2B5EF4-FFF2-40B4-BE49-F238E27FC236}">
                <a16:creationId xmlns:a16="http://schemas.microsoft.com/office/drawing/2014/main" id="{E0A5281F-7BD4-46B7-A0C5-81A6177246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5123" name="Marcador de Posição de Notas 2">
            <a:extLst>
              <a:ext uri="{FF2B5EF4-FFF2-40B4-BE49-F238E27FC236}">
                <a16:creationId xmlns:a16="http://schemas.microsoft.com/office/drawing/2014/main" id="{B5388DD3-A84F-4F58-BF38-65CFB6D4A1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pt-PT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Marcador de Posição da Imagem do Diapositivo 1">
            <a:extLst>
              <a:ext uri="{FF2B5EF4-FFF2-40B4-BE49-F238E27FC236}">
                <a16:creationId xmlns:a16="http://schemas.microsoft.com/office/drawing/2014/main" id="{A8876D89-802A-4681-A54A-0F9B8E4EF5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8195" name="Marcador de Posição de Notas 2">
            <a:extLst>
              <a:ext uri="{FF2B5EF4-FFF2-40B4-BE49-F238E27FC236}">
                <a16:creationId xmlns:a16="http://schemas.microsoft.com/office/drawing/2014/main" id="{E4F9AFDC-E059-410F-AF78-5F9B669D86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 alt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Marcador de Posição da Imagem do Diapositivo 1">
            <a:extLst>
              <a:ext uri="{FF2B5EF4-FFF2-40B4-BE49-F238E27FC236}">
                <a16:creationId xmlns:a16="http://schemas.microsoft.com/office/drawing/2014/main" id="{A7053D7A-E3AA-4726-BB98-AFE3111DB7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10243" name="Marcador de Posição de Notas 2">
            <a:extLst>
              <a:ext uri="{FF2B5EF4-FFF2-40B4-BE49-F238E27FC236}">
                <a16:creationId xmlns:a16="http://schemas.microsoft.com/office/drawing/2014/main" id="{8FCE1C0D-7882-4E84-9B7E-1CDADF8865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 alt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Marcador de Posição da Imagem do Diapositivo 1">
            <a:extLst>
              <a:ext uri="{FF2B5EF4-FFF2-40B4-BE49-F238E27FC236}">
                <a16:creationId xmlns:a16="http://schemas.microsoft.com/office/drawing/2014/main" id="{FE2BA952-545D-48D6-8428-9D54AD9CDE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12291" name="Marcador de Posição de Notas 2">
            <a:extLst>
              <a:ext uri="{FF2B5EF4-FFF2-40B4-BE49-F238E27FC236}">
                <a16:creationId xmlns:a16="http://schemas.microsoft.com/office/drawing/2014/main" id="{BD7E8110-F9B3-44DD-8BB7-5DC7B29886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 alt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Marcador de Posição da Imagem do Diapositivo 1">
            <a:extLst>
              <a:ext uri="{FF2B5EF4-FFF2-40B4-BE49-F238E27FC236}">
                <a16:creationId xmlns:a16="http://schemas.microsoft.com/office/drawing/2014/main" id="{32B6A701-5016-4D5C-993A-17782F2A94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14339" name="Marcador de Posição de Notas 2">
            <a:extLst>
              <a:ext uri="{FF2B5EF4-FFF2-40B4-BE49-F238E27FC236}">
                <a16:creationId xmlns:a16="http://schemas.microsoft.com/office/drawing/2014/main" id="{EE0AEFA5-6640-41AA-9778-BA43D86431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 alt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Marcador de Posição da Imagem do Diapositivo 1">
            <a:extLst>
              <a:ext uri="{FF2B5EF4-FFF2-40B4-BE49-F238E27FC236}">
                <a16:creationId xmlns:a16="http://schemas.microsoft.com/office/drawing/2014/main" id="{86BCB04E-9B84-4B80-94B4-DFCBC37552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16387" name="Marcador de Posição de Notas 2">
            <a:extLst>
              <a:ext uri="{FF2B5EF4-FFF2-40B4-BE49-F238E27FC236}">
                <a16:creationId xmlns:a16="http://schemas.microsoft.com/office/drawing/2014/main" id="{D4B4ED4F-C2AC-4CA6-802C-DAFC973DCD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 alt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Marcador de Posição da Imagem do Diapositivo 1">
            <a:extLst>
              <a:ext uri="{FF2B5EF4-FFF2-40B4-BE49-F238E27FC236}">
                <a16:creationId xmlns:a16="http://schemas.microsoft.com/office/drawing/2014/main" id="{AD8C3354-F184-4C97-AD5C-38C5DA225E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18435" name="Marcador de Posição de Notas 2">
            <a:extLst>
              <a:ext uri="{FF2B5EF4-FFF2-40B4-BE49-F238E27FC236}">
                <a16:creationId xmlns:a16="http://schemas.microsoft.com/office/drawing/2014/main" id="{F9401735-6D45-464B-B7AC-8813817885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 alt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Marcador de Posição da Imagem do Diapositivo 1">
            <a:extLst>
              <a:ext uri="{FF2B5EF4-FFF2-40B4-BE49-F238E27FC236}">
                <a16:creationId xmlns:a16="http://schemas.microsoft.com/office/drawing/2014/main" id="{AAB755AC-FC12-4E2C-B182-B26E9A2DD0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21507" name="Marcador de Posição de Notas 2">
            <a:extLst>
              <a:ext uri="{FF2B5EF4-FFF2-40B4-BE49-F238E27FC236}">
                <a16:creationId xmlns:a16="http://schemas.microsoft.com/office/drawing/2014/main" id="{1B446664-BE91-44CA-B3F7-5435521AF8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 alt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t>Texto do título</a:t>
            </a:r>
          </a:p>
        </p:txBody>
      </p:sp>
      <p:sp>
        <p:nvSpPr>
          <p:cNvPr id="12" name="Nível um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800"/>
            </a:lvl1pPr>
            <a:lvl2pPr marL="0" indent="342900" algn="ctr">
              <a:buSzTx/>
              <a:buFontTx/>
              <a:buNone/>
              <a:defRPr sz="1800"/>
            </a:lvl2pPr>
            <a:lvl3pPr marL="0" indent="685800" algn="ctr">
              <a:buSzTx/>
              <a:buFontTx/>
              <a:buNone/>
              <a:defRPr sz="1800"/>
            </a:lvl3pPr>
            <a:lvl4pPr marL="0" indent="1028700" algn="ctr">
              <a:buSzTx/>
              <a:buFontTx/>
              <a:buNone/>
              <a:defRPr sz="1800"/>
            </a:lvl4pPr>
            <a:lvl5pPr marL="0" indent="1371600" algn="ctr">
              <a:buSzTx/>
              <a:buFontTx/>
              <a:buNone/>
              <a:defRPr sz="1800"/>
            </a:lvl5pPr>
          </a:lstStyle>
          <a:p>
            <a:r>
              <a:t>Nível um</a:t>
            </a:r>
          </a:p>
          <a:p>
            <a:pPr lvl="1"/>
            <a:r>
              <a:t>Nível dois</a:t>
            </a:r>
          </a:p>
          <a:p>
            <a:pPr lvl="2"/>
            <a:r>
              <a:t>Nível três</a:t>
            </a:r>
          </a:p>
          <a:p>
            <a:pPr lvl="3"/>
            <a:r>
              <a:t>Nível quatro</a:t>
            </a:r>
          </a:p>
          <a:p>
            <a:pPr lvl="4"/>
            <a:r>
              <a:t>Nível cinco</a:t>
            </a:r>
          </a:p>
        </p:txBody>
      </p:sp>
      <p:sp>
        <p:nvSpPr>
          <p:cNvPr id="4" name="Número do diapositivo">
            <a:extLst>
              <a:ext uri="{FF2B5EF4-FFF2-40B4-BE49-F238E27FC236}">
                <a16:creationId xmlns:a16="http://schemas.microsoft.com/office/drawing/2014/main" id="{36544A8A-157A-4E1B-A587-D517C1466F8F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03056-32F0-493D-8AEC-8284CD129763}" type="slidenum">
              <a:rPr lang="pt-PT" altLang="pt-PT"/>
              <a:pPr>
                <a:defRPr/>
              </a:pPr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118522213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39" name="Nível um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Nível um</a:t>
            </a:r>
          </a:p>
          <a:p>
            <a:pPr lvl="1"/>
            <a:r>
              <a:t>Nível dois</a:t>
            </a:r>
          </a:p>
          <a:p>
            <a:pPr lvl="2"/>
            <a:r>
              <a:t>Nível três</a:t>
            </a:r>
          </a:p>
          <a:p>
            <a:pPr lvl="3"/>
            <a:r>
              <a:t>Nível quatro</a:t>
            </a:r>
          </a:p>
          <a:p>
            <a:pPr lvl="4"/>
            <a:r>
              <a:t>Nível cinco</a:t>
            </a:r>
          </a:p>
        </p:txBody>
      </p:sp>
      <p:sp>
        <p:nvSpPr>
          <p:cNvPr id="4" name="Número do diapositivo">
            <a:extLst>
              <a:ext uri="{FF2B5EF4-FFF2-40B4-BE49-F238E27FC236}">
                <a16:creationId xmlns:a16="http://schemas.microsoft.com/office/drawing/2014/main" id="{27935308-34C6-462E-B393-470BBE0C7C6B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ABC0A-2425-42B0-AC40-028D766031D3}" type="slidenum">
              <a:rPr lang="pt-PT" altLang="pt-PT"/>
              <a:pPr>
                <a:defRPr/>
              </a:pPr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270671279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o título"/>
          <p:cNvSpPr txBox="1">
            <a:spLocks noGrp="1"/>
          </p:cNvSpPr>
          <p:nvPr>
            <p:ph type="title"/>
          </p:nvPr>
        </p:nvSpPr>
        <p:spPr>
          <a:xfrm>
            <a:off x="839787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48" name="Nível um…"/>
          <p:cNvSpPr txBox="1">
            <a:spLocks noGrp="1"/>
          </p:cNvSpPr>
          <p:nvPr>
            <p:ph type="body" sz="quarter" idx="1"/>
          </p:nvPr>
        </p:nvSpPr>
        <p:spPr>
          <a:xfrm>
            <a:off x="839788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800" b="1"/>
            </a:lvl1pPr>
            <a:lvl2pPr marL="0" indent="342900">
              <a:buSzTx/>
              <a:buFontTx/>
              <a:buNone/>
              <a:defRPr sz="1800" b="1"/>
            </a:lvl2pPr>
            <a:lvl3pPr marL="0" indent="685800">
              <a:buSzTx/>
              <a:buFontTx/>
              <a:buNone/>
              <a:defRPr sz="1800" b="1"/>
            </a:lvl3pPr>
            <a:lvl4pPr marL="0" indent="1028700">
              <a:buSzTx/>
              <a:buFontTx/>
              <a:buNone/>
              <a:defRPr sz="1800" b="1"/>
            </a:lvl4pPr>
            <a:lvl5pPr marL="0" indent="1371600">
              <a:buSzTx/>
              <a:buFontTx/>
              <a:buNone/>
              <a:defRPr sz="1800" b="1"/>
            </a:lvl5pPr>
          </a:lstStyle>
          <a:p>
            <a:r>
              <a:t>Nível um</a:t>
            </a:r>
          </a:p>
          <a:p>
            <a:pPr lvl="1"/>
            <a:r>
              <a:t>Nível dois</a:t>
            </a:r>
          </a:p>
          <a:p>
            <a:pPr lvl="2"/>
            <a:r>
              <a:t>Nível três</a:t>
            </a:r>
          </a:p>
          <a:p>
            <a:pPr lvl="3"/>
            <a:r>
              <a:t>Nível quatro</a:t>
            </a:r>
          </a:p>
          <a:p>
            <a:pPr lvl="4"/>
            <a:r>
              <a:t>Nível cinco</a:t>
            </a:r>
          </a:p>
        </p:txBody>
      </p:sp>
      <p:sp>
        <p:nvSpPr>
          <p:cNvPr id="49" name="Marcador de Posição do Texto 4"/>
          <p:cNvSpPr>
            <a:spLocks noGrp="1"/>
          </p:cNvSpPr>
          <p:nvPr>
            <p:ph type="body" sz="quarter" idx="13"/>
          </p:nvPr>
        </p:nvSpPr>
        <p:spPr>
          <a:xfrm>
            <a:off x="6172201" y="1681163"/>
            <a:ext cx="5183189" cy="823913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" name="Número do diapositivo">
            <a:extLst>
              <a:ext uri="{FF2B5EF4-FFF2-40B4-BE49-F238E27FC236}">
                <a16:creationId xmlns:a16="http://schemas.microsoft.com/office/drawing/2014/main" id="{71F166C7-CAE8-4AB6-BCBD-A59AF597736F}"/>
              </a:ext>
            </a:extLst>
          </p:cNvPr>
          <p:cNvSpPr txBox="1"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DC0EF-976B-412C-A31A-D738C18757C6}" type="slidenum">
              <a:rPr lang="pt-PT" altLang="pt-PT"/>
              <a:pPr>
                <a:defRPr/>
              </a:pPr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160524815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3" name="Número do diapositivo">
            <a:extLst>
              <a:ext uri="{FF2B5EF4-FFF2-40B4-BE49-F238E27FC236}">
                <a16:creationId xmlns:a16="http://schemas.microsoft.com/office/drawing/2014/main" id="{4E6C06BB-E2B3-456A-9ADB-7BA348CC11A2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4A7F5-CFD2-4748-AEA4-869FF1F2A07C}" type="slidenum">
              <a:rPr lang="pt-PT" altLang="pt-PT"/>
              <a:pPr>
                <a:defRPr/>
              </a:pPr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364723603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o títul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Texto do título</a:t>
            </a:r>
          </a:p>
        </p:txBody>
      </p:sp>
      <p:sp>
        <p:nvSpPr>
          <p:cNvPr id="73" name="Nível um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7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718457" indent="-261257">
              <a:defRPr sz="2400"/>
            </a:lvl2pPr>
            <a:lvl3pPr marL="1219200" indent="-304800">
              <a:defRPr sz="2400"/>
            </a:lvl3pPr>
            <a:lvl4pPr marL="1737360" indent="-365760">
              <a:defRPr sz="2400"/>
            </a:lvl4pPr>
            <a:lvl5pPr marL="2194560" indent="-365760">
              <a:defRPr sz="2400"/>
            </a:lvl5pPr>
          </a:lstStyle>
          <a:p>
            <a:r>
              <a:t>Nível um</a:t>
            </a:r>
          </a:p>
          <a:p>
            <a:pPr lvl="1"/>
            <a:r>
              <a:t>Nível dois</a:t>
            </a:r>
          </a:p>
          <a:p>
            <a:pPr lvl="2"/>
            <a:r>
              <a:t>Nível três</a:t>
            </a:r>
          </a:p>
          <a:p>
            <a:pPr lvl="3"/>
            <a:r>
              <a:t>Nível quatro</a:t>
            </a:r>
          </a:p>
          <a:p>
            <a:pPr lvl="4"/>
            <a:r>
              <a:t>Nível cinco</a:t>
            </a:r>
          </a:p>
        </p:txBody>
      </p:sp>
      <p:sp>
        <p:nvSpPr>
          <p:cNvPr id="74" name="Marcador de Posição do Texto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" name="Número do diapositivo">
            <a:extLst>
              <a:ext uri="{FF2B5EF4-FFF2-40B4-BE49-F238E27FC236}">
                <a16:creationId xmlns:a16="http://schemas.microsoft.com/office/drawing/2014/main" id="{6517B525-64A6-463C-989B-17FE83D6351C}"/>
              </a:ext>
            </a:extLst>
          </p:cNvPr>
          <p:cNvSpPr txBox="1"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9673C-FF39-4DA9-9CA1-489C9B90C34A}" type="slidenum">
              <a:rPr lang="pt-PT" altLang="pt-PT"/>
              <a:pPr>
                <a:defRPr/>
              </a:pPr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229633394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o títul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Texto do título</a:t>
            </a:r>
          </a:p>
        </p:txBody>
      </p:sp>
      <p:sp>
        <p:nvSpPr>
          <p:cNvPr id="83" name="Marcador de Posição da Imagem 2"/>
          <p:cNvSpPr>
            <a:spLocks noGrp="1"/>
          </p:cNvSpPr>
          <p:nvPr>
            <p:ph type="pic" sz="half" idx="13"/>
          </p:nvPr>
        </p:nvSpPr>
        <p:spPr>
          <a:xfrm>
            <a:off x="5183187" y="987427"/>
            <a:ext cx="6172201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 lvl="0"/>
            <a:endParaRPr noProof="0">
              <a:sym typeface="Calibri"/>
            </a:endParaRPr>
          </a:p>
        </p:txBody>
      </p:sp>
      <p:sp>
        <p:nvSpPr>
          <p:cNvPr id="84" name="Nível um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200"/>
            </a:lvl1pPr>
            <a:lvl2pPr marL="0" indent="342900">
              <a:buSzTx/>
              <a:buFontTx/>
              <a:buNone/>
              <a:defRPr sz="1200"/>
            </a:lvl2pPr>
            <a:lvl3pPr marL="0" indent="685800">
              <a:buSzTx/>
              <a:buFontTx/>
              <a:buNone/>
              <a:defRPr sz="1200"/>
            </a:lvl3pPr>
            <a:lvl4pPr marL="0" indent="1028700">
              <a:buSzTx/>
              <a:buFontTx/>
              <a:buNone/>
              <a:defRPr sz="1200"/>
            </a:lvl4pPr>
            <a:lvl5pPr marL="0" indent="1371600">
              <a:buSzTx/>
              <a:buFontTx/>
              <a:buNone/>
              <a:defRPr sz="1200"/>
            </a:lvl5pPr>
          </a:lstStyle>
          <a:p>
            <a:r>
              <a:t>Nível um</a:t>
            </a:r>
          </a:p>
          <a:p>
            <a:pPr lvl="1"/>
            <a:r>
              <a:t>Nível dois</a:t>
            </a:r>
          </a:p>
          <a:p>
            <a:pPr lvl="2"/>
            <a:r>
              <a:t>Nível três</a:t>
            </a:r>
          </a:p>
          <a:p>
            <a:pPr lvl="3"/>
            <a:r>
              <a:t>Nível quatro</a:t>
            </a:r>
          </a:p>
          <a:p>
            <a:pPr lvl="4"/>
            <a:r>
              <a:t>Nível cinco</a:t>
            </a:r>
          </a:p>
        </p:txBody>
      </p:sp>
      <p:sp>
        <p:nvSpPr>
          <p:cNvPr id="5" name="Número do diapositivo">
            <a:extLst>
              <a:ext uri="{FF2B5EF4-FFF2-40B4-BE49-F238E27FC236}">
                <a16:creationId xmlns:a16="http://schemas.microsoft.com/office/drawing/2014/main" id="{014CC10E-BF5A-4A20-94DA-AD10403E870A}"/>
              </a:ext>
            </a:extLst>
          </p:cNvPr>
          <p:cNvSpPr txBox="1"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C413C-32E6-47CB-8D8C-155257A62734}" type="slidenum">
              <a:rPr lang="pt-PT" altLang="pt-PT"/>
              <a:pPr>
                <a:defRPr/>
              </a:pPr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198477501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chte verbindingslijn 10">
            <a:extLst>
              <a:ext uri="{FF2B5EF4-FFF2-40B4-BE49-F238E27FC236}">
                <a16:creationId xmlns:a16="http://schemas.microsoft.com/office/drawing/2014/main" id="{17DB12E5-E6D1-4053-899C-046FCDEFB8CE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1155700"/>
            <a:ext cx="12192000" cy="0"/>
          </a:xfrm>
          <a:prstGeom prst="line">
            <a:avLst/>
          </a:prstGeom>
          <a:ln w="95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12" descr="Une image contenant texte, Police, Graphique, graphisme&#10;&#10;Description générée automatiquement">
            <a:extLst>
              <a:ext uri="{FF2B5EF4-FFF2-40B4-BE49-F238E27FC236}">
                <a16:creationId xmlns:a16="http://schemas.microsoft.com/office/drawing/2014/main" id="{48CEC54E-CDC7-4727-A331-E3607DE8456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45763" y="174625"/>
            <a:ext cx="15335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2" descr="Une image contenant texte, Police, Graphique, graphisme&#10;&#10;Description générée automatiquement">
            <a:extLst>
              <a:ext uri="{FF2B5EF4-FFF2-40B4-BE49-F238E27FC236}">
                <a16:creationId xmlns:a16="http://schemas.microsoft.com/office/drawing/2014/main" id="{5738968B-2606-4285-A67B-5E0CE2FF306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34950" y="6076950"/>
            <a:ext cx="14414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3">
            <a:extLst>
              <a:ext uri="{FF2B5EF4-FFF2-40B4-BE49-F238E27FC236}">
                <a16:creationId xmlns:a16="http://schemas.microsoft.com/office/drawing/2014/main" id="{58A33D79-CC0F-4AA5-A0B2-19E260220F6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50813" y="6164263"/>
            <a:ext cx="885825" cy="2619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fr-BE" altLang="pt-PT" sz="1100" i="1">
                <a:solidFill>
                  <a:srgbClr val="002060"/>
                </a:solidFill>
              </a:rPr>
              <a:t>Hosted by</a:t>
            </a:r>
            <a:endParaRPr lang="nl-BE" altLang="pt-PT" sz="1100" i="1">
              <a:solidFill>
                <a:srgbClr val="00206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36787" y="69384"/>
            <a:ext cx="8447439" cy="1074828"/>
          </a:xfrm>
        </p:spPr>
        <p:txBody>
          <a:bodyPr rtlCol="0">
            <a:noAutofit/>
          </a:bodyPr>
          <a:lstStyle>
            <a:lvl1pPr>
              <a:defRPr sz="2800" spc="300">
                <a:solidFill>
                  <a:schemeClr val="tx2"/>
                </a:solidFill>
                <a:latin typeface="Bahnschrift" panose="020B0502040204020203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nl-NL" noProof="0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11"/>
          </p:nvPr>
        </p:nvSpPr>
        <p:spPr>
          <a:xfrm>
            <a:off x="1036787" y="2018491"/>
            <a:ext cx="8100443" cy="354554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7072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o do título">
            <a:extLst>
              <a:ext uri="{FF2B5EF4-FFF2-40B4-BE49-F238E27FC236}">
                <a16:creationId xmlns:a16="http://schemas.microsoft.com/office/drawing/2014/main" id="{D0B3B776-7DAA-4E40-BFF5-D5ED8D74ADC6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45719" tIns="45720" rIns="45719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>
                <a:sym typeface="Calibri" panose="020F0502020204030204" pitchFamily="34" charset="0"/>
              </a:rPr>
              <a:t>Texto do título</a:t>
            </a:r>
          </a:p>
        </p:txBody>
      </p:sp>
      <p:sp>
        <p:nvSpPr>
          <p:cNvPr id="1027" name="Nível um…">
            <a:extLst>
              <a:ext uri="{FF2B5EF4-FFF2-40B4-BE49-F238E27FC236}">
                <a16:creationId xmlns:a16="http://schemas.microsoft.com/office/drawing/2014/main" id="{8CCDADAE-7E28-4CB1-8E13-CBB79A17CCF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45719" tIns="45720" rIns="45719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>
                <a:sym typeface="Calibri" panose="020F0502020204030204" pitchFamily="34" charset="0"/>
              </a:rPr>
              <a:t>Nível um</a:t>
            </a:r>
          </a:p>
          <a:p>
            <a:pPr lvl="1"/>
            <a:r>
              <a:rPr lang="pt-PT" altLang="pt-PT">
                <a:sym typeface="Calibri" panose="020F0502020204030204" pitchFamily="34" charset="0"/>
              </a:rPr>
              <a:t>Nível dois</a:t>
            </a:r>
          </a:p>
          <a:p>
            <a:pPr lvl="2"/>
            <a:r>
              <a:rPr lang="pt-PT" altLang="pt-PT">
                <a:sym typeface="Calibri" panose="020F0502020204030204" pitchFamily="34" charset="0"/>
              </a:rPr>
              <a:t>Nível três</a:t>
            </a:r>
          </a:p>
          <a:p>
            <a:pPr lvl="3"/>
            <a:r>
              <a:rPr lang="pt-PT" altLang="pt-PT">
                <a:sym typeface="Calibri" panose="020F0502020204030204" pitchFamily="34" charset="0"/>
              </a:rPr>
              <a:t>Nível quatro</a:t>
            </a:r>
          </a:p>
          <a:p>
            <a:pPr lvl="4"/>
            <a:r>
              <a:rPr lang="pt-PT" altLang="pt-PT">
                <a:sym typeface="Calibri" panose="020F0502020204030204" pitchFamily="34" charset="0"/>
              </a:rPr>
              <a:t>Nível cinco</a:t>
            </a:r>
          </a:p>
        </p:txBody>
      </p:sp>
      <p:sp>
        <p:nvSpPr>
          <p:cNvPr id="1028" name="Número do diapositivo">
            <a:extLst>
              <a:ext uri="{FF2B5EF4-FFF2-40B4-BE49-F238E27FC236}">
                <a16:creationId xmlns:a16="http://schemas.microsoft.com/office/drawing/2014/main" id="{F9FB3810-7028-4A36-A618-06877F4D0482}"/>
              </a:ext>
            </a:extLst>
          </p:cNvPr>
          <p:cNvSpPr txBox="1">
            <a:spLocks noGrp="1" noChangeArrowheads="1"/>
          </p:cNvSpPr>
          <p:nvPr>
            <p:ph type="sldNum" sz="quarter" idx="2"/>
          </p:nvPr>
        </p:nvSpPr>
        <p:spPr bwMode="auto">
          <a:xfrm>
            <a:off x="11133138" y="6435725"/>
            <a:ext cx="220662" cy="206375"/>
          </a:xfrm>
          <a:prstGeom prst="rect">
            <a:avLst/>
          </a:prstGeom>
          <a:noFill/>
          <a:ln>
            <a:noFill/>
          </a:ln>
        </p:spPr>
        <p:txBody>
          <a:bodyPr vert="horz" wrap="none" lIns="45719" tIns="45720" rIns="45719" bIns="45720" numCol="1" anchor="ctr" anchorCtr="0" compatLnSpc="1">
            <a:prstTxWarp prst="textNoShape">
              <a:avLst/>
            </a:prstTxWarp>
            <a:spAutoFit/>
          </a:bodyPr>
          <a:lstStyle>
            <a:lvl1pPr algn="r" eaLnBrk="1">
              <a:defRPr sz="900">
                <a:solidFill>
                  <a:srgbClr val="888888"/>
                </a:solidFill>
              </a:defRPr>
            </a:lvl1pPr>
          </a:lstStyle>
          <a:p>
            <a:pPr>
              <a:defRPr/>
            </a:pPr>
            <a:fld id="{AF3010D4-221E-4FE8-9043-2FB30923A641}" type="slidenum">
              <a:rPr lang="pt-PT" altLang="pt-PT"/>
              <a:pPr>
                <a:defRPr/>
              </a:pPr>
              <a:t>‹nº›</a:t>
            </a:fld>
            <a:endParaRPr lang="pt-PT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</p:sldLayoutIdLst>
  <p:transition spd="med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23900" indent="-2667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233488" indent="-319088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727200" indent="-355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184400" indent="-355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tsantos@ascendi.p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santos@ascendi.pt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m 2" descr="Uma imagem com texto, captura de ecrã, Tipo de letra, logótipo&#10;&#10;Descrição gerada automaticamente">
            <a:extLst>
              <a:ext uri="{FF2B5EF4-FFF2-40B4-BE49-F238E27FC236}">
                <a16:creationId xmlns:a16="http://schemas.microsoft.com/office/drawing/2014/main" id="{DA546AE4-7A72-4DEA-AF5B-422BD5E3B67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12188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Imagem 2" descr="Uma imagem com texto, captura de ecrã, artigos de papelaria, envelope&#10;&#10;Descrição gerada automaticamente">
            <a:extLst>
              <a:ext uri="{FF2B5EF4-FFF2-40B4-BE49-F238E27FC236}">
                <a16:creationId xmlns:a16="http://schemas.microsoft.com/office/drawing/2014/main" id="{7D84F9F9-458C-4F11-82BA-958AD82045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12192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1" descr="Logo&#10;&#10;Description automatically generated with low confidence">
            <a:extLst>
              <a:ext uri="{FF2B5EF4-FFF2-40B4-BE49-F238E27FC236}">
                <a16:creationId xmlns:a16="http://schemas.microsoft.com/office/drawing/2014/main" id="{295BEC63-108E-4A5E-B6C8-C2E7844BC8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5375" y="527050"/>
            <a:ext cx="1014413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itre 1">
            <a:extLst>
              <a:ext uri="{FF2B5EF4-FFF2-40B4-BE49-F238E27FC236}">
                <a16:creationId xmlns:a16="http://schemas.microsoft.com/office/drawing/2014/main" id="{80994BD4-09F1-4194-8C55-4BCCBE2F2493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649538" y="63500"/>
            <a:ext cx="8447087" cy="1074738"/>
          </a:xfrm>
        </p:spPr>
        <p:txBody>
          <a:bodyPr/>
          <a:lstStyle/>
          <a:p>
            <a:r>
              <a:rPr lang="fr-BE" altLang="pt-PT" sz="2400"/>
              <a:t> PRÓXIMOS PASSOS</a:t>
            </a:r>
            <a:endParaRPr lang="nl-BE" altLang="pt-PT" sz="24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BFCD40-9AAD-4B45-8BA7-007ED8F7B8F2}"/>
              </a:ext>
            </a:extLst>
          </p:cNvPr>
          <p:cNvSpPr txBox="1"/>
          <p:nvPr/>
        </p:nvSpPr>
        <p:spPr>
          <a:xfrm>
            <a:off x="2254250" y="2865438"/>
            <a:ext cx="8842375" cy="13985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defTabSz="685804">
              <a:lnSpc>
                <a:spcPct val="150000"/>
              </a:lnSpc>
              <a:spcAft>
                <a:spcPts val="408"/>
              </a:spcAft>
              <a:buFont typeface="Arial" panose="020B0604020202020204" pitchFamily="34" charset="0"/>
              <a:buChar char="•"/>
              <a:defRPr/>
            </a:pPr>
            <a:r>
              <a:rPr lang="en-GB" kern="0" dirty="0" err="1">
                <a:latin typeface="+mn-lt"/>
                <a:cs typeface="+mn-cs"/>
              </a:rPr>
              <a:t>Testar</a:t>
            </a:r>
            <a:r>
              <a:rPr lang="en-GB" kern="0" dirty="0">
                <a:latin typeface="+mn-lt"/>
                <a:cs typeface="+mn-cs"/>
              </a:rPr>
              <a:t> a </a:t>
            </a:r>
            <a:r>
              <a:rPr lang="en-GB" kern="0" dirty="0" err="1">
                <a:latin typeface="+mn-lt"/>
                <a:cs typeface="+mn-cs"/>
              </a:rPr>
              <a:t>incorporação</a:t>
            </a:r>
            <a:r>
              <a:rPr lang="en-GB" kern="0" dirty="0">
                <a:latin typeface="+mn-lt"/>
                <a:cs typeface="+mn-cs"/>
              </a:rPr>
              <a:t> de </a:t>
            </a:r>
            <a:r>
              <a:rPr lang="en-GB" kern="0" dirty="0" err="1">
                <a:latin typeface="+mn-lt"/>
                <a:cs typeface="+mn-cs"/>
              </a:rPr>
              <a:t>novas</a:t>
            </a:r>
            <a:r>
              <a:rPr lang="en-GB" kern="0" dirty="0">
                <a:latin typeface="+mn-lt"/>
                <a:cs typeface="+mn-cs"/>
              </a:rPr>
              <a:t> </a:t>
            </a:r>
            <a:r>
              <a:rPr lang="en-GB" kern="0" dirty="0" err="1">
                <a:latin typeface="+mn-lt"/>
                <a:cs typeface="+mn-cs"/>
              </a:rPr>
              <a:t>fontes</a:t>
            </a:r>
            <a:r>
              <a:rPr lang="en-GB" kern="0" dirty="0">
                <a:latin typeface="+mn-lt"/>
                <a:cs typeface="+mn-cs"/>
              </a:rPr>
              <a:t> de </a:t>
            </a:r>
            <a:r>
              <a:rPr lang="en-GB" kern="0" dirty="0" err="1">
                <a:latin typeface="+mn-lt"/>
                <a:cs typeface="+mn-cs"/>
              </a:rPr>
              <a:t>informação</a:t>
            </a:r>
            <a:endParaRPr lang="en-GB" kern="0" dirty="0">
              <a:latin typeface="+mn-lt"/>
              <a:cs typeface="+mn-cs"/>
            </a:endParaRPr>
          </a:p>
          <a:p>
            <a:pPr marL="342900" indent="-342900" defTabSz="685804" fontAlgn="auto">
              <a:lnSpc>
                <a:spcPct val="150000"/>
              </a:lnSpc>
              <a:spcBef>
                <a:spcPts val="0"/>
              </a:spcBef>
              <a:spcAft>
                <a:spcPts val="408"/>
              </a:spcAft>
              <a:buFont typeface="Arial" panose="020B0604020202020204" pitchFamily="34" charset="0"/>
              <a:buChar char="•"/>
              <a:defRPr/>
            </a:pPr>
            <a:r>
              <a:rPr lang="fr-FR" dirty="0" err="1"/>
              <a:t>Disseminar</a:t>
            </a:r>
            <a:r>
              <a:rPr lang="fr-FR" dirty="0"/>
              <a:t> a </a:t>
            </a:r>
            <a:r>
              <a:rPr lang="fr-FR" dirty="0" err="1"/>
              <a:t>informação</a:t>
            </a:r>
            <a:r>
              <a:rPr lang="fr-FR" dirty="0"/>
              <a:t> </a:t>
            </a:r>
            <a:r>
              <a:rPr lang="fr-FR" dirty="0" err="1"/>
              <a:t>através</a:t>
            </a:r>
            <a:r>
              <a:rPr lang="fr-FR" dirty="0"/>
              <a:t> de </a:t>
            </a:r>
            <a:r>
              <a:rPr lang="fr-FR" dirty="0" err="1"/>
              <a:t>diferentes</a:t>
            </a:r>
            <a:r>
              <a:rPr lang="fr-FR" dirty="0"/>
              <a:t> canais de </a:t>
            </a:r>
            <a:r>
              <a:rPr lang="fr-FR" dirty="0" err="1"/>
              <a:t>comunicação</a:t>
            </a:r>
            <a:r>
              <a:rPr lang="fr-FR" dirty="0"/>
              <a:t> com o cliente</a:t>
            </a:r>
          </a:p>
          <a:p>
            <a:pPr marL="342900" indent="-342900" defTabSz="685804">
              <a:lnSpc>
                <a:spcPct val="150000"/>
              </a:lnSpc>
              <a:spcAft>
                <a:spcPts val="408"/>
              </a:spcAft>
              <a:buFont typeface="Arial" panose="020B0604020202020204" pitchFamily="34" charset="0"/>
              <a:buChar char="•"/>
              <a:defRPr/>
            </a:pPr>
            <a:r>
              <a:rPr lang="en-GB" kern="0" dirty="0" err="1">
                <a:latin typeface="+mn-lt"/>
                <a:cs typeface="+mn-cs"/>
              </a:rPr>
              <a:t>Desenvolver</a:t>
            </a:r>
            <a:r>
              <a:rPr lang="en-GB" kern="0" dirty="0">
                <a:latin typeface="+mn-lt"/>
                <a:cs typeface="+mn-cs"/>
              </a:rPr>
              <a:t> a ferramenta - </a:t>
            </a:r>
            <a:r>
              <a:rPr lang="en-GB" kern="0" dirty="0" err="1">
                <a:latin typeface="+mn-lt"/>
                <a:cs typeface="+mn-cs"/>
              </a:rPr>
              <a:t>novos</a:t>
            </a:r>
            <a:r>
              <a:rPr lang="en-GB" kern="0" dirty="0">
                <a:latin typeface="+mn-lt"/>
                <a:cs typeface="+mn-cs"/>
              </a:rPr>
              <a:t> </a:t>
            </a:r>
            <a:r>
              <a:rPr lang="en-GB" kern="0" dirty="0" err="1">
                <a:latin typeface="+mn-lt"/>
                <a:cs typeface="+mn-cs"/>
              </a:rPr>
              <a:t>módulos</a:t>
            </a:r>
            <a:r>
              <a:rPr lang="en-GB" kern="0" dirty="0">
                <a:latin typeface="+mn-lt"/>
                <a:cs typeface="+mn-cs"/>
              </a:rPr>
              <a:t>/ </a:t>
            </a:r>
            <a:r>
              <a:rPr lang="en-GB" kern="0" dirty="0" err="1">
                <a:latin typeface="+mn-lt"/>
                <a:cs typeface="+mn-cs"/>
              </a:rPr>
              <a:t>análise</a:t>
            </a:r>
            <a:r>
              <a:rPr lang="en-GB" kern="0" dirty="0">
                <a:latin typeface="+mn-lt"/>
                <a:cs typeface="+mn-cs"/>
              </a:rPr>
              <a:t> de </a:t>
            </a:r>
            <a:r>
              <a:rPr lang="en-GB" kern="0" dirty="0" err="1">
                <a:latin typeface="+mn-lt"/>
                <a:cs typeface="+mn-cs"/>
              </a:rPr>
              <a:t>cenários</a:t>
            </a:r>
            <a:endParaRPr lang="en-GB" kern="0" dirty="0">
              <a:latin typeface="+mn-lt"/>
              <a:cs typeface="+mn-cs"/>
            </a:endParaRPr>
          </a:p>
        </p:txBody>
      </p:sp>
      <p:grpSp>
        <p:nvGrpSpPr>
          <p:cNvPr id="20486" name="Group 14">
            <a:extLst>
              <a:ext uri="{FF2B5EF4-FFF2-40B4-BE49-F238E27FC236}">
                <a16:creationId xmlns:a16="http://schemas.microsoft.com/office/drawing/2014/main" id="{ABE634E8-BAF2-40D0-9B29-487AE6E2E4CC}"/>
              </a:ext>
            </a:extLst>
          </p:cNvPr>
          <p:cNvGrpSpPr>
            <a:grpSpLocks/>
          </p:cNvGrpSpPr>
          <p:nvPr/>
        </p:nvGrpSpPr>
        <p:grpSpPr bwMode="auto">
          <a:xfrm>
            <a:off x="2649538" y="1927225"/>
            <a:ext cx="933450" cy="782638"/>
            <a:chOff x="964000" y="1447222"/>
            <a:chExt cx="933517" cy="783814"/>
          </a:xfrm>
        </p:grpSpPr>
        <p:pic>
          <p:nvPicPr>
            <p:cNvPr id="20487" name="Picture 6" descr="Ardian - 10/11/2019 | TD Cowen">
              <a:extLst>
                <a:ext uri="{FF2B5EF4-FFF2-40B4-BE49-F238E27FC236}">
                  <a16:creationId xmlns:a16="http://schemas.microsoft.com/office/drawing/2014/main" id="{CE85A110-F780-4E66-98C6-BB50B6EE36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5768" y="2107765"/>
              <a:ext cx="814724" cy="123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DA09DBB-3F38-46D7-AEC9-8FB0C4F03E85}"/>
                </a:ext>
              </a:extLst>
            </p:cNvPr>
            <p:cNvSpPr txBox="1"/>
            <p:nvPr/>
          </p:nvSpPr>
          <p:spPr>
            <a:xfrm>
              <a:off x="1709620" y="1838250"/>
              <a:ext cx="187897" cy="261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fr-FR" sz="1100" dirty="0"/>
                <a:t>&amp;</a:t>
              </a:r>
              <a:endParaRPr lang="en-GB" sz="1100" dirty="0"/>
            </a:p>
          </p:txBody>
        </p:sp>
        <p:pic>
          <p:nvPicPr>
            <p:cNvPr id="20489" name="Picture 13" descr="Logo&#10;&#10;Description automatically generated with low confidence">
              <a:extLst>
                <a:ext uri="{FF2B5EF4-FFF2-40B4-BE49-F238E27FC236}">
                  <a16:creationId xmlns:a16="http://schemas.microsoft.com/office/drawing/2014/main" id="{C9F45F1E-C788-4A77-815D-469850F951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4000" y="1447222"/>
              <a:ext cx="791209" cy="587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Imagem 9" descr="Uma imagem com texto, design gráfico, captura de ecrã, logótipo&#10;&#10;Descrição gerada automaticamente">
            <a:extLst>
              <a:ext uri="{FF2B5EF4-FFF2-40B4-BE49-F238E27FC236}">
                <a16:creationId xmlns:a16="http://schemas.microsoft.com/office/drawing/2014/main" id="{DDBA5C48-73AC-4B7D-9CFC-68769FBC5C6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1" descr="Logo&#10;&#10;Description automatically generated with low confidence">
            <a:extLst>
              <a:ext uri="{FF2B5EF4-FFF2-40B4-BE49-F238E27FC236}">
                <a16:creationId xmlns:a16="http://schemas.microsoft.com/office/drawing/2014/main" id="{68A4D37C-506B-458C-90C3-016117214B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5163" y="2806700"/>
            <a:ext cx="1014412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el 2">
            <a:extLst>
              <a:ext uri="{FF2B5EF4-FFF2-40B4-BE49-F238E27FC236}">
                <a16:creationId xmlns:a16="http://schemas.microsoft.com/office/drawing/2014/main" id="{36EF27F9-516F-45DB-8ED1-826E72BD127B}"/>
              </a:ext>
            </a:extLst>
          </p:cNvPr>
          <p:cNvSpPr txBox="1">
            <a:spLocks/>
          </p:cNvSpPr>
          <p:nvPr/>
        </p:nvSpPr>
        <p:spPr bwMode="auto">
          <a:xfrm>
            <a:off x="1889125" y="3675063"/>
            <a:ext cx="2952750" cy="1727200"/>
          </a:xfrm>
          <a:prstGeom prst="rect">
            <a:avLst/>
          </a:prstGeom>
          <a:noFill/>
          <a:ln>
            <a:noFill/>
          </a:ln>
        </p:spPr>
        <p:txBody>
          <a:bodyPr lIns="45719" rIns="45719">
            <a:normAutofit/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Tx/>
              <a:buFontTx/>
              <a:buNone/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0" indent="34290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Tx/>
              <a:buFontTx/>
              <a:buNone/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0" indent="68580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Tx/>
              <a:buFontTx/>
              <a:buNone/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0" indent="102870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Tx/>
              <a:buFontTx/>
              <a:buNone/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0" indent="137160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Tx/>
              <a:buFontTx/>
              <a:buNone/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l">
              <a:defRPr/>
            </a:pPr>
            <a:r>
              <a:rPr lang="nl-NL" kern="0" dirty="0">
                <a:solidFill>
                  <a:schemeClr val="tx1"/>
                </a:solidFill>
              </a:rPr>
              <a:t>Teresa Santos | ASCENDI</a:t>
            </a:r>
          </a:p>
          <a:p>
            <a:pPr algn="l">
              <a:defRPr/>
            </a:pPr>
            <a:r>
              <a:rPr lang="nl-NL" sz="1600" kern="0" dirty="0">
                <a:solidFill>
                  <a:schemeClr val="tx1"/>
                </a:solidFill>
                <a:hlinkClick r:id="rId4"/>
              </a:rPr>
              <a:t>tsantos@ascendi.pt</a:t>
            </a:r>
            <a:endParaRPr lang="nl-NL" sz="1600" kern="0" dirty="0">
              <a:solidFill>
                <a:schemeClr val="tx1"/>
              </a:solidFill>
            </a:endParaRPr>
          </a:p>
          <a:p>
            <a:pPr algn="l">
              <a:defRPr/>
            </a:pPr>
            <a:endParaRPr lang="nl-NL" kern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m 2" descr="Uma imagem com texto, captura de ecrã, design gráfico, Gráficos&#10;&#10;Descrição gerada automaticamente">
            <a:extLst>
              <a:ext uri="{FF2B5EF4-FFF2-40B4-BE49-F238E27FC236}">
                <a16:creationId xmlns:a16="http://schemas.microsoft.com/office/drawing/2014/main" id="{43BBF5A4-0FBB-4F0B-8005-ACDAE046F90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12192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ítulo 1">
            <a:extLst>
              <a:ext uri="{FF2B5EF4-FFF2-40B4-BE49-F238E27FC236}">
                <a16:creationId xmlns:a16="http://schemas.microsoft.com/office/drawing/2014/main" id="{E884C58C-43E7-4954-9B40-8B678C7777F0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449263" y="1806575"/>
            <a:ext cx="11293475" cy="2101850"/>
          </a:xfrm>
        </p:spPr>
        <p:txBody>
          <a:bodyPr/>
          <a:lstStyle/>
          <a:p>
            <a:pPr>
              <a:defRPr/>
            </a:pPr>
            <a:r>
              <a:rPr lang="pt-PT" altLang="pt-PT" sz="8800" dirty="0"/>
              <a:t>CAR CARBON</a:t>
            </a:r>
            <a:br>
              <a:rPr lang="pt-PT" altLang="pt-PT" sz="8800" dirty="0"/>
            </a:br>
            <a:r>
              <a:rPr lang="pt-PT" altLang="pt-PT" sz="1800" cap="all" dirty="0"/>
              <a:t>F</a:t>
            </a:r>
            <a:r>
              <a:rPr lang="pt-PT" sz="1800" cap="all" dirty="0"/>
              <a:t>erramenta de Cálculo de Emissões de Carbono dos </a:t>
            </a:r>
            <a:r>
              <a:rPr lang="en-GB" sz="1800" cap="all" dirty="0"/>
              <a:t>Condutores na rede ASCENDI</a:t>
            </a:r>
            <a:endParaRPr lang="pt-PT" altLang="pt-PT" sz="8800" cap="all" dirty="0"/>
          </a:p>
        </p:txBody>
      </p:sp>
      <p:sp>
        <p:nvSpPr>
          <p:cNvPr id="3" name="Subtitel 2">
            <a:extLst>
              <a:ext uri="{FF2B5EF4-FFF2-40B4-BE49-F238E27FC236}">
                <a16:creationId xmlns:a16="http://schemas.microsoft.com/office/drawing/2014/main" id="{BC6FD8FC-4B11-4B93-A6B8-B26004B4C65D}"/>
              </a:ext>
            </a:extLst>
          </p:cNvPr>
          <p:cNvSpPr txBox="1">
            <a:spLocks/>
          </p:cNvSpPr>
          <p:nvPr/>
        </p:nvSpPr>
        <p:spPr bwMode="auto">
          <a:xfrm>
            <a:off x="4619625" y="4340225"/>
            <a:ext cx="2952750" cy="1727200"/>
          </a:xfrm>
          <a:prstGeom prst="rect">
            <a:avLst/>
          </a:prstGeom>
          <a:noFill/>
          <a:ln>
            <a:noFill/>
          </a:ln>
        </p:spPr>
        <p:txBody>
          <a:bodyPr lIns="45719" rIns="45719">
            <a:normAutofit/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Tx/>
              <a:buFontTx/>
              <a:buNone/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0" indent="34290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Tx/>
              <a:buFontTx/>
              <a:buNone/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0" indent="68580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Tx/>
              <a:buFontTx/>
              <a:buNone/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0" indent="102870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Tx/>
              <a:buFontTx/>
              <a:buNone/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0" indent="137160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Tx/>
              <a:buFontTx/>
              <a:buNone/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>
              <a:defRPr/>
            </a:pPr>
            <a:r>
              <a:rPr lang="nl-NL" kern="0" dirty="0">
                <a:solidFill>
                  <a:schemeClr val="tx1"/>
                </a:solidFill>
              </a:rPr>
              <a:t>Teresa Santos | ASCENDI</a:t>
            </a:r>
          </a:p>
          <a:p>
            <a:pPr>
              <a:defRPr/>
            </a:pPr>
            <a:r>
              <a:rPr lang="nl-NL" sz="1600" kern="0" dirty="0">
                <a:solidFill>
                  <a:schemeClr val="tx1"/>
                </a:solidFill>
                <a:hlinkClick r:id="rId3"/>
              </a:rPr>
              <a:t>tsantos@ascendi.pt</a:t>
            </a:r>
            <a:endParaRPr lang="nl-NL" sz="1600" kern="0" dirty="0">
              <a:solidFill>
                <a:schemeClr val="tx1"/>
              </a:solidFill>
            </a:endParaRPr>
          </a:p>
          <a:p>
            <a:pPr>
              <a:defRPr/>
            </a:pPr>
            <a:endParaRPr lang="nl-NL" kern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Imagem 2" descr="Uma imagem com texto, captura de ecrã, artigos de papelaria, envelope&#10;&#10;Descrição gerada automaticamente">
            <a:extLst>
              <a:ext uri="{FF2B5EF4-FFF2-40B4-BE49-F238E27FC236}">
                <a16:creationId xmlns:a16="http://schemas.microsoft.com/office/drawing/2014/main" id="{633D0B95-1D7B-4129-9664-922A69DBF36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12192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1" descr="Logo&#10;&#10;Description automatically generated with low confidence">
            <a:extLst>
              <a:ext uri="{FF2B5EF4-FFF2-40B4-BE49-F238E27FC236}">
                <a16:creationId xmlns:a16="http://schemas.microsoft.com/office/drawing/2014/main" id="{F6AF8CD4-9500-4A79-B7CC-6BAB60ECD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5375" y="527050"/>
            <a:ext cx="1014413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itre 1">
            <a:extLst>
              <a:ext uri="{FF2B5EF4-FFF2-40B4-BE49-F238E27FC236}">
                <a16:creationId xmlns:a16="http://schemas.microsoft.com/office/drawing/2014/main" id="{7D9F2B56-9B00-4755-B944-F4A6A8C3218D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649538" y="63500"/>
            <a:ext cx="8447087" cy="1074738"/>
          </a:xfrm>
        </p:spPr>
        <p:txBody>
          <a:bodyPr/>
          <a:lstStyle/>
          <a:p>
            <a:r>
              <a:rPr lang="fr-BE" altLang="pt-PT" sz="2400"/>
              <a:t>INTRODUÇÃO</a:t>
            </a:r>
            <a:endParaRPr lang="nl-BE" altLang="pt-PT" sz="2400"/>
          </a:p>
        </p:txBody>
      </p:sp>
      <p:sp>
        <p:nvSpPr>
          <p:cNvPr id="8" name="Espace réservé du contenu 9">
            <a:extLst>
              <a:ext uri="{FF2B5EF4-FFF2-40B4-BE49-F238E27FC236}">
                <a16:creationId xmlns:a16="http://schemas.microsoft.com/office/drawing/2014/main" id="{6713A2A2-B62A-444E-B229-51C78638B62C}"/>
              </a:ext>
            </a:extLst>
          </p:cNvPr>
          <p:cNvSpPr txBox="1">
            <a:spLocks/>
          </p:cNvSpPr>
          <p:nvPr/>
        </p:nvSpPr>
        <p:spPr>
          <a:xfrm>
            <a:off x="1244600" y="3597275"/>
            <a:ext cx="9344025" cy="27336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23900" indent="-2667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233488" indent="-319088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727200" indent="-355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184400" indent="-355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pt-PT" sz="1800" kern="0" dirty="0"/>
              <a:t>As auto-estradas desempenham um papel crucial na mobilidade interurbana e regional, permitindo que pessoas, bens e serviços cheguem aos seus destinos com elevado nível de conforto e segurança.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en-GB" sz="1000" kern="0" dirty="0"/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pt-PT" sz="1800" kern="0" dirty="0"/>
              <a:t>No entanto, os veículos que as utilizam contribuem a produção de ruído e para 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pt-PT" sz="1800" kern="0" dirty="0"/>
              <a:t> </a:t>
            </a:r>
            <a:r>
              <a:rPr lang="pt-PT" sz="2400" b="1" cap="all" spc="300" dirty="0">
                <a:solidFill>
                  <a:srgbClr val="427B97"/>
                </a:solidFill>
                <a:ea typeface="+mj-ea"/>
                <a:cs typeface="+mj-cs"/>
              </a:rPr>
              <a:t>elevados níveis de emissões de CO2</a:t>
            </a:r>
            <a:endParaRPr lang="en-US" sz="2400" b="1" cap="all" spc="300" dirty="0">
              <a:solidFill>
                <a:srgbClr val="427B97"/>
              </a:solidFill>
              <a:ea typeface="+mj-ea"/>
              <a:cs typeface="+mj-cs"/>
            </a:endParaRPr>
          </a:p>
        </p:txBody>
      </p:sp>
      <p:grpSp>
        <p:nvGrpSpPr>
          <p:cNvPr id="7174" name="Group 8">
            <a:extLst>
              <a:ext uri="{FF2B5EF4-FFF2-40B4-BE49-F238E27FC236}">
                <a16:creationId xmlns:a16="http://schemas.microsoft.com/office/drawing/2014/main" id="{FCA60BCE-5D54-43BA-A105-24FF4CB28B6C}"/>
              </a:ext>
            </a:extLst>
          </p:cNvPr>
          <p:cNvGrpSpPr>
            <a:grpSpLocks/>
          </p:cNvGrpSpPr>
          <p:nvPr/>
        </p:nvGrpSpPr>
        <p:grpSpPr bwMode="auto">
          <a:xfrm>
            <a:off x="1244600" y="1908175"/>
            <a:ext cx="9344025" cy="1520825"/>
            <a:chOff x="837578" y="4637715"/>
            <a:chExt cx="9344621" cy="1520190"/>
          </a:xfrm>
        </p:grpSpPr>
        <p:pic>
          <p:nvPicPr>
            <p:cNvPr id="7175" name="Picture 9" descr="A road with yellow flowers&#10;&#10;Description automatically generated">
              <a:extLst>
                <a:ext uri="{FF2B5EF4-FFF2-40B4-BE49-F238E27FC236}">
                  <a16:creationId xmlns:a16="http://schemas.microsoft.com/office/drawing/2014/main" id="{0D4F83DA-01DE-4CA2-AB96-1EAAB3C605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0200" y="4637715"/>
              <a:ext cx="2280285" cy="1520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6" name="Picture 10" descr="A road with a blue railing&#10;&#10;Description automatically generated">
              <a:extLst>
                <a:ext uri="{FF2B5EF4-FFF2-40B4-BE49-F238E27FC236}">
                  <a16:creationId xmlns:a16="http://schemas.microsoft.com/office/drawing/2014/main" id="{0564BA1A-D100-4A3E-9848-F5AFC6192F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2094" y="4637715"/>
              <a:ext cx="2332391" cy="15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11" descr="A long shot of a bridge&#10;&#10;Description automatically generated">
              <a:extLst>
                <a:ext uri="{FF2B5EF4-FFF2-40B4-BE49-F238E27FC236}">
                  <a16:creationId xmlns:a16="http://schemas.microsoft.com/office/drawing/2014/main" id="{8A5A0C59-A4BE-46B4-8032-CB7816DB7C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7578" y="4637715"/>
              <a:ext cx="2278801" cy="15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12" descr="A highway with cars on it&#10;&#10;Description automatically generated">
              <a:extLst>
                <a:ext uri="{FF2B5EF4-FFF2-40B4-BE49-F238E27FC236}">
                  <a16:creationId xmlns:a16="http://schemas.microsoft.com/office/drawing/2014/main" id="{AB5DA58B-9BA3-4838-8ED4-731F22C753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96199" y="4637715"/>
              <a:ext cx="2286000" cy="1520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Imagem 2" descr="Uma imagem com texto, captura de ecrã, artigos de papelaria, envelope&#10;&#10;Descrição gerada automaticamente">
            <a:extLst>
              <a:ext uri="{FF2B5EF4-FFF2-40B4-BE49-F238E27FC236}">
                <a16:creationId xmlns:a16="http://schemas.microsoft.com/office/drawing/2014/main" id="{693CD288-126F-49CE-A20C-196C3B6F3C9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12192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5CCD713-8188-44E1-A3F6-6D700806928F}"/>
              </a:ext>
            </a:extLst>
          </p:cNvPr>
          <p:cNvSpPr/>
          <p:nvPr/>
        </p:nvSpPr>
        <p:spPr>
          <a:xfrm>
            <a:off x="1881188" y="4462463"/>
            <a:ext cx="2316162" cy="627062"/>
          </a:xfrm>
          <a:prstGeom prst="roundRect">
            <a:avLst/>
          </a:prstGeom>
          <a:solidFill>
            <a:srgbClr val="A0D194"/>
          </a:solidFill>
          <a:ln w="12700">
            <a:noFill/>
            <a:miter lim="4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10982">
              <a:defRPr/>
            </a:pPr>
            <a:endParaRPr lang="en-GB" sz="1200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728CCFA-33B8-41B2-8FE4-01A8C27DF42F}"/>
              </a:ext>
            </a:extLst>
          </p:cNvPr>
          <p:cNvSpPr/>
          <p:nvPr/>
        </p:nvSpPr>
        <p:spPr>
          <a:xfrm>
            <a:off x="2774950" y="2711450"/>
            <a:ext cx="6597650" cy="820738"/>
          </a:xfrm>
          <a:prstGeom prst="roundRect">
            <a:avLst/>
          </a:prstGeom>
          <a:solidFill>
            <a:srgbClr val="A0D194"/>
          </a:solidFill>
          <a:ln w="12700">
            <a:noFill/>
            <a:miter lim="4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10982">
              <a:defRPr/>
            </a:pPr>
            <a:endParaRPr lang="en-GB" sz="1200" dirty="0"/>
          </a:p>
        </p:txBody>
      </p:sp>
      <p:pic>
        <p:nvPicPr>
          <p:cNvPr id="9221" name="Picture 1" descr="Logo&#10;&#10;Description automatically generated with low confidence">
            <a:extLst>
              <a:ext uri="{FF2B5EF4-FFF2-40B4-BE49-F238E27FC236}">
                <a16:creationId xmlns:a16="http://schemas.microsoft.com/office/drawing/2014/main" id="{82DFC661-AFDB-4BE7-8D11-9B94C02184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5375" y="527050"/>
            <a:ext cx="1014413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itre 1">
            <a:extLst>
              <a:ext uri="{FF2B5EF4-FFF2-40B4-BE49-F238E27FC236}">
                <a16:creationId xmlns:a16="http://schemas.microsoft.com/office/drawing/2014/main" id="{A462916E-5634-4928-BF2B-14A303814E18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649538" y="47625"/>
            <a:ext cx="8447087" cy="1074738"/>
          </a:xfrm>
        </p:spPr>
        <p:txBody>
          <a:bodyPr/>
          <a:lstStyle/>
          <a:p>
            <a:r>
              <a:rPr lang="fr-BE" altLang="pt-PT" sz="2400"/>
              <a:t>INTRODUÇÃO</a:t>
            </a:r>
            <a:endParaRPr lang="nl-BE" altLang="pt-PT" sz="240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451F41C-FA13-455E-A187-A62F66DF3E81}"/>
              </a:ext>
            </a:extLst>
          </p:cNvPr>
          <p:cNvSpPr/>
          <p:nvPr/>
        </p:nvSpPr>
        <p:spPr bwMode="auto">
          <a:xfrm>
            <a:off x="4478338" y="4462463"/>
            <a:ext cx="6642100" cy="1035050"/>
          </a:xfrm>
          <a:prstGeom prst="roundRect">
            <a:avLst/>
          </a:prstGeom>
          <a:solidFill>
            <a:srgbClr val="FFF2BB"/>
          </a:solidFill>
          <a:ln w="12700">
            <a:noFill/>
            <a:miter lim="4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10982">
              <a:defRPr/>
            </a:pPr>
            <a:endParaRPr lang="en-GB" sz="1400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1C09FD09-81A6-45CC-9FFB-CA36D1CF4980}"/>
              </a:ext>
            </a:extLst>
          </p:cNvPr>
          <p:cNvSpPr txBox="1">
            <a:spLocks/>
          </p:cNvSpPr>
          <p:nvPr/>
        </p:nvSpPr>
        <p:spPr bwMode="auto">
          <a:xfrm>
            <a:off x="4572000" y="4445000"/>
            <a:ext cx="6524625" cy="12874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310982" rtl="0" eaLnBrk="1" latinLnBrk="0" hangingPunct="1">
              <a:defRPr sz="12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10982" algn="l" defTabSz="310982" rtl="0" eaLnBrk="1" latinLnBrk="0" hangingPunct="1">
              <a:defRPr sz="12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1964" algn="l" defTabSz="310982" rtl="0" eaLnBrk="1" latinLnBrk="0" hangingPunct="1">
              <a:defRPr sz="12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947" algn="l" defTabSz="310982" rtl="0" eaLnBrk="1" latinLnBrk="0" hangingPunct="1">
              <a:defRPr sz="12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43930" algn="l" defTabSz="310982" rtl="0" eaLnBrk="1" latinLnBrk="0" hangingPunct="1">
              <a:defRPr sz="12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912" algn="l" defTabSz="310982" rtl="0" eaLnBrk="1" latinLnBrk="0" hangingPunct="1">
              <a:defRPr sz="12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65895" algn="l" defTabSz="310982" rtl="0" eaLnBrk="1" latinLnBrk="0" hangingPunct="1">
              <a:defRPr sz="12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76877" algn="l" defTabSz="310982" rtl="0" eaLnBrk="1" latinLnBrk="0" hangingPunct="1">
              <a:defRPr sz="12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87859" algn="l" defTabSz="310982" rtl="0" eaLnBrk="1" latinLnBrk="0" hangingPunct="1">
              <a:defRPr sz="12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4" fontAlgn="auto">
              <a:lnSpc>
                <a:spcPct val="150000"/>
              </a:lnSpc>
              <a:spcBef>
                <a:spcPts val="0"/>
              </a:spcBef>
              <a:spcAft>
                <a:spcPts val="408"/>
              </a:spcAft>
              <a:buFont typeface="Arial" panose="020B0604020202020204" pitchFamily="34" charset="0"/>
              <a:buNone/>
              <a:defRPr/>
            </a:pPr>
            <a:r>
              <a:rPr lang="pt-PT" sz="1400" b="1" kern="0" cap="all" dirty="0">
                <a:solidFill>
                  <a:srgbClr val="000000"/>
                </a:solidFill>
              </a:rPr>
              <a:t>Aplicação de  </a:t>
            </a:r>
            <a:r>
              <a:rPr lang="fr-FR" sz="2000" b="1" cap="all" spc="300" dirty="0" err="1">
                <a:solidFill>
                  <a:srgbClr val="427B97"/>
                </a:solidFill>
                <a:ea typeface="+mj-ea"/>
                <a:cs typeface="+mj-cs"/>
              </a:rPr>
              <a:t>Fatores</a:t>
            </a:r>
            <a:r>
              <a:rPr lang="fr-FR" sz="2000" b="1" cap="all" spc="300" dirty="0">
                <a:solidFill>
                  <a:srgbClr val="427B97"/>
                </a:solidFill>
                <a:ea typeface="+mj-ea"/>
                <a:cs typeface="+mj-cs"/>
              </a:rPr>
              <a:t> de </a:t>
            </a:r>
            <a:r>
              <a:rPr lang="fr-FR" sz="2000" b="1" cap="all" spc="300" dirty="0" err="1">
                <a:solidFill>
                  <a:srgbClr val="427B97"/>
                </a:solidFill>
                <a:ea typeface="+mj-ea"/>
                <a:cs typeface="+mj-cs"/>
              </a:rPr>
              <a:t>emissão</a:t>
            </a:r>
            <a:r>
              <a:rPr lang="en-GB" sz="1400" b="1" kern="0" cap="all" dirty="0" err="1">
                <a:solidFill>
                  <a:srgbClr val="000000"/>
                </a:solidFill>
              </a:rPr>
              <a:t>aos</a:t>
            </a:r>
            <a:r>
              <a:rPr lang="en-GB" sz="1400" b="1" kern="0" cap="all" dirty="0">
                <a:solidFill>
                  <a:srgbClr val="000000"/>
                </a:solidFill>
              </a:rPr>
              <a:t> </a:t>
            </a:r>
            <a:r>
              <a:rPr lang="en-GB" sz="1400" b="1" kern="0" cap="all" dirty="0" err="1">
                <a:solidFill>
                  <a:srgbClr val="000000"/>
                </a:solidFill>
              </a:rPr>
              <a:t>valores</a:t>
            </a:r>
            <a:r>
              <a:rPr lang="en-GB" sz="1400" b="1" kern="0" cap="all" dirty="0">
                <a:solidFill>
                  <a:srgbClr val="000000"/>
                </a:solidFill>
              </a:rPr>
              <a:t> </a:t>
            </a:r>
            <a:r>
              <a:rPr lang="en-GB" sz="1400" b="1" kern="0" cap="all" dirty="0" err="1">
                <a:solidFill>
                  <a:srgbClr val="000000"/>
                </a:solidFill>
              </a:rPr>
              <a:t>agregados</a:t>
            </a:r>
            <a:r>
              <a:rPr lang="en-GB" sz="1400" b="1" kern="0" cap="all" dirty="0">
                <a:solidFill>
                  <a:srgbClr val="000000"/>
                </a:solidFill>
              </a:rPr>
              <a:t> de </a:t>
            </a:r>
            <a:r>
              <a:rPr lang="en-GB" sz="1400" b="1" kern="0" cap="all" dirty="0" err="1">
                <a:solidFill>
                  <a:srgbClr val="000000"/>
                </a:solidFill>
              </a:rPr>
              <a:t>tráfego</a:t>
            </a:r>
            <a:r>
              <a:rPr lang="en-GB" sz="1400" b="1" kern="0" cap="all" dirty="0">
                <a:solidFill>
                  <a:srgbClr val="000000"/>
                </a:solidFill>
              </a:rPr>
              <a:t> mas </a:t>
            </a:r>
            <a:r>
              <a:rPr lang="en-GB" sz="1400" b="1" kern="0" cap="all" dirty="0" err="1">
                <a:solidFill>
                  <a:srgbClr val="000000"/>
                </a:solidFill>
              </a:rPr>
              <a:t>não</a:t>
            </a:r>
            <a:r>
              <a:rPr lang="en-GB" sz="1400" b="1" kern="0" cap="all" dirty="0">
                <a:solidFill>
                  <a:srgbClr val="000000"/>
                </a:solidFill>
              </a:rPr>
              <a:t> </a:t>
            </a:r>
            <a:r>
              <a:rPr lang="en-GB" sz="1400" b="1" kern="0" cap="all" dirty="0" err="1">
                <a:solidFill>
                  <a:srgbClr val="000000"/>
                </a:solidFill>
              </a:rPr>
              <a:t>existe</a:t>
            </a:r>
            <a:r>
              <a:rPr lang="en-GB" sz="1400" b="1" kern="0" cap="all" dirty="0">
                <a:solidFill>
                  <a:srgbClr val="000000"/>
                </a:solidFill>
              </a:rPr>
              <a:t> </a:t>
            </a:r>
            <a:r>
              <a:rPr lang="en-GB" sz="1400" b="1" kern="0" cap="all" dirty="0" err="1">
                <a:solidFill>
                  <a:srgbClr val="000000"/>
                </a:solidFill>
              </a:rPr>
              <a:t>uma</a:t>
            </a:r>
            <a:r>
              <a:rPr lang="en-GB" sz="1400" b="1" kern="0" cap="all" dirty="0">
                <a:solidFill>
                  <a:srgbClr val="000000"/>
                </a:solidFill>
              </a:rPr>
              <a:t> </a:t>
            </a:r>
            <a:r>
              <a:rPr lang="en-GB" sz="1400" b="1" kern="0" cap="all" dirty="0" err="1">
                <a:solidFill>
                  <a:srgbClr val="000000"/>
                </a:solidFill>
              </a:rPr>
              <a:t>metodologia</a:t>
            </a:r>
            <a:r>
              <a:rPr lang="en-GB" sz="1400" b="1" kern="0" cap="all" dirty="0">
                <a:solidFill>
                  <a:srgbClr val="000000"/>
                </a:solidFill>
              </a:rPr>
              <a:t> universal</a:t>
            </a:r>
          </a:p>
        </p:txBody>
      </p:sp>
      <p:sp>
        <p:nvSpPr>
          <p:cNvPr id="4" name="Espace réservé du contenu 9">
            <a:extLst>
              <a:ext uri="{FF2B5EF4-FFF2-40B4-BE49-F238E27FC236}">
                <a16:creationId xmlns:a16="http://schemas.microsoft.com/office/drawing/2014/main" id="{E144DE76-61DC-403F-9041-D6F2FE92D219}"/>
              </a:ext>
            </a:extLst>
          </p:cNvPr>
          <p:cNvSpPr txBox="1">
            <a:spLocks/>
          </p:cNvSpPr>
          <p:nvPr/>
        </p:nvSpPr>
        <p:spPr>
          <a:xfrm>
            <a:off x="1071563" y="1939925"/>
            <a:ext cx="10025062" cy="32972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23900" indent="-2667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233488" indent="-319088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727200" indent="-355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184400" indent="-355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>
              <a:defRPr/>
            </a:pPr>
            <a:r>
              <a:rPr lang="pt-PT" sz="1800" kern="0" dirty="0"/>
              <a:t>Para melhor monitorizar e comunicar o nosso desempenho relacionado com os temas ESG, publicámos o nosso primeiro relatório integrado em 2019 [GRI]</a:t>
            </a:r>
          </a:p>
          <a:p>
            <a:pPr>
              <a:defRPr/>
            </a:pPr>
            <a:endParaRPr lang="pt-PT" sz="1200" kern="0" dirty="0"/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pt-PT" sz="1400" b="1" kern="0" cap="all" dirty="0"/>
              <a:t>emissões de carbono dOS veículos  [scope 3, cat.11] 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pt-PT" sz="1400" b="1" kern="0" cap="all" dirty="0"/>
              <a:t>muito mais elevadas do que as provenientes  de qualquer outra fonte</a:t>
            </a:r>
            <a:endParaRPr lang="en-US" sz="1800" kern="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t-PT" sz="1800" kern="0" dirty="0"/>
          </a:p>
          <a:p>
            <a:pPr>
              <a:defRPr/>
            </a:pPr>
            <a:r>
              <a:rPr lang="pt-PT" sz="1800" kern="0" dirty="0"/>
              <a:t>Em 2021 a equipa não conseguiu recalcular as emissões de carbono provenientes dos veículos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t-PT" sz="1800" b="1" kern="0" cap="all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PT" sz="1800" b="1" kern="0" cap="all" dirty="0"/>
              <a:t>	</a:t>
            </a:r>
            <a:r>
              <a:rPr lang="en-US" sz="1600" b="1" kern="0" cap="all" dirty="0"/>
              <a:t>CÁLCULO = BLACK BOX</a:t>
            </a:r>
            <a:endParaRPr lang="en-US" sz="2000" kern="0"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m 2" descr="Uma imagem com texto, captura de ecrã, artigos de papelaria, envelope&#10;&#10;Descrição gerada automaticamente">
            <a:extLst>
              <a:ext uri="{FF2B5EF4-FFF2-40B4-BE49-F238E27FC236}">
                <a16:creationId xmlns:a16="http://schemas.microsoft.com/office/drawing/2014/main" id="{3C96F80D-4826-4E75-A635-813D1DC3B26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12192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1" descr="Logo&#10;&#10;Description automatically generated with low confidence">
            <a:extLst>
              <a:ext uri="{FF2B5EF4-FFF2-40B4-BE49-F238E27FC236}">
                <a16:creationId xmlns:a16="http://schemas.microsoft.com/office/drawing/2014/main" id="{71F889E8-8AF9-4966-B6E6-A8A00F4B83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5375" y="527050"/>
            <a:ext cx="1014413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re 1">
            <a:extLst>
              <a:ext uri="{FF2B5EF4-FFF2-40B4-BE49-F238E27FC236}">
                <a16:creationId xmlns:a16="http://schemas.microsoft.com/office/drawing/2014/main" id="{705E2EE9-417C-47D4-9957-2902DA33ACB0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649538" y="63500"/>
            <a:ext cx="8447087" cy="1074738"/>
          </a:xfrm>
        </p:spPr>
        <p:txBody>
          <a:bodyPr/>
          <a:lstStyle/>
          <a:p>
            <a:r>
              <a:rPr lang="fr-BE" altLang="pt-PT" sz="2400"/>
              <a:t>OBJETIVOS INICIAIS</a:t>
            </a:r>
            <a:endParaRPr lang="nl-BE" altLang="pt-PT" sz="2400"/>
          </a:p>
        </p:txBody>
      </p:sp>
      <p:sp>
        <p:nvSpPr>
          <p:cNvPr id="8" name="Espace réservé du contenu 9">
            <a:extLst>
              <a:ext uri="{FF2B5EF4-FFF2-40B4-BE49-F238E27FC236}">
                <a16:creationId xmlns:a16="http://schemas.microsoft.com/office/drawing/2014/main" id="{BEAFA5F4-A4DB-47A9-B980-CCCBFB210C28}"/>
              </a:ext>
            </a:extLst>
          </p:cNvPr>
          <p:cNvSpPr txBox="1">
            <a:spLocks/>
          </p:cNvSpPr>
          <p:nvPr/>
        </p:nvSpPr>
        <p:spPr>
          <a:xfrm>
            <a:off x="1095375" y="2501900"/>
            <a:ext cx="10001250" cy="32004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23900" indent="-2667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233488" indent="-319088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727200" indent="-355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184400" indent="-355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>
              <a:defRPr/>
            </a:pPr>
            <a:r>
              <a:rPr lang="pt-PT" sz="1800" kern="0" dirty="0"/>
              <a:t>Monitorizar de forma eficaz e consistente a </a:t>
            </a:r>
            <a:r>
              <a:rPr lang="pt-PT" sz="1800" b="1" cap="all" spc="300" dirty="0">
                <a:solidFill>
                  <a:srgbClr val="427B97"/>
                </a:solidFill>
                <a:ea typeface="+mj-ea"/>
                <a:cs typeface="+mj-cs"/>
              </a:rPr>
              <a:t>pegada de carbono</a:t>
            </a:r>
            <a:r>
              <a:rPr lang="pt-PT" sz="1800" kern="0" dirty="0"/>
              <a:t>dos utilizadores das nossas auto-estradas</a:t>
            </a:r>
          </a:p>
          <a:p>
            <a:pPr>
              <a:defRPr/>
            </a:pPr>
            <a:r>
              <a:rPr lang="pt-PT" sz="1800" kern="0" dirty="0"/>
              <a:t>Registar e compreender as emissões de carbono dos automóveis ao nível do sublanço e em diferentes períodos de tempo</a:t>
            </a:r>
            <a:endParaRPr lang="en-US" sz="1800" kern="0" dirty="0"/>
          </a:p>
          <a:p>
            <a:pPr>
              <a:defRPr/>
            </a:pPr>
            <a:endParaRPr lang="en-US" sz="1800" kern="0" dirty="0"/>
          </a:p>
          <a:p>
            <a:pPr>
              <a:defRPr/>
            </a:pPr>
            <a:endParaRPr lang="en-US" sz="1800" kern="0" dirty="0"/>
          </a:p>
          <a:p>
            <a:pPr algn="r">
              <a:defRPr/>
            </a:pPr>
            <a:r>
              <a:rPr lang="pt-PT" sz="1800" kern="0" dirty="0"/>
              <a:t>Desenvolver uma </a:t>
            </a:r>
            <a:r>
              <a:rPr lang="pt-PT" sz="1800" b="1" cap="all" spc="300" dirty="0">
                <a:solidFill>
                  <a:srgbClr val="427B97"/>
                </a:solidFill>
                <a:ea typeface="+mj-ea"/>
                <a:cs typeface="+mj-cs"/>
              </a:rPr>
              <a:t>ferramenta dedicada </a:t>
            </a:r>
            <a:r>
              <a:rPr lang="pt-PT" sz="1800" kern="0" dirty="0"/>
              <a:t>aos operadores de infra-estruturas rodoviárias</a:t>
            </a:r>
            <a:endParaRPr lang="en-US" sz="1800" kern="0" dirty="0"/>
          </a:p>
          <a:p>
            <a:pPr algn="r">
              <a:defRPr/>
            </a:pPr>
            <a:r>
              <a:rPr lang="en-US" sz="1800" kern="0" dirty="0"/>
              <a:t>A</a:t>
            </a:r>
            <a:r>
              <a:rPr lang="fr-FR" sz="1800" dirty="0" err="1"/>
              <a:t>judar</a:t>
            </a:r>
            <a:r>
              <a:rPr lang="fr-FR" sz="1800" dirty="0"/>
              <a:t> os </a:t>
            </a:r>
            <a:r>
              <a:rPr lang="fr-FR" sz="1800" dirty="0" err="1"/>
              <a:t>gestores</a:t>
            </a:r>
            <a:r>
              <a:rPr lang="fr-FR" sz="1800" dirty="0"/>
              <a:t> de </a:t>
            </a:r>
            <a:r>
              <a:rPr lang="fr-FR" sz="1800" dirty="0" err="1"/>
              <a:t>infraestruturas</a:t>
            </a:r>
            <a:r>
              <a:rPr lang="fr-FR" sz="1800" dirty="0"/>
              <a:t> do </a:t>
            </a:r>
            <a:r>
              <a:rPr lang="fr-FR" sz="1800" dirty="0" err="1"/>
              <a:t>grupo</a:t>
            </a:r>
            <a:r>
              <a:rPr lang="fr-FR" sz="1800" dirty="0"/>
              <a:t> a </a:t>
            </a:r>
            <a:r>
              <a:rPr lang="fr-FR" sz="1800" dirty="0" err="1"/>
              <a:t>reduzir</a:t>
            </a:r>
            <a:r>
              <a:rPr lang="fr-FR" sz="1800" dirty="0"/>
              <a:t> a sua </a:t>
            </a:r>
            <a:r>
              <a:rPr lang="fr-FR" sz="1800" dirty="0" err="1"/>
              <a:t>pegada</a:t>
            </a:r>
            <a:r>
              <a:rPr lang="fr-FR" sz="1800" dirty="0"/>
              <a:t> </a:t>
            </a:r>
            <a:r>
              <a:rPr lang="fr-FR" sz="1800" dirty="0" err="1"/>
              <a:t>carbónica</a:t>
            </a:r>
            <a:endParaRPr lang="en-US" sz="1800" i="1" kern="0" dirty="0"/>
          </a:p>
          <a:p>
            <a:pPr>
              <a:defRPr/>
            </a:pPr>
            <a:endParaRPr lang="en-US" sz="1800" kern="0" dirty="0"/>
          </a:p>
          <a:p>
            <a:pPr>
              <a:defRPr/>
            </a:pPr>
            <a:endParaRPr lang="en-US" sz="1800" kern="0" dirty="0"/>
          </a:p>
        </p:txBody>
      </p:sp>
      <p:pic>
        <p:nvPicPr>
          <p:cNvPr id="11270" name="Picture 9">
            <a:extLst>
              <a:ext uri="{FF2B5EF4-FFF2-40B4-BE49-F238E27FC236}">
                <a16:creationId xmlns:a16="http://schemas.microsoft.com/office/drawing/2014/main" id="{DD81DE69-4BF9-4666-9892-65E82DA9DE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74213" y="4102100"/>
            <a:ext cx="1522412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10" descr="Logo&#10;&#10;Description automatically generated with low confidence">
            <a:extLst>
              <a:ext uri="{FF2B5EF4-FFF2-40B4-BE49-F238E27FC236}">
                <a16:creationId xmlns:a16="http://schemas.microsoft.com/office/drawing/2014/main" id="{5F3A226B-ECB8-4240-A8DE-C42D32C742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5375" y="1804988"/>
            <a:ext cx="708025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agem 2" descr="Uma imagem com texto, captura de ecrã, artigos de papelaria, envelope&#10;&#10;Descrição gerada automaticamente">
            <a:extLst>
              <a:ext uri="{FF2B5EF4-FFF2-40B4-BE49-F238E27FC236}">
                <a16:creationId xmlns:a16="http://schemas.microsoft.com/office/drawing/2014/main" id="{2E73D63C-CBDB-42ED-9766-965BB92C46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12192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1" descr="Logo&#10;&#10;Description automatically generated with low confidence">
            <a:extLst>
              <a:ext uri="{FF2B5EF4-FFF2-40B4-BE49-F238E27FC236}">
                <a16:creationId xmlns:a16="http://schemas.microsoft.com/office/drawing/2014/main" id="{FD5969EC-62E1-4F2A-A671-259032B92B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5375" y="527050"/>
            <a:ext cx="1014413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itre 1">
            <a:extLst>
              <a:ext uri="{FF2B5EF4-FFF2-40B4-BE49-F238E27FC236}">
                <a16:creationId xmlns:a16="http://schemas.microsoft.com/office/drawing/2014/main" id="{1D6714A5-7D42-4A34-B177-579150FC58DB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649538" y="63500"/>
            <a:ext cx="8447087" cy="1074738"/>
          </a:xfrm>
        </p:spPr>
        <p:txBody>
          <a:bodyPr/>
          <a:lstStyle/>
          <a:p>
            <a:r>
              <a:rPr lang="fr-BE" altLang="pt-PT" sz="2400"/>
              <a:t>ÂMBITO DO PROJETO</a:t>
            </a:r>
            <a:endParaRPr lang="nl-BE" altLang="pt-PT" sz="2400"/>
          </a:p>
        </p:txBody>
      </p:sp>
      <p:pic>
        <p:nvPicPr>
          <p:cNvPr id="13317" name="Image 6">
            <a:extLst>
              <a:ext uri="{FF2B5EF4-FFF2-40B4-BE49-F238E27FC236}">
                <a16:creationId xmlns:a16="http://schemas.microsoft.com/office/drawing/2014/main" id="{7545760D-0FC6-4949-90D1-95345B1399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0" y="4781550"/>
            <a:ext cx="50006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 Placeholder 4">
            <a:extLst>
              <a:ext uri="{FF2B5EF4-FFF2-40B4-BE49-F238E27FC236}">
                <a16:creationId xmlns:a16="http://schemas.microsoft.com/office/drawing/2014/main" id="{7CC3F70E-7FB4-4E92-A80A-DE288E07B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5375" y="2868613"/>
            <a:ext cx="9272588" cy="263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 defTabSz="68580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309563" indent="-266700" defTabSz="68580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620713" indent="-319088" defTabSz="68580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931863" indent="-355600" defTabSz="68580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1243013" indent="-355600" defTabSz="68580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1700213" indent="-355600" defTabSz="6858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157413" indent="-355600" defTabSz="6858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2614613" indent="-355600" defTabSz="6858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071813" indent="-355600" defTabSz="6858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Aft>
                <a:spcPts val="413"/>
              </a:spcAft>
              <a:buFont typeface="Wingdings" panose="05000000000000000000" pitchFamily="2" charset="2"/>
              <a:buChar char="ü"/>
            </a:pPr>
            <a:r>
              <a:rPr lang="fr-FR" altLang="pt-PT" sz="1800"/>
              <a:t>Utilizando dados de tráfego desagregados</a:t>
            </a:r>
          </a:p>
          <a:p>
            <a:pPr>
              <a:lnSpc>
                <a:spcPct val="100000"/>
              </a:lnSpc>
              <a:spcAft>
                <a:spcPts val="413"/>
              </a:spcAft>
              <a:buFont typeface="Wingdings" panose="05000000000000000000" pitchFamily="2" charset="2"/>
              <a:buChar char="ü"/>
            </a:pPr>
            <a:r>
              <a:rPr lang="fr-FR" altLang="pt-PT" sz="1800"/>
              <a:t>Incorporando as características geométricas das vias e o comportamento dos condutores</a:t>
            </a:r>
          </a:p>
          <a:p>
            <a:pPr>
              <a:lnSpc>
                <a:spcPct val="100000"/>
              </a:lnSpc>
              <a:spcAft>
                <a:spcPts val="413"/>
              </a:spcAft>
              <a:buFont typeface="Wingdings" panose="05000000000000000000" pitchFamily="2" charset="2"/>
              <a:buChar char="ü"/>
            </a:pPr>
            <a:r>
              <a:rPr lang="fr-FR" altLang="pt-PT" sz="1800"/>
              <a:t>Automatizando o processo de importação, processamento e produção de informação</a:t>
            </a:r>
          </a:p>
          <a:p>
            <a:pPr>
              <a:lnSpc>
                <a:spcPct val="100000"/>
              </a:lnSpc>
              <a:spcAft>
                <a:spcPts val="413"/>
              </a:spcAft>
              <a:buFont typeface="Wingdings" panose="05000000000000000000" pitchFamily="2" charset="2"/>
              <a:buChar char="ü"/>
            </a:pPr>
            <a:r>
              <a:rPr lang="fr-FR" altLang="pt-PT" sz="1800"/>
              <a:t>Baseando o cálculo em bibliografia especializada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224BD2-05CC-4AEA-8AD2-0997D064105A}"/>
              </a:ext>
            </a:extLst>
          </p:cNvPr>
          <p:cNvSpPr txBox="1">
            <a:spLocks/>
          </p:cNvSpPr>
          <p:nvPr/>
        </p:nvSpPr>
        <p:spPr>
          <a:xfrm>
            <a:off x="950913" y="1682750"/>
            <a:ext cx="10145712" cy="7905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310982" rtl="0" eaLnBrk="1" latinLnBrk="0" hangingPunct="1">
              <a:defRPr sz="12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10982" algn="l" defTabSz="310982" rtl="0" eaLnBrk="1" latinLnBrk="0" hangingPunct="1">
              <a:defRPr sz="12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1964" algn="l" defTabSz="310982" rtl="0" eaLnBrk="1" latinLnBrk="0" hangingPunct="1">
              <a:defRPr sz="12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947" algn="l" defTabSz="310982" rtl="0" eaLnBrk="1" latinLnBrk="0" hangingPunct="1">
              <a:defRPr sz="12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43930" algn="l" defTabSz="310982" rtl="0" eaLnBrk="1" latinLnBrk="0" hangingPunct="1">
              <a:defRPr sz="12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912" algn="l" defTabSz="310982" rtl="0" eaLnBrk="1" latinLnBrk="0" hangingPunct="1">
              <a:defRPr sz="12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65895" algn="l" defTabSz="310982" rtl="0" eaLnBrk="1" latinLnBrk="0" hangingPunct="1">
              <a:defRPr sz="12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76877" algn="l" defTabSz="310982" rtl="0" eaLnBrk="1" latinLnBrk="0" hangingPunct="1">
              <a:defRPr sz="12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87859" algn="l" defTabSz="310982" rtl="0" eaLnBrk="1" latinLnBrk="0" hangingPunct="1">
              <a:defRPr sz="12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pt-PT" sz="2000" b="1" cap="all" spc="300" dirty="0">
                <a:solidFill>
                  <a:srgbClr val="427B97"/>
                </a:solidFill>
                <a:ea typeface="+mj-ea"/>
                <a:cs typeface="+mj-cs"/>
              </a:rPr>
              <a:t>Desenvolver um modelo de cálculo de emissões de carbono dedicado ao setor rodoviário</a:t>
            </a:r>
            <a:endParaRPr lang="fr-FR" sz="2000" b="1" cap="all" spc="300" dirty="0">
              <a:solidFill>
                <a:srgbClr val="427B97"/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Imagem 2" descr="Uma imagem com texto, captura de ecrã, artigos de papelaria, envelope&#10;&#10;Descrição gerada automaticamente">
            <a:extLst>
              <a:ext uri="{FF2B5EF4-FFF2-40B4-BE49-F238E27FC236}">
                <a16:creationId xmlns:a16="http://schemas.microsoft.com/office/drawing/2014/main" id="{94C5E4D4-5781-4621-B73D-C64C67AF5D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12192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1" descr="Logo&#10;&#10;Description automatically generated with low confidence">
            <a:extLst>
              <a:ext uri="{FF2B5EF4-FFF2-40B4-BE49-F238E27FC236}">
                <a16:creationId xmlns:a16="http://schemas.microsoft.com/office/drawing/2014/main" id="{B55B02CA-E0C0-4CA4-83CA-2E3E6D77EF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5375" y="527050"/>
            <a:ext cx="1014413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itre 1">
            <a:extLst>
              <a:ext uri="{FF2B5EF4-FFF2-40B4-BE49-F238E27FC236}">
                <a16:creationId xmlns:a16="http://schemas.microsoft.com/office/drawing/2014/main" id="{62BBCBF9-E8EA-426A-ABC1-F6EE66FEAFB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649538" y="63500"/>
            <a:ext cx="8447087" cy="1074738"/>
          </a:xfrm>
        </p:spPr>
        <p:txBody>
          <a:bodyPr/>
          <a:lstStyle/>
          <a:p>
            <a:r>
              <a:rPr lang="fr-BE" altLang="pt-PT" sz="2400"/>
              <a:t>MODELO</a:t>
            </a:r>
            <a:endParaRPr lang="nl-BE" altLang="pt-PT" sz="240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A32EBC0-9FAA-4272-96DB-3E706938FAC2}"/>
              </a:ext>
            </a:extLst>
          </p:cNvPr>
          <p:cNvSpPr/>
          <p:nvPr/>
        </p:nvSpPr>
        <p:spPr>
          <a:xfrm>
            <a:off x="5754688" y="2987675"/>
            <a:ext cx="5686425" cy="1531938"/>
          </a:xfrm>
          <a:prstGeom prst="roundRect">
            <a:avLst/>
          </a:prstGeom>
          <a:solidFill>
            <a:srgbClr val="41AFAA">
              <a:alpha val="5000"/>
            </a:srgbClr>
          </a:solidFill>
          <a:ln w="12700">
            <a:noFill/>
            <a:miter lim="4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10982">
              <a:defRPr/>
            </a:pPr>
            <a:endParaRPr lang="en-GB" sz="1225" dirty="0"/>
          </a:p>
        </p:txBody>
      </p:sp>
      <p:pic>
        <p:nvPicPr>
          <p:cNvPr id="15366" name="Image" descr="Image">
            <a:extLst>
              <a:ext uri="{FF2B5EF4-FFF2-40B4-BE49-F238E27FC236}">
                <a16:creationId xmlns:a16="http://schemas.microsoft.com/office/drawing/2014/main" id="{B56E36A7-8824-4B00-8CF6-26B4CE8A1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24563" y="3228975"/>
            <a:ext cx="1330325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89F405A-0FAF-4940-8590-B5BB9195FB62}"/>
              </a:ext>
            </a:extLst>
          </p:cNvPr>
          <p:cNvSpPr/>
          <p:nvPr/>
        </p:nvSpPr>
        <p:spPr>
          <a:xfrm>
            <a:off x="2649538" y="1279525"/>
            <a:ext cx="2451100" cy="1985963"/>
          </a:xfrm>
          <a:prstGeom prst="roundRect">
            <a:avLst/>
          </a:prstGeom>
          <a:solidFill>
            <a:srgbClr val="2E6F8F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10982">
              <a:defRPr/>
            </a:pPr>
            <a:endParaRPr lang="en-GB" sz="14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BA8CEF8-76B1-46A8-942F-1456ED6342EA}"/>
              </a:ext>
            </a:extLst>
          </p:cNvPr>
          <p:cNvSpPr/>
          <p:nvPr/>
        </p:nvSpPr>
        <p:spPr>
          <a:xfrm>
            <a:off x="2649538" y="4519613"/>
            <a:ext cx="2451100" cy="1257300"/>
          </a:xfrm>
          <a:prstGeom prst="roundRect">
            <a:avLst/>
          </a:prstGeom>
          <a:solidFill>
            <a:srgbClr val="7D8791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10982">
              <a:defRPr/>
            </a:pPr>
            <a:endParaRPr lang="en-GB" sz="1400" dirty="0"/>
          </a:p>
        </p:txBody>
      </p:sp>
      <p:cxnSp>
        <p:nvCxnSpPr>
          <p:cNvPr id="11" name="Connecteur droit avec flèche 132">
            <a:extLst>
              <a:ext uri="{FF2B5EF4-FFF2-40B4-BE49-F238E27FC236}">
                <a16:creationId xmlns:a16="http://schemas.microsoft.com/office/drawing/2014/main" id="{597D9F56-1CA8-4847-A49E-01C9C333BACA}"/>
              </a:ext>
            </a:extLst>
          </p:cNvPr>
          <p:cNvCxnSpPr>
            <a:cxnSpLocks/>
          </p:cNvCxnSpPr>
          <p:nvPr/>
        </p:nvCxnSpPr>
        <p:spPr>
          <a:xfrm flipH="1">
            <a:off x="3859213" y="3286125"/>
            <a:ext cx="0" cy="195263"/>
          </a:xfrm>
          <a:prstGeom prst="straightConnector1">
            <a:avLst/>
          </a:prstGeom>
          <a:ln>
            <a:solidFill>
              <a:srgbClr val="43849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36">
            <a:extLst>
              <a:ext uri="{FF2B5EF4-FFF2-40B4-BE49-F238E27FC236}">
                <a16:creationId xmlns:a16="http://schemas.microsoft.com/office/drawing/2014/main" id="{ADE46B7B-5B9A-4EF0-9C4F-4EA12BE3B417}"/>
              </a:ext>
            </a:extLst>
          </p:cNvPr>
          <p:cNvCxnSpPr>
            <a:cxnSpLocks/>
          </p:cNvCxnSpPr>
          <p:nvPr/>
        </p:nvCxnSpPr>
        <p:spPr>
          <a:xfrm flipV="1">
            <a:off x="3859213" y="4276725"/>
            <a:ext cx="0" cy="193675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ACF5AD79-D79F-4A61-8D11-ED4B4049FC1C}"/>
              </a:ext>
            </a:extLst>
          </p:cNvPr>
          <p:cNvSpPr/>
          <p:nvPr/>
        </p:nvSpPr>
        <p:spPr>
          <a:xfrm>
            <a:off x="6024563" y="3451225"/>
            <a:ext cx="1330325" cy="75247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>
            <a:defPPr>
              <a:defRPr lang="en-US"/>
            </a:defPPr>
            <a:lvl1pPr marL="0" algn="l" defTabSz="310982" rtl="0" eaLnBrk="1" latinLnBrk="0" hangingPunct="1">
              <a:defRPr sz="12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10982" algn="l" defTabSz="310982" rtl="0" eaLnBrk="1" latinLnBrk="0" hangingPunct="1">
              <a:defRPr sz="12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1964" algn="l" defTabSz="310982" rtl="0" eaLnBrk="1" latinLnBrk="0" hangingPunct="1">
              <a:defRPr sz="12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947" algn="l" defTabSz="310982" rtl="0" eaLnBrk="1" latinLnBrk="0" hangingPunct="1">
              <a:defRPr sz="12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43930" algn="l" defTabSz="310982" rtl="0" eaLnBrk="1" latinLnBrk="0" hangingPunct="1">
              <a:defRPr sz="12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912" algn="l" defTabSz="310982" rtl="0" eaLnBrk="1" latinLnBrk="0" hangingPunct="1">
              <a:defRPr sz="12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65895" algn="l" defTabSz="310982" rtl="0" eaLnBrk="1" latinLnBrk="0" hangingPunct="1">
              <a:defRPr sz="12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76877" algn="l" defTabSz="310982" rtl="0" eaLnBrk="1" latinLnBrk="0" hangingPunct="1">
              <a:defRPr sz="12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87859" algn="l" defTabSz="310982" rtl="0" eaLnBrk="1" latinLnBrk="0" hangingPunct="1">
              <a:defRPr sz="12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chemeClr val="bg1"/>
                </a:solidFill>
              </a:rPr>
              <a:t>EMISSÕES GEE</a:t>
            </a:r>
            <a:endParaRPr lang="fr-FR" sz="1600" b="1" kern="0" dirty="0">
              <a:solidFill>
                <a:schemeClr val="bg1"/>
              </a:solidFill>
            </a:endParaRPr>
          </a:p>
        </p:txBody>
      </p:sp>
      <p:cxnSp>
        <p:nvCxnSpPr>
          <p:cNvPr id="15372" name="Straight Arrow Connector 13">
            <a:extLst>
              <a:ext uri="{FF2B5EF4-FFF2-40B4-BE49-F238E27FC236}">
                <a16:creationId xmlns:a16="http://schemas.microsoft.com/office/drawing/2014/main" id="{0FBCDC4B-587F-4863-BE05-6EA52DB09CAC}"/>
              </a:ext>
            </a:extLst>
          </p:cNvPr>
          <p:cNvCxnSpPr>
            <a:cxnSpLocks/>
          </p:cNvCxnSpPr>
          <p:nvPr/>
        </p:nvCxnSpPr>
        <p:spPr bwMode="auto">
          <a:xfrm>
            <a:off x="5205413" y="3870325"/>
            <a:ext cx="358775" cy="0"/>
          </a:xfrm>
          <a:prstGeom prst="straightConnector1">
            <a:avLst/>
          </a:prstGeom>
          <a:noFill/>
          <a:ln w="6350" algn="ctr">
            <a:solidFill>
              <a:srgbClr val="8D89A5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5373" name="Image 9">
            <a:extLst>
              <a:ext uri="{FF2B5EF4-FFF2-40B4-BE49-F238E27FC236}">
                <a16:creationId xmlns:a16="http://schemas.microsoft.com/office/drawing/2014/main" id="{D377B0ED-A38A-4BB4-8A87-A646798B3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94625" y="3592513"/>
            <a:ext cx="500063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Connecteur droit avec flèche 16">
            <a:extLst>
              <a:ext uri="{FF2B5EF4-FFF2-40B4-BE49-F238E27FC236}">
                <a16:creationId xmlns:a16="http://schemas.microsoft.com/office/drawing/2014/main" id="{ED226038-DB22-4115-BB27-C51718C4BA27}"/>
              </a:ext>
            </a:extLst>
          </p:cNvPr>
          <p:cNvCxnSpPr>
            <a:cxnSpLocks/>
          </p:cNvCxnSpPr>
          <p:nvPr/>
        </p:nvCxnSpPr>
        <p:spPr>
          <a:xfrm>
            <a:off x="7437438" y="3840163"/>
            <a:ext cx="304800" cy="3175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5" name="Text Placeholder 4">
            <a:extLst>
              <a:ext uri="{FF2B5EF4-FFF2-40B4-BE49-F238E27FC236}">
                <a16:creationId xmlns:a16="http://schemas.microsoft.com/office/drawing/2014/main" id="{BE81C547-4A65-4304-AD3F-4E02DEA8C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47075" y="3463925"/>
            <a:ext cx="291782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309563" indent="-266700" defTabSz="68580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620713" indent="-319088" defTabSz="68580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931863" indent="-355600" defTabSz="68580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1243013" indent="-355600" defTabSz="68580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1700213" indent="-355600" defTabSz="6858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157413" indent="-355600" defTabSz="6858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2614613" indent="-355600" defTabSz="6858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071813" indent="-355600" defTabSz="6858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413"/>
              </a:spcAft>
              <a:buSzTx/>
              <a:buFont typeface="Arial" panose="020B0604020202020204" pitchFamily="34" charset="0"/>
              <a:buNone/>
            </a:pPr>
            <a:r>
              <a:rPr lang="en-US" altLang="pt-PT" sz="1800">
                <a:solidFill>
                  <a:schemeClr val="tx1"/>
                </a:solidFill>
              </a:rPr>
              <a:t>Emissões de CO₂ equivalente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413"/>
              </a:spcAft>
              <a:buSzTx/>
              <a:buFont typeface="Arial" panose="020B0604020202020204" pitchFamily="34" charset="0"/>
              <a:buNone/>
            </a:pPr>
            <a:r>
              <a:rPr lang="en-US" altLang="pt-PT" sz="1800">
                <a:solidFill>
                  <a:schemeClr val="tx1"/>
                </a:solidFill>
              </a:rPr>
              <a:t>[CO</a:t>
            </a:r>
            <a:r>
              <a:rPr lang="en-US" altLang="pt-PT" sz="1800" baseline="-25000">
                <a:solidFill>
                  <a:schemeClr val="tx1"/>
                </a:solidFill>
              </a:rPr>
              <a:t>2</a:t>
            </a:r>
            <a:r>
              <a:rPr lang="en-US" altLang="pt-PT" sz="1800">
                <a:solidFill>
                  <a:schemeClr val="tx1"/>
                </a:solidFill>
              </a:rPr>
              <a:t>, CH</a:t>
            </a:r>
            <a:r>
              <a:rPr lang="en-US" altLang="pt-PT" sz="1800" baseline="-25000">
                <a:solidFill>
                  <a:schemeClr val="tx1"/>
                </a:solidFill>
              </a:rPr>
              <a:t>4</a:t>
            </a:r>
            <a:r>
              <a:rPr lang="en-US" altLang="pt-PT" sz="1800">
                <a:solidFill>
                  <a:schemeClr val="tx1"/>
                </a:solidFill>
              </a:rPr>
              <a:t> e NOx]</a:t>
            </a:r>
            <a:endParaRPr lang="fr-FR" altLang="pt-PT" sz="1800">
              <a:solidFill>
                <a:schemeClr val="tx1"/>
              </a:solidFill>
            </a:endParaRPr>
          </a:p>
        </p:txBody>
      </p:sp>
      <p:pic>
        <p:nvPicPr>
          <p:cNvPr id="15376" name="Image 6">
            <a:extLst>
              <a:ext uri="{FF2B5EF4-FFF2-40B4-BE49-F238E27FC236}">
                <a16:creationId xmlns:a16="http://schemas.microsoft.com/office/drawing/2014/main" id="{27962293-097A-44BE-878C-448E5DBD7A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59475" y="2570163"/>
            <a:ext cx="226218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F8A2F683-FAEA-4C6C-B529-3825D5F57722}"/>
              </a:ext>
            </a:extLst>
          </p:cNvPr>
          <p:cNvSpPr/>
          <p:nvPr/>
        </p:nvSpPr>
        <p:spPr>
          <a:xfrm>
            <a:off x="2671763" y="3532188"/>
            <a:ext cx="2452687" cy="715962"/>
          </a:xfrm>
          <a:prstGeom prst="roundRect">
            <a:avLst/>
          </a:prstGeom>
          <a:solidFill>
            <a:srgbClr val="41AFAA"/>
          </a:solidFill>
          <a:ln cap="flat">
            <a:noFill/>
            <a:prstDash val="solid"/>
          </a:ln>
        </p:spPr>
        <p:txBody>
          <a:bodyPr lIns="35999" tIns="35999" rIns="35999" bIns="35999" anchor="ctr" anchorCtr="1"/>
          <a:lstStyle/>
          <a:p>
            <a:pPr algn="ctr" defTabSz="1219169">
              <a:defRPr/>
            </a:pPr>
            <a:r>
              <a:rPr lang="en-GB" sz="1600" b="1" spc="100" dirty="0">
                <a:solidFill>
                  <a:srgbClr val="FFFFFF"/>
                </a:solidFill>
                <a:latin typeface="+mn-lt"/>
                <a:cs typeface="Calibri" pitchFamily="34"/>
              </a:rPr>
              <a:t>MODELO </a:t>
            </a:r>
            <a:r>
              <a:rPr lang="en-GB" sz="1600" b="1" i="1" spc="100" dirty="0">
                <a:solidFill>
                  <a:srgbClr val="FFFFFF"/>
                </a:solidFill>
                <a:latin typeface="+mn-lt"/>
                <a:cs typeface="Calibri" pitchFamily="34"/>
              </a:rPr>
              <a:t>CARCARBON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E934C561-6776-4CE2-9D8C-21FD54949C93}"/>
              </a:ext>
            </a:extLst>
          </p:cNvPr>
          <p:cNvSpPr/>
          <p:nvPr/>
        </p:nvSpPr>
        <p:spPr>
          <a:xfrm>
            <a:off x="3976688" y="4657725"/>
            <a:ext cx="968375" cy="981075"/>
          </a:xfrm>
          <a:prstGeom prst="roundRect">
            <a:avLst/>
          </a:prstGeom>
          <a:solidFill>
            <a:srgbClr val="7D879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1200" b="1" kern="0" dirty="0">
                <a:solidFill>
                  <a:prstClr val="white"/>
                </a:solidFill>
                <a:latin typeface="+mn-lt"/>
              </a:rPr>
              <a:t>DADOS DE TRÁFEGO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35A10A1E-6014-4D74-A9EF-84B488323021}"/>
              </a:ext>
            </a:extLst>
          </p:cNvPr>
          <p:cNvSpPr/>
          <p:nvPr/>
        </p:nvSpPr>
        <p:spPr>
          <a:xfrm>
            <a:off x="2851150" y="4657725"/>
            <a:ext cx="968375" cy="981075"/>
          </a:xfrm>
          <a:prstGeom prst="roundRect">
            <a:avLst/>
          </a:prstGeom>
          <a:solidFill>
            <a:srgbClr val="7D879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1400" b="1" kern="0" dirty="0">
                <a:solidFill>
                  <a:prstClr val="white"/>
                </a:solidFill>
                <a:latin typeface="+mn-lt"/>
              </a:rPr>
              <a:t>PERFIL DE </a:t>
            </a:r>
            <a:r>
              <a:rPr lang="en-GB" sz="1050" b="1" kern="0" dirty="0">
                <a:solidFill>
                  <a:prstClr val="white"/>
                </a:solidFill>
                <a:latin typeface="+mn-lt"/>
              </a:rPr>
              <a:t>CONDUÇÃO</a:t>
            </a:r>
            <a:endParaRPr lang="en-GB" sz="1400" b="1" kern="0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99A105C4-CE0A-44F1-A2B1-9303B6CAB6DF}"/>
              </a:ext>
            </a:extLst>
          </p:cNvPr>
          <p:cNvSpPr/>
          <p:nvPr/>
        </p:nvSpPr>
        <p:spPr>
          <a:xfrm>
            <a:off x="3976688" y="2459038"/>
            <a:ext cx="968375" cy="660400"/>
          </a:xfrm>
          <a:prstGeom prst="roundRect">
            <a:avLst/>
          </a:prstGeom>
          <a:solidFill>
            <a:srgbClr val="2E6F8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1400" b="1" kern="0" dirty="0">
                <a:solidFill>
                  <a:prstClr val="white"/>
                </a:solidFill>
                <a:latin typeface="+mn-lt"/>
              </a:rPr>
              <a:t>PERFIL DA VIA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960EC1A2-46A0-4BD6-8816-41912B58BB9D}"/>
              </a:ext>
            </a:extLst>
          </p:cNvPr>
          <p:cNvSpPr/>
          <p:nvPr/>
        </p:nvSpPr>
        <p:spPr>
          <a:xfrm>
            <a:off x="2851150" y="2459038"/>
            <a:ext cx="968375" cy="660400"/>
          </a:xfrm>
          <a:prstGeom prst="roundRect">
            <a:avLst/>
          </a:prstGeom>
          <a:solidFill>
            <a:srgbClr val="2E6F8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1400" b="1" kern="0" dirty="0">
                <a:solidFill>
                  <a:prstClr val="white"/>
                </a:solidFill>
              </a:rPr>
              <a:t>PARQUE </a:t>
            </a:r>
            <a:r>
              <a:rPr lang="en-GB" sz="1000" b="1" kern="0" dirty="0">
                <a:solidFill>
                  <a:prstClr val="white"/>
                </a:solidFill>
              </a:rPr>
              <a:t>AUTOMÓVEL</a:t>
            </a:r>
            <a:endParaRPr lang="en-GB" sz="1400" b="1" kern="0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1894B944-F371-45E7-AE04-41689908C159}"/>
              </a:ext>
            </a:extLst>
          </p:cNvPr>
          <p:cNvSpPr/>
          <p:nvPr/>
        </p:nvSpPr>
        <p:spPr>
          <a:xfrm>
            <a:off x="2851150" y="1412875"/>
            <a:ext cx="2093913" cy="914400"/>
          </a:xfrm>
          <a:prstGeom prst="roundRect">
            <a:avLst/>
          </a:prstGeom>
          <a:solidFill>
            <a:srgbClr val="2E6F8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1400" b="1" kern="0" dirty="0">
                <a:solidFill>
                  <a:prstClr val="white"/>
                </a:solidFill>
                <a:latin typeface="+mn-lt"/>
              </a:rPr>
              <a:t>FATORES DE EMISSÃO</a:t>
            </a:r>
          </a:p>
          <a:p>
            <a:pPr algn="ctr">
              <a:defRPr/>
            </a:pPr>
            <a:endParaRPr lang="en-GB" sz="1100" kern="0" dirty="0">
              <a:solidFill>
                <a:prstClr val="white"/>
              </a:solidFill>
              <a:latin typeface="+mn-lt"/>
            </a:endParaRPr>
          </a:p>
          <a:p>
            <a:pPr algn="ctr">
              <a:defRPr/>
            </a:pPr>
            <a:r>
              <a:rPr lang="en-US" sz="900" kern="0" dirty="0">
                <a:solidFill>
                  <a:prstClr val="white"/>
                </a:solidFill>
                <a:latin typeface="+mn-lt"/>
              </a:rPr>
              <a:t>EMEP, EMISIA, </a:t>
            </a:r>
            <a:r>
              <a:rPr lang="pt-PT" sz="900" kern="0" dirty="0">
                <a:solidFill>
                  <a:prstClr val="white"/>
                </a:solidFill>
                <a:latin typeface="+mn-lt"/>
              </a:rPr>
              <a:t>Physical Model</a:t>
            </a:r>
            <a:endParaRPr lang="fr-FR" sz="900" kern="0" dirty="0">
              <a:solidFill>
                <a:prstClr val="white"/>
              </a:solidFill>
              <a:latin typeface="+mn-lt"/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Imagem 2" descr="Uma imagem com texto, captura de ecrã, artigos de papelaria, envelope&#10;&#10;Descrição gerada automaticamente">
            <a:extLst>
              <a:ext uri="{FF2B5EF4-FFF2-40B4-BE49-F238E27FC236}">
                <a16:creationId xmlns:a16="http://schemas.microsoft.com/office/drawing/2014/main" id="{2AC2A482-B6C5-4D98-8ADC-11CC5FCA7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12192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1" descr="Logo&#10;&#10;Description automatically generated with low confidence">
            <a:extLst>
              <a:ext uri="{FF2B5EF4-FFF2-40B4-BE49-F238E27FC236}">
                <a16:creationId xmlns:a16="http://schemas.microsoft.com/office/drawing/2014/main" id="{AA3739A2-399D-4C8E-A835-604758FCB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5375" y="527050"/>
            <a:ext cx="1014413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itre 1">
            <a:extLst>
              <a:ext uri="{FF2B5EF4-FFF2-40B4-BE49-F238E27FC236}">
                <a16:creationId xmlns:a16="http://schemas.microsoft.com/office/drawing/2014/main" id="{4721DC1A-9C33-40D4-929E-E6A3E9FA037C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649538" y="63500"/>
            <a:ext cx="8447087" cy="1074738"/>
          </a:xfrm>
        </p:spPr>
        <p:txBody>
          <a:bodyPr/>
          <a:lstStyle/>
          <a:p>
            <a:r>
              <a:rPr lang="fr-BE" altLang="pt-PT" sz="2400"/>
              <a:t>DASHBOARD</a:t>
            </a:r>
            <a:endParaRPr lang="nl-BE" altLang="pt-PT" sz="2400"/>
          </a:p>
        </p:txBody>
      </p:sp>
      <p:pic>
        <p:nvPicPr>
          <p:cNvPr id="17413" name="Picture 3">
            <a:extLst>
              <a:ext uri="{FF2B5EF4-FFF2-40B4-BE49-F238E27FC236}">
                <a16:creationId xmlns:a16="http://schemas.microsoft.com/office/drawing/2014/main" id="{6D95D905-323D-404A-9BB8-E098A1FCD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5375" y="1508125"/>
            <a:ext cx="7434263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Text Placeholder 4">
            <a:extLst>
              <a:ext uri="{FF2B5EF4-FFF2-40B4-BE49-F238E27FC236}">
                <a16:creationId xmlns:a16="http://schemas.microsoft.com/office/drawing/2014/main" id="{C8BEF787-4A1F-4DB5-BC75-61B2A3172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9500" y="1865313"/>
            <a:ext cx="2459038" cy="399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 defTabSz="68580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309563" indent="-266700" defTabSz="68580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620713" indent="-319088" defTabSz="68580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931863" indent="-355600" defTabSz="68580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1243013" indent="-355600" defTabSz="68580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1700213" indent="-355600" defTabSz="6858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157413" indent="-355600" defTabSz="6858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2614613" indent="-355600" defTabSz="6858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071813" indent="-355600" defTabSz="6858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413"/>
              </a:spcAft>
              <a:buSzTx/>
            </a:pPr>
            <a:r>
              <a:rPr lang="en-US" altLang="pt-PT" sz="1800">
                <a:solidFill>
                  <a:schemeClr val="tx1"/>
                </a:solidFill>
              </a:rPr>
              <a:t>Processo totalmente automatizado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413"/>
              </a:spcAft>
              <a:buSzTx/>
            </a:pPr>
            <a:endParaRPr lang="en-US" altLang="pt-PT" sz="180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413"/>
              </a:spcAft>
              <a:buSzTx/>
            </a:pPr>
            <a:r>
              <a:rPr lang="en-US" altLang="pt-PT" sz="1800">
                <a:solidFill>
                  <a:schemeClr val="tx1"/>
                </a:solidFill>
              </a:rPr>
              <a:t>Dashboard intuitivo e de fácil navegação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413"/>
              </a:spcAft>
              <a:buSzTx/>
            </a:pPr>
            <a:endParaRPr lang="en-US" altLang="pt-PT" sz="180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413"/>
              </a:spcAft>
              <a:buSzTx/>
            </a:pPr>
            <a:r>
              <a:rPr lang="en-US" altLang="pt-PT" sz="1800">
                <a:solidFill>
                  <a:schemeClr val="tx1"/>
                </a:solidFill>
              </a:rPr>
              <a:t>Desagregação da informãção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413"/>
              </a:spcAft>
              <a:buSzTx/>
            </a:pPr>
            <a:endParaRPr lang="en-US" altLang="pt-PT" sz="180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413"/>
              </a:spcAft>
              <a:buSzTx/>
            </a:pPr>
            <a:r>
              <a:rPr lang="en-US" altLang="pt-PT" sz="1800">
                <a:solidFill>
                  <a:schemeClr val="tx1"/>
                </a:solidFill>
              </a:rPr>
              <a:t>Comparabilidade da informação</a:t>
            </a:r>
            <a:endParaRPr lang="fr-FR" altLang="pt-PT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final">
            <a:hlinkClick r:id="" action="ppaction://media"/>
            <a:extLst>
              <a:ext uri="{FF2B5EF4-FFF2-40B4-BE49-F238E27FC236}">
                <a16:creationId xmlns:a16="http://schemas.microsoft.com/office/drawing/2014/main" id="{A56800C4-D64A-48CA-B302-30DE04931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o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o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366</Words>
  <Application>Microsoft Office PowerPoint</Application>
  <PresentationFormat>Ecrã Panorâmico</PresentationFormat>
  <Paragraphs>58</Paragraphs>
  <Slides>11</Slides>
  <Notes>8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6" baseType="lpstr">
      <vt:lpstr>Calibri</vt:lpstr>
      <vt:lpstr>Arial</vt:lpstr>
      <vt:lpstr>Helvetica</vt:lpstr>
      <vt:lpstr>Wingdings</vt:lpstr>
      <vt:lpstr>Tema do Office</vt:lpstr>
      <vt:lpstr>Apresentação do PowerPoint</vt:lpstr>
      <vt:lpstr>CAR CARBON Ferramenta de Cálculo de Emissões de Carbono dos Condutores na rede ASCENDI</vt:lpstr>
      <vt:lpstr>INTRODUÇÃO</vt:lpstr>
      <vt:lpstr>INTRODUÇÃO</vt:lpstr>
      <vt:lpstr>OBJETIVOS INICIAIS</vt:lpstr>
      <vt:lpstr>ÂMBITO DO PROJETO</vt:lpstr>
      <vt:lpstr>MODELO</vt:lpstr>
      <vt:lpstr>DASHBOARD</vt:lpstr>
      <vt:lpstr>Apresentação do PowerPoint</vt:lpstr>
      <vt:lpstr> PRÓXIMOS PASSOS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Catarina Tagaio</dc:creator>
  <cp:lastModifiedBy>Filipe Branco</cp:lastModifiedBy>
  <cp:revision>23</cp:revision>
  <dcterms:modified xsi:type="dcterms:W3CDTF">2023-10-20T15:49:56Z</dcterms:modified>
</cp:coreProperties>
</file>