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65" r:id="rId4"/>
    <p:sldId id="281" r:id="rId5"/>
    <p:sldId id="279" r:id="rId6"/>
    <p:sldId id="282" r:id="rId7"/>
    <p:sldId id="280" r:id="rId8"/>
    <p:sldId id="283" r:id="rId9"/>
    <p:sldId id="287" r:id="rId10"/>
    <p:sldId id="285" r:id="rId11"/>
    <p:sldId id="273" r:id="rId12"/>
    <p:sldId id="288" r:id="rId13"/>
    <p:sldId id="286" r:id="rId14"/>
    <p:sldId id="289" r:id="rId15"/>
    <p:sldId id="290" r:id="rId16"/>
    <p:sldId id="272" r:id="rId17"/>
    <p:sldId id="278" r:id="rId18"/>
    <p:sldId id="277" r:id="rId19"/>
    <p:sldId id="276" r:id="rId20"/>
    <p:sldId id="275" r:id="rId21"/>
    <p:sldId id="274" r:id="rId22"/>
    <p:sldId id="267" r:id="rId23"/>
  </p:sldIdLst>
  <p:sldSz cx="12192000" cy="6858000"/>
  <p:notesSz cx="6858000" cy="9144000"/>
  <p:defaultTextStyle>
    <a:defPPr>
      <a:defRPr lang="pt-PT"/>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Nunes Sous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3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10:42:44.35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10:42:51.587"/>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9T10:43:32.693"/>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17 17,'3228'3228,"-3210"-3210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91">
            <a:extLst>
              <a:ext uri="{FF2B5EF4-FFF2-40B4-BE49-F238E27FC236}">
                <a16:creationId xmlns:a16="http://schemas.microsoft.com/office/drawing/2014/main" id="{178F9A67-F2B0-48DE-9C3C-214B490CEB72}"/>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92">
            <a:extLst>
              <a:ext uri="{FF2B5EF4-FFF2-40B4-BE49-F238E27FC236}">
                <a16:creationId xmlns:a16="http://schemas.microsoft.com/office/drawing/2014/main" id="{20A40478-1313-4C65-8DDD-0EF5DFA6E09B}"/>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pt-PT" altLang="pt-PT">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Posição da Imagem do Diapositivo 1">
            <a:extLst>
              <a:ext uri="{FF2B5EF4-FFF2-40B4-BE49-F238E27FC236}">
                <a16:creationId xmlns:a16="http://schemas.microsoft.com/office/drawing/2014/main" id="{3158B946-B1B0-458B-85DC-09C1C76EBC39}"/>
              </a:ext>
            </a:extLst>
          </p:cNvPr>
          <p:cNvSpPr>
            <a:spLocks noGrp="1" noRot="1" noChangeAspect="1" noChangeArrowheads="1" noTextEdit="1"/>
          </p:cNvSpPr>
          <p:nvPr>
            <p:ph type="sldImg"/>
          </p:nvPr>
        </p:nvSpPr>
        <p:spPr>
          <a:xfrm>
            <a:off x="381000" y="685800"/>
            <a:ext cx="6096000" cy="3429000"/>
          </a:xfrm>
        </p:spPr>
      </p:sp>
      <p:sp>
        <p:nvSpPr>
          <p:cNvPr id="4099" name="Marcador de Posição de Notas 2">
            <a:extLst>
              <a:ext uri="{FF2B5EF4-FFF2-40B4-BE49-F238E27FC236}">
                <a16:creationId xmlns:a16="http://schemas.microsoft.com/office/drawing/2014/main" id="{48CB79F6-E8CD-4C0E-BB15-9F4D60844458}"/>
              </a:ext>
            </a:extLst>
          </p:cNvPr>
          <p:cNvSpPr>
            <a:spLocks noGrp="1" noChangeArrowheads="1"/>
          </p:cNvSpPr>
          <p:nvPr>
            <p:ph type="body" idx="1"/>
          </p:nvPr>
        </p:nvSpPr>
        <p:spPr/>
        <p:txBody>
          <a:bodyPr/>
          <a:lstStyle/>
          <a:p>
            <a:pPr eaLnBrk="1" hangingPunct="1">
              <a:spcBef>
                <a:spcPct val="0"/>
              </a:spcBef>
            </a:pPr>
            <a:endParaRPr lang="en-GB" altLang="pt-PT">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Posição da Imagem do Diapositivo 1">
            <a:extLst>
              <a:ext uri="{FF2B5EF4-FFF2-40B4-BE49-F238E27FC236}">
                <a16:creationId xmlns:a16="http://schemas.microsoft.com/office/drawing/2014/main" id="{B4A960FB-4EA5-4FB3-BB71-45B37AC19A2C}"/>
              </a:ext>
            </a:extLst>
          </p:cNvPr>
          <p:cNvSpPr>
            <a:spLocks noGrp="1" noRot="1" noChangeAspect="1" noChangeArrowheads="1" noTextEdit="1"/>
          </p:cNvSpPr>
          <p:nvPr>
            <p:ph type="sldImg"/>
          </p:nvPr>
        </p:nvSpPr>
        <p:spPr>
          <a:xfrm>
            <a:off x="381000" y="685800"/>
            <a:ext cx="6096000" cy="3429000"/>
          </a:xfrm>
        </p:spPr>
      </p:sp>
      <p:sp>
        <p:nvSpPr>
          <p:cNvPr id="6147" name="Marcador de Posição de Notas 2">
            <a:extLst>
              <a:ext uri="{FF2B5EF4-FFF2-40B4-BE49-F238E27FC236}">
                <a16:creationId xmlns:a16="http://schemas.microsoft.com/office/drawing/2014/main" id="{FF13D8A2-7EBF-49B6-A807-5641716018E6}"/>
              </a:ext>
            </a:extLst>
          </p:cNvPr>
          <p:cNvSpPr>
            <a:spLocks noGrp="1" noChangeArrowheads="1"/>
          </p:cNvSpPr>
          <p:nvPr>
            <p:ph type="body" idx="1"/>
          </p:nvPr>
        </p:nvSpPr>
        <p:spPr/>
        <p:txBody>
          <a:bodyPr/>
          <a:lstStyle/>
          <a:p>
            <a:endParaRPr lang="pt-PT" alt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4500"/>
            </a:lvl1pPr>
          </a:lstStyle>
          <a:p>
            <a:r>
              <a:t>Texto do título</a:t>
            </a:r>
          </a:p>
        </p:txBody>
      </p:sp>
      <p:sp>
        <p:nvSpPr>
          <p:cNvPr id="12" name="Nível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Nível um</a:t>
            </a:r>
          </a:p>
          <a:p>
            <a:pPr lvl="1"/>
            <a:r>
              <a:t>Nível dois</a:t>
            </a:r>
          </a:p>
          <a:p>
            <a:pPr lvl="2"/>
            <a:r>
              <a:t>Nível três</a:t>
            </a:r>
          </a:p>
          <a:p>
            <a:pPr lvl="3"/>
            <a:r>
              <a:t>Nível quatro</a:t>
            </a:r>
          </a:p>
          <a:p>
            <a:pPr lvl="4"/>
            <a:r>
              <a:t>Nível cinco</a:t>
            </a:r>
          </a:p>
        </p:txBody>
      </p:sp>
      <p:sp>
        <p:nvSpPr>
          <p:cNvPr id="4" name="Número do diapositivo">
            <a:extLst>
              <a:ext uri="{FF2B5EF4-FFF2-40B4-BE49-F238E27FC236}">
                <a16:creationId xmlns:a16="http://schemas.microsoft.com/office/drawing/2014/main" id="{106C221D-1D4C-40FB-990A-3C4DF393A103}"/>
              </a:ext>
            </a:extLst>
          </p:cNvPr>
          <p:cNvSpPr txBox="1">
            <a:spLocks noGrp="1" noChangeArrowheads="1"/>
          </p:cNvSpPr>
          <p:nvPr>
            <p:ph type="sldNum" sz="quarter" idx="10"/>
          </p:nvPr>
        </p:nvSpPr>
        <p:spPr>
          <a:ln/>
        </p:spPr>
        <p:txBody>
          <a:bodyPr/>
          <a:lstStyle>
            <a:lvl1pPr>
              <a:defRPr/>
            </a:lvl1pPr>
          </a:lstStyle>
          <a:p>
            <a:pPr>
              <a:defRPr/>
            </a:pPr>
            <a:fld id="{E107BEAE-4567-4EE7-99D0-D4046C285581}" type="slidenum">
              <a:rPr lang="pt-PT" altLang="pt-PT"/>
              <a:pPr>
                <a:defRPr/>
              </a:pPr>
              <a:t>‹nº›</a:t>
            </a:fld>
            <a:endParaRPr lang="pt-PT" altLang="pt-PT"/>
          </a:p>
        </p:txBody>
      </p:sp>
    </p:spTree>
    <p:extLst>
      <p:ext uri="{BB962C8B-B14F-4D97-AF65-F5344CB8AC3E}">
        <p14:creationId xmlns:p14="http://schemas.microsoft.com/office/powerpoint/2010/main" val="16450272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údo Duplo">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um…"/>
          <p:cNvSpPr txBox="1">
            <a:spLocks noGrp="1"/>
          </p:cNvSpPr>
          <p:nvPr>
            <p:ph type="body" sz="half" idx="1"/>
          </p:nvPr>
        </p:nvSpPr>
        <p:spPr>
          <a:xfrm>
            <a:off x="838200" y="1825625"/>
            <a:ext cx="5181600" cy="4351338"/>
          </a:xfrm>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4" name="Número do diapositivo">
            <a:extLst>
              <a:ext uri="{FF2B5EF4-FFF2-40B4-BE49-F238E27FC236}">
                <a16:creationId xmlns:a16="http://schemas.microsoft.com/office/drawing/2014/main" id="{74C347BD-16AB-4F61-B2D5-24E1001A4B85}"/>
              </a:ext>
            </a:extLst>
          </p:cNvPr>
          <p:cNvSpPr txBox="1">
            <a:spLocks noGrp="1" noChangeArrowheads="1"/>
          </p:cNvSpPr>
          <p:nvPr>
            <p:ph type="sldNum" sz="quarter" idx="10"/>
          </p:nvPr>
        </p:nvSpPr>
        <p:spPr>
          <a:ln/>
        </p:spPr>
        <p:txBody>
          <a:bodyPr/>
          <a:lstStyle>
            <a:lvl1pPr>
              <a:defRPr/>
            </a:lvl1pPr>
          </a:lstStyle>
          <a:p>
            <a:pPr>
              <a:defRPr/>
            </a:pPr>
            <a:fld id="{8161B00B-6F93-4DD0-B3E3-62CA60C845FF}" type="slidenum">
              <a:rPr lang="pt-PT" altLang="pt-PT"/>
              <a:pPr>
                <a:defRPr/>
              </a:pPr>
              <a:t>‹nº›</a:t>
            </a:fld>
            <a:endParaRPr lang="pt-PT" altLang="pt-PT"/>
          </a:p>
        </p:txBody>
      </p:sp>
    </p:spTree>
    <p:extLst>
      <p:ext uri="{BB962C8B-B14F-4D97-AF65-F5344CB8AC3E}">
        <p14:creationId xmlns:p14="http://schemas.microsoft.com/office/powerpoint/2010/main" val="23404953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exto do título"/>
          <p:cNvSpPr txBox="1">
            <a:spLocks noGrp="1"/>
          </p:cNvSpPr>
          <p:nvPr>
            <p:ph type="title"/>
          </p:nvPr>
        </p:nvSpPr>
        <p:spPr>
          <a:xfrm>
            <a:off x="839787" y="365127"/>
            <a:ext cx="10515601" cy="1325563"/>
          </a:xfrm>
          <a:prstGeom prst="rect">
            <a:avLst/>
          </a:prstGeom>
        </p:spPr>
        <p:txBody>
          <a:bodyPr/>
          <a:lstStyle/>
          <a:p>
            <a:r>
              <a:t>Texto do título</a:t>
            </a:r>
          </a:p>
        </p:txBody>
      </p:sp>
      <p:sp>
        <p:nvSpPr>
          <p:cNvPr id="48" name="Nível um…"/>
          <p:cNvSpPr txBox="1">
            <a:spLocks noGrp="1"/>
          </p:cNvSpPr>
          <p:nvPr>
            <p:ph type="body" sz="quarter" idx="1"/>
          </p:nvPr>
        </p:nvSpPr>
        <p:spPr>
          <a:xfrm>
            <a:off x="839788" y="1681163"/>
            <a:ext cx="5157789"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Nível um</a:t>
            </a:r>
          </a:p>
          <a:p>
            <a:pPr lvl="1"/>
            <a:r>
              <a:t>Nível dois</a:t>
            </a:r>
          </a:p>
          <a:p>
            <a:pPr lvl="2"/>
            <a:r>
              <a:t>Nível três</a:t>
            </a:r>
          </a:p>
          <a:p>
            <a:pPr lvl="3"/>
            <a:r>
              <a:t>Nível quatro</a:t>
            </a:r>
          </a:p>
          <a:p>
            <a:pPr lvl="4"/>
            <a:r>
              <a:t>Nível cinco</a:t>
            </a:r>
          </a:p>
        </p:txBody>
      </p:sp>
      <p:sp>
        <p:nvSpPr>
          <p:cNvPr id="49" name="Marcador de Posição do Texto 4"/>
          <p:cNvSpPr>
            <a:spLocks noGrp="1"/>
          </p:cNvSpPr>
          <p:nvPr>
            <p:ph type="body" sz="quarter" idx="13"/>
          </p:nvPr>
        </p:nvSpPr>
        <p:spPr>
          <a:xfrm>
            <a:off x="6172201" y="1681163"/>
            <a:ext cx="5183189" cy="823913"/>
          </a:xfrm>
          <a:prstGeom prst="rect">
            <a:avLst/>
          </a:prstGeom>
        </p:spPr>
        <p:txBody>
          <a:bodyPr anchor="b"/>
          <a:lstStyle/>
          <a:p>
            <a:endParaRPr/>
          </a:p>
        </p:txBody>
      </p:sp>
      <p:sp>
        <p:nvSpPr>
          <p:cNvPr id="5" name="Número do diapositivo">
            <a:extLst>
              <a:ext uri="{FF2B5EF4-FFF2-40B4-BE49-F238E27FC236}">
                <a16:creationId xmlns:a16="http://schemas.microsoft.com/office/drawing/2014/main" id="{C0106931-54B0-461F-ADC6-F495DFD601E8}"/>
              </a:ext>
            </a:extLst>
          </p:cNvPr>
          <p:cNvSpPr txBox="1">
            <a:spLocks noGrp="1" noChangeArrowheads="1"/>
          </p:cNvSpPr>
          <p:nvPr>
            <p:ph type="sldNum" sz="quarter" idx="14"/>
          </p:nvPr>
        </p:nvSpPr>
        <p:spPr>
          <a:ln/>
        </p:spPr>
        <p:txBody>
          <a:bodyPr/>
          <a:lstStyle>
            <a:lvl1pPr>
              <a:defRPr/>
            </a:lvl1pPr>
          </a:lstStyle>
          <a:p>
            <a:pPr>
              <a:defRPr/>
            </a:pPr>
            <a:fld id="{919A1183-3D7E-4360-AEB6-C8040E8E2F2F}" type="slidenum">
              <a:rPr lang="pt-PT" altLang="pt-PT"/>
              <a:pPr>
                <a:defRPr/>
              </a:pPr>
              <a:t>‹nº›</a:t>
            </a:fld>
            <a:endParaRPr lang="pt-PT" altLang="pt-PT"/>
          </a:p>
        </p:txBody>
      </p:sp>
    </p:spTree>
    <p:extLst>
      <p:ext uri="{BB962C8B-B14F-4D97-AF65-F5344CB8AC3E}">
        <p14:creationId xmlns:p14="http://schemas.microsoft.com/office/powerpoint/2010/main" val="22156656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ó título">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3" name="Número do diapositivo">
            <a:extLst>
              <a:ext uri="{FF2B5EF4-FFF2-40B4-BE49-F238E27FC236}">
                <a16:creationId xmlns:a16="http://schemas.microsoft.com/office/drawing/2014/main" id="{AC3CC916-4B14-48BC-B1F8-41B75B183927}"/>
              </a:ext>
            </a:extLst>
          </p:cNvPr>
          <p:cNvSpPr txBox="1">
            <a:spLocks noGrp="1" noChangeArrowheads="1"/>
          </p:cNvSpPr>
          <p:nvPr>
            <p:ph type="sldNum" sz="quarter" idx="10"/>
          </p:nvPr>
        </p:nvSpPr>
        <p:spPr>
          <a:ln/>
        </p:spPr>
        <p:txBody>
          <a:bodyPr/>
          <a:lstStyle>
            <a:lvl1pPr>
              <a:defRPr/>
            </a:lvl1pPr>
          </a:lstStyle>
          <a:p>
            <a:pPr>
              <a:defRPr/>
            </a:pPr>
            <a:fld id="{1BB05008-4B24-4C1F-B27C-1BB457E8FBA8}" type="slidenum">
              <a:rPr lang="pt-PT" altLang="pt-PT"/>
              <a:pPr>
                <a:defRPr/>
              </a:pPr>
              <a:t>‹nº›</a:t>
            </a:fld>
            <a:endParaRPr lang="pt-PT" altLang="pt-PT"/>
          </a:p>
        </p:txBody>
      </p:sp>
    </p:spTree>
    <p:extLst>
      <p:ext uri="{BB962C8B-B14F-4D97-AF65-F5344CB8AC3E}">
        <p14:creationId xmlns:p14="http://schemas.microsoft.com/office/powerpoint/2010/main" val="17306865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exto do título"/>
          <p:cNvSpPr txBox="1">
            <a:spLocks noGrp="1"/>
          </p:cNvSpPr>
          <p:nvPr>
            <p:ph type="title"/>
          </p:nvPr>
        </p:nvSpPr>
        <p:spPr>
          <a:xfrm>
            <a:off x="839787" y="457200"/>
            <a:ext cx="3932239" cy="1600200"/>
          </a:xfrm>
          <a:prstGeom prst="rect">
            <a:avLst/>
          </a:prstGeom>
        </p:spPr>
        <p:txBody>
          <a:bodyPr anchor="b"/>
          <a:lstStyle>
            <a:lvl1pPr>
              <a:defRPr sz="2400"/>
            </a:lvl1pPr>
          </a:lstStyle>
          <a:p>
            <a:r>
              <a:t>Texto do título</a:t>
            </a:r>
          </a:p>
        </p:txBody>
      </p:sp>
      <p:sp>
        <p:nvSpPr>
          <p:cNvPr id="73" name="Nível um…"/>
          <p:cNvSpPr txBox="1">
            <a:spLocks noGrp="1"/>
          </p:cNvSpPr>
          <p:nvPr>
            <p:ph type="body" sz="half" idx="1"/>
          </p:nvPr>
        </p:nvSpPr>
        <p:spPr>
          <a:xfrm>
            <a:off x="5183187" y="987427"/>
            <a:ext cx="6172201" cy="4873626"/>
          </a:xfrm>
          <a:prstGeom prst="rect">
            <a:avLst/>
          </a:prstGeom>
        </p:spPr>
        <p:txBody>
          <a:bodyPr/>
          <a:lstStyle>
            <a:lvl1pPr>
              <a:defRPr sz="2400"/>
            </a:lvl1pPr>
            <a:lvl2pPr marL="718457" indent="-261257">
              <a:defRPr sz="2400"/>
            </a:lvl2pPr>
            <a:lvl3pPr marL="1219200" indent="-304800">
              <a:defRPr sz="2400"/>
            </a:lvl3pPr>
            <a:lvl4pPr marL="1737360" indent="-365760">
              <a:defRPr sz="2400"/>
            </a:lvl4pPr>
            <a:lvl5pPr marL="2194560" indent="-365760">
              <a:defRPr sz="2400"/>
            </a:lvl5pPr>
          </a:lstStyle>
          <a:p>
            <a:r>
              <a:t>Nível um</a:t>
            </a:r>
          </a:p>
          <a:p>
            <a:pPr lvl="1"/>
            <a:r>
              <a:t>Nível dois</a:t>
            </a:r>
          </a:p>
          <a:p>
            <a:pPr lvl="2"/>
            <a:r>
              <a:t>Nível três</a:t>
            </a:r>
          </a:p>
          <a:p>
            <a:pPr lvl="3"/>
            <a:r>
              <a:t>Nível quatro</a:t>
            </a:r>
          </a:p>
          <a:p>
            <a:pPr lvl="4"/>
            <a:r>
              <a:t>Nível cinco</a:t>
            </a:r>
          </a:p>
        </p:txBody>
      </p:sp>
      <p:sp>
        <p:nvSpPr>
          <p:cNvPr id="74" name="Marcador de Posição do Texto 3"/>
          <p:cNvSpPr>
            <a:spLocks noGrp="1"/>
          </p:cNvSpPr>
          <p:nvPr>
            <p:ph type="body" sz="quarter" idx="13"/>
          </p:nvPr>
        </p:nvSpPr>
        <p:spPr>
          <a:xfrm>
            <a:off x="839787" y="2057400"/>
            <a:ext cx="3932239" cy="3811588"/>
          </a:xfrm>
          <a:prstGeom prst="rect">
            <a:avLst/>
          </a:prstGeom>
        </p:spPr>
        <p:txBody>
          <a:bodyPr/>
          <a:lstStyle/>
          <a:p>
            <a:endParaRPr/>
          </a:p>
        </p:txBody>
      </p:sp>
      <p:sp>
        <p:nvSpPr>
          <p:cNvPr id="5" name="Número do diapositivo">
            <a:extLst>
              <a:ext uri="{FF2B5EF4-FFF2-40B4-BE49-F238E27FC236}">
                <a16:creationId xmlns:a16="http://schemas.microsoft.com/office/drawing/2014/main" id="{8125F606-7283-4C4F-A174-7D5DB2803752}"/>
              </a:ext>
            </a:extLst>
          </p:cNvPr>
          <p:cNvSpPr txBox="1">
            <a:spLocks noGrp="1" noChangeArrowheads="1"/>
          </p:cNvSpPr>
          <p:nvPr>
            <p:ph type="sldNum" sz="quarter" idx="14"/>
          </p:nvPr>
        </p:nvSpPr>
        <p:spPr>
          <a:ln/>
        </p:spPr>
        <p:txBody>
          <a:bodyPr/>
          <a:lstStyle>
            <a:lvl1pPr>
              <a:defRPr/>
            </a:lvl1pPr>
          </a:lstStyle>
          <a:p>
            <a:pPr>
              <a:defRPr/>
            </a:pPr>
            <a:fld id="{54384FB8-8B11-43F9-A2DD-A897BAF57A60}" type="slidenum">
              <a:rPr lang="pt-PT" altLang="pt-PT"/>
              <a:pPr>
                <a:defRPr/>
              </a:pPr>
              <a:t>‹nº›</a:t>
            </a:fld>
            <a:endParaRPr lang="pt-PT" altLang="pt-PT"/>
          </a:p>
        </p:txBody>
      </p:sp>
    </p:spTree>
    <p:extLst>
      <p:ext uri="{BB962C8B-B14F-4D97-AF65-F5344CB8AC3E}">
        <p14:creationId xmlns:p14="http://schemas.microsoft.com/office/powerpoint/2010/main" val="33904241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exto do título"/>
          <p:cNvSpPr txBox="1">
            <a:spLocks noGrp="1"/>
          </p:cNvSpPr>
          <p:nvPr>
            <p:ph type="title"/>
          </p:nvPr>
        </p:nvSpPr>
        <p:spPr>
          <a:xfrm>
            <a:off x="839787" y="457200"/>
            <a:ext cx="3932239" cy="1600200"/>
          </a:xfrm>
          <a:prstGeom prst="rect">
            <a:avLst/>
          </a:prstGeom>
        </p:spPr>
        <p:txBody>
          <a:bodyPr anchor="b"/>
          <a:lstStyle>
            <a:lvl1pPr>
              <a:defRPr sz="2400"/>
            </a:lvl1pPr>
          </a:lstStyle>
          <a:p>
            <a:r>
              <a:t>Texto do título</a:t>
            </a:r>
          </a:p>
        </p:txBody>
      </p:sp>
      <p:sp>
        <p:nvSpPr>
          <p:cNvPr id="83" name="Marcador de Posição da Imagem 2"/>
          <p:cNvSpPr>
            <a:spLocks noGrp="1"/>
          </p:cNvSpPr>
          <p:nvPr>
            <p:ph type="pic" sz="half" idx="13"/>
          </p:nvPr>
        </p:nvSpPr>
        <p:spPr>
          <a:xfrm>
            <a:off x="5183187" y="987427"/>
            <a:ext cx="6172201" cy="4873626"/>
          </a:xfrm>
          <a:prstGeom prst="rect">
            <a:avLst/>
          </a:prstGeom>
        </p:spPr>
        <p:txBody>
          <a:bodyPr lIns="91439" rIns="91439">
            <a:noAutofit/>
          </a:bodyPr>
          <a:lstStyle/>
          <a:p>
            <a:pPr lvl="0"/>
            <a:endParaRPr noProof="0">
              <a:sym typeface="Calibri"/>
            </a:endParaRPr>
          </a:p>
        </p:txBody>
      </p:sp>
      <p:sp>
        <p:nvSpPr>
          <p:cNvPr id="84" name="Nível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Nível um</a:t>
            </a:r>
          </a:p>
          <a:p>
            <a:pPr lvl="1"/>
            <a:r>
              <a:t>Nível dois</a:t>
            </a:r>
          </a:p>
          <a:p>
            <a:pPr lvl="2"/>
            <a:r>
              <a:t>Nível três</a:t>
            </a:r>
          </a:p>
          <a:p>
            <a:pPr lvl="3"/>
            <a:r>
              <a:t>Nível quatro</a:t>
            </a:r>
          </a:p>
          <a:p>
            <a:pPr lvl="4"/>
            <a:r>
              <a:t>Nível cinco</a:t>
            </a:r>
          </a:p>
        </p:txBody>
      </p:sp>
      <p:sp>
        <p:nvSpPr>
          <p:cNvPr id="5" name="Número do diapositivo">
            <a:extLst>
              <a:ext uri="{FF2B5EF4-FFF2-40B4-BE49-F238E27FC236}">
                <a16:creationId xmlns:a16="http://schemas.microsoft.com/office/drawing/2014/main" id="{B98B6CCE-84A0-4451-A9A3-F65B2127C140}"/>
              </a:ext>
            </a:extLst>
          </p:cNvPr>
          <p:cNvSpPr txBox="1">
            <a:spLocks noGrp="1" noChangeArrowheads="1"/>
          </p:cNvSpPr>
          <p:nvPr>
            <p:ph type="sldNum" sz="quarter" idx="14"/>
          </p:nvPr>
        </p:nvSpPr>
        <p:spPr>
          <a:ln/>
        </p:spPr>
        <p:txBody>
          <a:bodyPr/>
          <a:lstStyle>
            <a:lvl1pPr>
              <a:defRPr/>
            </a:lvl1pPr>
          </a:lstStyle>
          <a:p>
            <a:pPr>
              <a:defRPr/>
            </a:pPr>
            <a:fld id="{F1E2F748-2FF9-4B22-9C67-54D5A0C39CC6}" type="slidenum">
              <a:rPr lang="pt-PT" altLang="pt-PT"/>
              <a:pPr>
                <a:defRPr/>
              </a:pPr>
              <a:t>‹nº›</a:t>
            </a:fld>
            <a:endParaRPr lang="pt-PT" altLang="pt-PT"/>
          </a:p>
        </p:txBody>
      </p:sp>
    </p:spTree>
    <p:extLst>
      <p:ext uri="{BB962C8B-B14F-4D97-AF65-F5344CB8AC3E}">
        <p14:creationId xmlns:p14="http://schemas.microsoft.com/office/powerpoint/2010/main" val="133462667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o do título">
            <a:extLst>
              <a:ext uri="{FF2B5EF4-FFF2-40B4-BE49-F238E27FC236}">
                <a16:creationId xmlns:a16="http://schemas.microsoft.com/office/drawing/2014/main" id="{535FCC05-FAB0-4DB7-8E14-D8F463AE58FD}"/>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pt-PT" altLang="pt-PT">
                <a:sym typeface="Calibri" panose="020F0502020204030204" pitchFamily="34" charset="0"/>
              </a:rPr>
              <a:t>Texto do título</a:t>
            </a:r>
          </a:p>
        </p:txBody>
      </p:sp>
      <p:sp>
        <p:nvSpPr>
          <p:cNvPr id="1027" name="Nível um…">
            <a:extLst>
              <a:ext uri="{FF2B5EF4-FFF2-40B4-BE49-F238E27FC236}">
                <a16:creationId xmlns:a16="http://schemas.microsoft.com/office/drawing/2014/main" id="{730DA4B8-1A54-4C83-80B3-FCC5180908E6}"/>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pt-PT" altLang="pt-PT">
                <a:sym typeface="Calibri" panose="020F0502020204030204" pitchFamily="34" charset="0"/>
              </a:rPr>
              <a:t>Nível um</a:t>
            </a:r>
          </a:p>
          <a:p>
            <a:pPr lvl="1"/>
            <a:r>
              <a:rPr lang="pt-PT" altLang="pt-PT">
                <a:sym typeface="Calibri" panose="020F0502020204030204" pitchFamily="34" charset="0"/>
              </a:rPr>
              <a:t>Nível dois</a:t>
            </a:r>
          </a:p>
          <a:p>
            <a:pPr lvl="2"/>
            <a:r>
              <a:rPr lang="pt-PT" altLang="pt-PT">
                <a:sym typeface="Calibri" panose="020F0502020204030204" pitchFamily="34" charset="0"/>
              </a:rPr>
              <a:t>Nível três</a:t>
            </a:r>
          </a:p>
          <a:p>
            <a:pPr lvl="3"/>
            <a:r>
              <a:rPr lang="pt-PT" altLang="pt-PT">
                <a:sym typeface="Calibri" panose="020F0502020204030204" pitchFamily="34" charset="0"/>
              </a:rPr>
              <a:t>Nível quatro</a:t>
            </a:r>
          </a:p>
          <a:p>
            <a:pPr lvl="4"/>
            <a:r>
              <a:rPr lang="pt-PT" altLang="pt-PT">
                <a:sym typeface="Calibri" panose="020F0502020204030204" pitchFamily="34" charset="0"/>
              </a:rPr>
              <a:t>Nível cinco</a:t>
            </a:r>
          </a:p>
        </p:txBody>
      </p:sp>
      <p:sp>
        <p:nvSpPr>
          <p:cNvPr id="1028" name="Número do diapositivo">
            <a:extLst>
              <a:ext uri="{FF2B5EF4-FFF2-40B4-BE49-F238E27FC236}">
                <a16:creationId xmlns:a16="http://schemas.microsoft.com/office/drawing/2014/main" id="{0DFE679C-9761-485F-A3A9-A49E2E069B56}"/>
              </a:ext>
            </a:extLst>
          </p:cNvPr>
          <p:cNvSpPr txBox="1">
            <a:spLocks noGrp="1" noChangeArrowheads="1"/>
          </p:cNvSpPr>
          <p:nvPr>
            <p:ph type="sldNum" sz="quarter" idx="2"/>
          </p:nvPr>
        </p:nvSpPr>
        <p:spPr bwMode="auto">
          <a:xfrm>
            <a:off x="11133138" y="6435725"/>
            <a:ext cx="220662" cy="206375"/>
          </a:xfrm>
          <a:prstGeom prst="rect">
            <a:avLst/>
          </a:prstGeom>
          <a:noFill/>
          <a:ln>
            <a:noFill/>
          </a:ln>
        </p:spPr>
        <p:txBody>
          <a:bodyPr vert="horz" wrap="none" lIns="45719" tIns="45720" rIns="45719" bIns="45720" numCol="1" anchor="ctr" anchorCtr="0" compatLnSpc="1">
            <a:prstTxWarp prst="textNoShape">
              <a:avLst/>
            </a:prstTxWarp>
            <a:spAutoFit/>
          </a:bodyPr>
          <a:lstStyle>
            <a:lvl1pPr algn="r" eaLnBrk="1">
              <a:defRPr sz="900">
                <a:solidFill>
                  <a:srgbClr val="888888"/>
                </a:solidFill>
              </a:defRPr>
            </a:lvl1pPr>
          </a:lstStyle>
          <a:p>
            <a:pPr>
              <a:defRPr/>
            </a:pPr>
            <a:fld id="{7A2934E5-5B20-4BEA-BE22-E046CCF700CD}" type="slidenum">
              <a:rPr lang="pt-PT" altLang="pt-PT"/>
              <a:pPr>
                <a:defRPr/>
              </a:pPr>
              <a:t>‹nº›</a:t>
            </a:fld>
            <a:endParaRPr lang="pt-PT"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1pPr>
      <a:lvl2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2pPr>
      <a:lvl3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3pPr>
      <a:lvl4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4pPr>
      <a:lvl5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png"/><Relationship Id="rId7" Type="http://schemas.openxmlformats.org/officeDocument/2006/relationships/image" Target="../media/image49.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3.png"/><Relationship Id="rId7" Type="http://schemas.openxmlformats.org/officeDocument/2006/relationships/image" Target="../media/image5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1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3.png"/><Relationship Id="rId7" Type="http://schemas.openxmlformats.org/officeDocument/2006/relationships/image" Target="../media/image6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ustomXml" Target="../ink/ink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3.emf"/><Relationship Id="rId4" Type="http://schemas.openxmlformats.org/officeDocument/2006/relationships/image" Target="../media/image3.pn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7.jpeg"/><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pn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2" descr="Uma imagem com texto, captura de ecrã, Tipo de letra, logótipo&#10;&#10;Descrição gerada automaticamente">
            <a:extLst>
              <a:ext uri="{FF2B5EF4-FFF2-40B4-BE49-F238E27FC236}">
                <a16:creationId xmlns:a16="http://schemas.microsoft.com/office/drawing/2014/main" id="{1551644C-5C2C-4182-973E-6779B29DC8C0}"/>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m 2" descr="Uma imagem com texto, captura de ecrã, design gráfico, Gráficos&#10;&#10;Descrição gerada automaticamente">
            <a:extLst>
              <a:ext uri="{FF2B5EF4-FFF2-40B4-BE49-F238E27FC236}">
                <a16:creationId xmlns:a16="http://schemas.microsoft.com/office/drawing/2014/main" id="{79F9AC35-510B-4D41-86F9-33AA53AAC132}"/>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m 5">
            <a:extLst>
              <a:ext uri="{FF2B5EF4-FFF2-40B4-BE49-F238E27FC236}">
                <a16:creationId xmlns:a16="http://schemas.microsoft.com/office/drawing/2014/main" id="{88DCBBBC-1428-4535-8CAC-A27EA3DF40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4313" y="1465263"/>
            <a:ext cx="806767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9787BAB-523E-4365-BA58-3926551A9D5A}"/>
              </a:ext>
            </a:extLst>
          </p:cNvPr>
          <p:cNvSpPr txBox="1"/>
          <p:nvPr/>
        </p:nvSpPr>
        <p:spPr>
          <a:xfrm>
            <a:off x="2174240" y="710990"/>
            <a:ext cx="699008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 estação de </a:t>
            </a:r>
            <a:r>
              <a:rPr lang="pt-PT" altLang="pt-PT" sz="3200" dirty="0" err="1"/>
              <a:t>anilhagem</a:t>
            </a:r>
            <a:endParaRPr lang="pt-PT" altLang="pt-PT" sz="3200" dirty="0"/>
          </a:p>
        </p:txBody>
      </p:sp>
      <p:pic>
        <p:nvPicPr>
          <p:cNvPr id="14341" name="Picture 2" descr="A picture containing text, clock&#10;&#10;Description automatically generated">
            <a:extLst>
              <a:ext uri="{FF2B5EF4-FFF2-40B4-BE49-F238E27FC236}">
                <a16:creationId xmlns:a16="http://schemas.microsoft.com/office/drawing/2014/main" id="{3328FC3B-3CCD-41DD-B97E-F65AD9B0FE1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m 2" descr="Uma imagem com texto, captura de ecrã, design gráfico, Gráficos&#10;&#10;Descrição gerada automaticamente">
            <a:extLst>
              <a:ext uri="{FF2B5EF4-FFF2-40B4-BE49-F238E27FC236}">
                <a16:creationId xmlns:a16="http://schemas.microsoft.com/office/drawing/2014/main" id="{7A43E541-C046-44C0-B626-D43CF0217FA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A picture containing text, clock&#10;&#10;Description automatically generated">
            <a:extLst>
              <a:ext uri="{FF2B5EF4-FFF2-40B4-BE49-F238E27FC236}">
                <a16:creationId xmlns:a16="http://schemas.microsoft.com/office/drawing/2014/main" id="{BB7373A2-78EE-4B88-9EF9-833434C6C3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9075" y="2062163"/>
            <a:ext cx="11223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3DB37C4-EC1D-47CD-AAB9-1D98CC76E9A7}"/>
              </a:ext>
            </a:extLst>
          </p:cNvPr>
          <p:cNvSpPr txBox="1"/>
          <p:nvPr/>
        </p:nvSpPr>
        <p:spPr>
          <a:xfrm>
            <a:off x="1034784" y="665345"/>
            <a:ext cx="68021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As estruturas de apoio para a visitação</a:t>
            </a:r>
          </a:p>
        </p:txBody>
      </p:sp>
      <p:pic>
        <p:nvPicPr>
          <p:cNvPr id="15365" name="Imagem 2">
            <a:extLst>
              <a:ext uri="{FF2B5EF4-FFF2-40B4-BE49-F238E27FC236}">
                <a16:creationId xmlns:a16="http://schemas.microsoft.com/office/drawing/2014/main" id="{429B9D7E-BD97-471C-8EC3-0F8590E219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35475" y="2087563"/>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P5040024">
            <a:extLst>
              <a:ext uri="{FF2B5EF4-FFF2-40B4-BE49-F238E27FC236}">
                <a16:creationId xmlns:a16="http://schemas.microsoft.com/office/drawing/2014/main" id="{31030975-8AE1-410D-883B-E8A9108385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663" y="3144838"/>
            <a:ext cx="39608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a:extLst>
              <a:ext uri="{FF2B5EF4-FFF2-40B4-BE49-F238E27FC236}">
                <a16:creationId xmlns:a16="http://schemas.microsoft.com/office/drawing/2014/main" id="{526D9338-E0D6-4405-B0F0-B5EC626C457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97875" y="3624263"/>
            <a:ext cx="33464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m 2" descr="Uma imagem com texto, captura de ecrã, design gráfico, Gráficos&#10;&#10;Descrição gerada automaticamente">
            <a:extLst>
              <a:ext uri="{FF2B5EF4-FFF2-40B4-BE49-F238E27FC236}">
                <a16:creationId xmlns:a16="http://schemas.microsoft.com/office/drawing/2014/main" id="{E9178C39-9598-4212-988F-03B16348826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A picture containing text, clock&#10;&#10;Description automatically generated">
            <a:extLst>
              <a:ext uri="{FF2B5EF4-FFF2-40B4-BE49-F238E27FC236}">
                <a16:creationId xmlns:a16="http://schemas.microsoft.com/office/drawing/2014/main" id="{F10B4B06-3AA0-4472-AFF5-E25E878C04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58425" y="212407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B812C8-09DC-4ECF-BE31-F58E8D199175}"/>
              </a:ext>
            </a:extLst>
          </p:cNvPr>
          <p:cNvSpPr txBox="1"/>
          <p:nvPr/>
        </p:nvSpPr>
        <p:spPr>
          <a:xfrm>
            <a:off x="1183642" y="662212"/>
            <a:ext cx="68021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 observação das aves</a:t>
            </a:r>
          </a:p>
        </p:txBody>
      </p:sp>
      <p:pic>
        <p:nvPicPr>
          <p:cNvPr id="16389" name="Picture 2">
            <a:extLst>
              <a:ext uri="{FF2B5EF4-FFF2-40B4-BE49-F238E27FC236}">
                <a16:creationId xmlns:a16="http://schemas.microsoft.com/office/drawing/2014/main" id="{38BF8D97-B46D-4393-B402-1EC68ED10E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r="-3689" b="-2978"/>
          <a:stretch>
            <a:fillRect/>
          </a:stretch>
        </p:blipFill>
        <p:spPr bwMode="auto">
          <a:xfrm>
            <a:off x="361950" y="1357313"/>
            <a:ext cx="3844925"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a:extLst>
              <a:ext uri="{FF2B5EF4-FFF2-40B4-BE49-F238E27FC236}">
                <a16:creationId xmlns:a16="http://schemas.microsoft.com/office/drawing/2014/main" id="{B4631A6D-897B-4B3B-859B-6B8AB88F90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27488" y="1387475"/>
            <a:ext cx="39274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E:\organizar\Fotos\2020\24-02-2020\IMG_4179.JPG">
            <a:extLst>
              <a:ext uri="{FF2B5EF4-FFF2-40B4-BE49-F238E27FC236}">
                <a16:creationId xmlns:a16="http://schemas.microsoft.com/office/drawing/2014/main" id="{2935C3B2-75C6-462C-B24E-7EE53CDBE4D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85125" y="4005263"/>
            <a:ext cx="36766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a:extLst>
              <a:ext uri="{FF2B5EF4-FFF2-40B4-BE49-F238E27FC236}">
                <a16:creationId xmlns:a16="http://schemas.microsoft.com/office/drawing/2014/main" id="{A8352B80-F24F-4DCF-8C13-8B5A9365B15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1950" y="3979863"/>
            <a:ext cx="7623175"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m 2" descr="Uma imagem com texto, captura de ecrã, design gráfico, Gráficos&#10;&#10;Descrição gerada automaticamente">
            <a:extLst>
              <a:ext uri="{FF2B5EF4-FFF2-40B4-BE49-F238E27FC236}">
                <a16:creationId xmlns:a16="http://schemas.microsoft.com/office/drawing/2014/main" id="{90C1652E-F6B0-4ECB-BF80-14C9DD69F77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E20608A-5AF6-4455-9D56-3DEABDF7724C}"/>
              </a:ext>
            </a:extLst>
          </p:cNvPr>
          <p:cNvSpPr txBox="1"/>
          <p:nvPr/>
        </p:nvSpPr>
        <p:spPr>
          <a:xfrm>
            <a:off x="0" y="342184"/>
            <a:ext cx="928624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Programas de específicos para apoio escolar</a:t>
            </a:r>
          </a:p>
        </p:txBody>
      </p:sp>
      <p:pic>
        <p:nvPicPr>
          <p:cNvPr id="17412" name="Picture 2" descr="A picture containing text, clock&#10;&#10;Description automatically generated">
            <a:extLst>
              <a:ext uri="{FF2B5EF4-FFF2-40B4-BE49-F238E27FC236}">
                <a16:creationId xmlns:a16="http://schemas.microsoft.com/office/drawing/2014/main" id="{D3ED3FD2-915A-49AD-90C7-565139D4A4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96450" y="2036763"/>
            <a:ext cx="11223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E:\organizar\Fotos\2019\visita 19-06-19\IMG_3799.JPG">
            <a:extLst>
              <a:ext uri="{FF2B5EF4-FFF2-40B4-BE49-F238E27FC236}">
                <a16:creationId xmlns:a16="http://schemas.microsoft.com/office/drawing/2014/main" id="{AD6AC284-97CC-41BF-A31F-B4A2FE768C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3388" y="3768725"/>
            <a:ext cx="39243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E:\organizar\Fotos\2019\visita de estudo 17-05\IMG_3110.JPG">
            <a:extLst>
              <a:ext uri="{FF2B5EF4-FFF2-40B4-BE49-F238E27FC236}">
                <a16:creationId xmlns:a16="http://schemas.microsoft.com/office/drawing/2014/main" id="{A24FDEA8-1142-48C9-BEF0-4F1EB94D3B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05313" y="1004888"/>
            <a:ext cx="39179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descr="E:\organizar\Fotos\2019\visita estudo 03-07\IMG_3903.JPG">
            <a:extLst>
              <a:ext uri="{FF2B5EF4-FFF2-40B4-BE49-F238E27FC236}">
                <a16:creationId xmlns:a16="http://schemas.microsoft.com/office/drawing/2014/main" id="{BC7F8493-605A-49B5-8781-F461C84B5D2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025" y="1004888"/>
            <a:ext cx="41084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E:\organizar\Fotos\2019\visita de estudo 05-07\IMG_4047.JPG">
            <a:extLst>
              <a:ext uri="{FF2B5EF4-FFF2-40B4-BE49-F238E27FC236}">
                <a16:creationId xmlns:a16="http://schemas.microsoft.com/office/drawing/2014/main" id="{5E4C353E-BB65-421B-9B7F-461F7099C60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97375" y="3768725"/>
            <a:ext cx="39258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descr="E:\organizar\Fotos\2019\visita de estudo 17-05\IMG_3187.JPG">
            <a:extLst>
              <a:ext uri="{FF2B5EF4-FFF2-40B4-BE49-F238E27FC236}">
                <a16:creationId xmlns:a16="http://schemas.microsoft.com/office/drawing/2014/main" id="{E9D5112C-923C-42AD-B569-69C322F4BA7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23263" y="3802063"/>
            <a:ext cx="347503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m 2" descr="Uma imagem com texto, captura de ecrã, design gráfico, Gráficos&#10;&#10;Descrição gerada automaticamente">
            <a:extLst>
              <a:ext uri="{FF2B5EF4-FFF2-40B4-BE49-F238E27FC236}">
                <a16:creationId xmlns:a16="http://schemas.microsoft.com/office/drawing/2014/main" id="{97BF6EF9-2C4F-4CA9-9C10-01AA1BA3E92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A picture containing text, clock&#10;&#10;Description automatically generated">
            <a:extLst>
              <a:ext uri="{FF2B5EF4-FFF2-40B4-BE49-F238E27FC236}">
                <a16:creationId xmlns:a16="http://schemas.microsoft.com/office/drawing/2014/main" id="{C2A58890-BF31-4B1D-B2E9-BED287A151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5171189-F000-4ADE-844B-EC6CF92AE33E}"/>
              </a:ext>
            </a:extLst>
          </p:cNvPr>
          <p:cNvSpPr txBox="1"/>
          <p:nvPr/>
        </p:nvSpPr>
        <p:spPr>
          <a:xfrm>
            <a:off x="2122345" y="744159"/>
            <a:ext cx="68021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 produção de sal artesanal</a:t>
            </a:r>
          </a:p>
        </p:txBody>
      </p:sp>
      <p:pic>
        <p:nvPicPr>
          <p:cNvPr id="4" name="Picture 5">
            <a:extLst>
              <a:ext uri="{FF2B5EF4-FFF2-40B4-BE49-F238E27FC236}">
                <a16:creationId xmlns:a16="http://schemas.microsoft.com/office/drawing/2014/main" id="{31290255-CDDB-4E7C-9D18-975499E3DD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950" y="2170113"/>
            <a:ext cx="5656263" cy="433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E:\organizar\Fotos\2014\Rapação do Sal\11.jpg">
            <a:extLst>
              <a:ext uri="{FF2B5EF4-FFF2-40B4-BE49-F238E27FC236}">
                <a16:creationId xmlns:a16="http://schemas.microsoft.com/office/drawing/2014/main" id="{B88FC91B-6B1A-422C-BF50-118ABA4AC0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8213" y="2214563"/>
            <a:ext cx="5811837"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2" descr="Uma imagem com texto, captura de ecrã, design gráfico, Gráficos&#10;&#10;Descrição gerada automaticamente">
            <a:extLst>
              <a:ext uri="{FF2B5EF4-FFF2-40B4-BE49-F238E27FC236}">
                <a16:creationId xmlns:a16="http://schemas.microsoft.com/office/drawing/2014/main" id="{658EC1F0-84D4-47C0-BED2-0DA77A6AE1DE}"/>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A picture containing text, clock&#10;&#10;Description automatically generated">
            <a:extLst>
              <a:ext uri="{FF2B5EF4-FFF2-40B4-BE49-F238E27FC236}">
                <a16:creationId xmlns:a16="http://schemas.microsoft.com/office/drawing/2014/main" id="{8C131088-9041-408C-8379-683D61D359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8BE8ECF-A850-43DB-AC97-4C64BBCA91AB}"/>
              </a:ext>
            </a:extLst>
          </p:cNvPr>
          <p:cNvSpPr txBox="1"/>
          <p:nvPr/>
        </p:nvSpPr>
        <p:spPr>
          <a:xfrm>
            <a:off x="1484391" y="817047"/>
            <a:ext cx="8106649"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As plantas </a:t>
            </a:r>
            <a:r>
              <a:rPr lang="pt-PT" altLang="pt-PT" sz="3200" dirty="0" err="1"/>
              <a:t>halófitas</a:t>
            </a:r>
            <a:r>
              <a:rPr lang="pt-PT" altLang="pt-PT" sz="3200" dirty="0"/>
              <a:t> nas Salinas do Samouco</a:t>
            </a:r>
          </a:p>
        </p:txBody>
      </p:sp>
      <p:pic>
        <p:nvPicPr>
          <p:cNvPr id="19461" name="Picture 66">
            <a:extLst>
              <a:ext uri="{FF2B5EF4-FFF2-40B4-BE49-F238E27FC236}">
                <a16:creationId xmlns:a16="http://schemas.microsoft.com/office/drawing/2014/main" id="{32B21AB8-89BC-4766-9778-2547834ADD00}"/>
              </a:ext>
            </a:extLst>
          </p:cNvPr>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463" y="2071688"/>
            <a:ext cx="3567112" cy="2001837"/>
          </a:xfrm>
          <a:prstGeom prst="rect">
            <a:avLst/>
          </a:prstGeom>
          <a:noFill/>
          <a:ln w="63500">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6">
            <a:extLst>
              <a:ext uri="{FF2B5EF4-FFF2-40B4-BE49-F238E27FC236}">
                <a16:creationId xmlns:a16="http://schemas.microsoft.com/office/drawing/2014/main" id="{C3B310C1-4921-4047-AAAF-EB6A96F13107}"/>
              </a:ext>
            </a:extLst>
          </p:cNvPr>
          <p:cNvPicPr preferRelativeResize="0">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60825" y="2071688"/>
            <a:ext cx="3825875" cy="2001837"/>
          </a:xfrm>
          <a:prstGeom prst="rect">
            <a:avLst/>
          </a:prstGeom>
          <a:noFill/>
          <a:ln w="63500">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14">
            <a:extLst>
              <a:ext uri="{FF2B5EF4-FFF2-40B4-BE49-F238E27FC236}">
                <a16:creationId xmlns:a16="http://schemas.microsoft.com/office/drawing/2014/main" id="{F65E252B-9F04-40BB-A8C9-735D2B3DBFF4}"/>
              </a:ext>
            </a:extLst>
          </p:cNvPr>
          <p:cNvPicPr preferRelativeResize="0">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60825" y="4284663"/>
            <a:ext cx="3825875" cy="1895475"/>
          </a:xfrm>
          <a:prstGeom prst="rect">
            <a:avLst/>
          </a:prstGeom>
          <a:noFill/>
          <a:ln w="63500">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24">
            <a:extLst>
              <a:ext uri="{FF2B5EF4-FFF2-40B4-BE49-F238E27FC236}">
                <a16:creationId xmlns:a16="http://schemas.microsoft.com/office/drawing/2014/main" id="{6C1B4400-CD25-405C-B473-11497AE6D241}"/>
              </a:ext>
            </a:extLst>
          </p:cNvPr>
          <p:cNvPicPr preferRelativeResize="0">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8463" y="4286250"/>
            <a:ext cx="3567112" cy="1897063"/>
          </a:xfrm>
          <a:prstGeom prst="rect">
            <a:avLst/>
          </a:prstGeom>
          <a:noFill/>
          <a:ln w="63500">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17">
            <a:extLst>
              <a:ext uri="{FF2B5EF4-FFF2-40B4-BE49-F238E27FC236}">
                <a16:creationId xmlns:a16="http://schemas.microsoft.com/office/drawing/2014/main" id="{FD40A90D-749B-481A-B445-7FD7ABCC5AD4}"/>
              </a:ext>
            </a:extLst>
          </p:cNvPr>
          <p:cNvPicPr preferRelativeResize="0">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99413" y="2065338"/>
            <a:ext cx="3670300" cy="2001837"/>
          </a:xfrm>
          <a:prstGeom prst="rect">
            <a:avLst/>
          </a:prstGeom>
          <a:noFill/>
          <a:ln w="63500">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9466" name="Picture 16">
            <a:extLst>
              <a:ext uri="{FF2B5EF4-FFF2-40B4-BE49-F238E27FC236}">
                <a16:creationId xmlns:a16="http://schemas.microsoft.com/office/drawing/2014/main" id="{9BFEC3C1-E778-47EC-9CB6-F94AC6D00DE2}"/>
              </a:ext>
            </a:extLst>
          </p:cNvPr>
          <p:cNvPicPr preferRelativeResize="0">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81950" y="4284663"/>
            <a:ext cx="3687763" cy="1895475"/>
          </a:xfrm>
          <a:prstGeom prst="rect">
            <a:avLst/>
          </a:prstGeom>
          <a:noFill/>
          <a:ln w="63500">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2" descr="Uma imagem com texto, captura de ecrã, design gráfico, Gráficos&#10;&#10;Descrição gerada automaticamente">
            <a:extLst>
              <a:ext uri="{FF2B5EF4-FFF2-40B4-BE49-F238E27FC236}">
                <a16:creationId xmlns:a16="http://schemas.microsoft.com/office/drawing/2014/main" id="{917CB95E-2677-4F9C-904E-C4DC4F0F048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A picture containing text, clock&#10;&#10;Description automatically generated">
            <a:extLst>
              <a:ext uri="{FF2B5EF4-FFF2-40B4-BE49-F238E27FC236}">
                <a16:creationId xmlns:a16="http://schemas.microsoft.com/office/drawing/2014/main" id="{EB23D6D1-0F73-4B1C-B8B2-B375ED44B1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C6EF95D-F3BA-4424-960A-E451A0BFFB73}"/>
              </a:ext>
            </a:extLst>
          </p:cNvPr>
          <p:cNvSpPr txBox="1"/>
          <p:nvPr/>
        </p:nvSpPr>
        <p:spPr>
          <a:xfrm>
            <a:off x="2174240" y="862449"/>
            <a:ext cx="699008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Dia anual do ambiente na Lusoponte</a:t>
            </a:r>
          </a:p>
        </p:txBody>
      </p:sp>
      <p:pic>
        <p:nvPicPr>
          <p:cNvPr id="20485" name="Picture 5">
            <a:extLst>
              <a:ext uri="{FF2B5EF4-FFF2-40B4-BE49-F238E27FC236}">
                <a16:creationId xmlns:a16="http://schemas.microsoft.com/office/drawing/2014/main" id="{938F4CB4-3890-4525-B08B-FD70F3E79B5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825" y="1782763"/>
            <a:ext cx="37338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a:extLst>
              <a:ext uri="{FF2B5EF4-FFF2-40B4-BE49-F238E27FC236}">
                <a16:creationId xmlns:a16="http://schemas.microsoft.com/office/drawing/2014/main" id="{96E735D8-C8D8-4935-93E5-E6A6B7026A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1950" y="4227513"/>
            <a:ext cx="37496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3">
            <a:extLst>
              <a:ext uri="{FF2B5EF4-FFF2-40B4-BE49-F238E27FC236}">
                <a16:creationId xmlns:a16="http://schemas.microsoft.com/office/drawing/2014/main" id="{D7DF49AB-BD1E-4C34-9A4A-303D61F6255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80375" y="2917825"/>
            <a:ext cx="363855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5" descr="A group of people standing outside&#10;&#10;Description automatically generated with low confidence">
            <a:extLst>
              <a:ext uri="{FF2B5EF4-FFF2-40B4-BE49-F238E27FC236}">
                <a16:creationId xmlns:a16="http://schemas.microsoft.com/office/drawing/2014/main" id="{74B306A4-26BA-46DF-A0B7-793D831548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30700" y="1758950"/>
            <a:ext cx="35306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descr="A picture containing ground, outdoor, person, grass&#10;&#10;Description automatically generated">
            <a:extLst>
              <a:ext uri="{FF2B5EF4-FFF2-40B4-BE49-F238E27FC236}">
                <a16:creationId xmlns:a16="http://schemas.microsoft.com/office/drawing/2014/main" id="{6B206F1E-07B8-4504-BFE8-92AEDFB2AB1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38638" y="4227513"/>
            <a:ext cx="35147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m 2" descr="Uma imagem com texto, captura de ecrã, design gráfico, Gráficos&#10;&#10;Descrição gerada automaticamente">
            <a:extLst>
              <a:ext uri="{FF2B5EF4-FFF2-40B4-BE49-F238E27FC236}">
                <a16:creationId xmlns:a16="http://schemas.microsoft.com/office/drawing/2014/main" id="{937A2E92-390E-410D-8BC1-7921B414C0D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ítulo 1">
            <a:extLst>
              <a:ext uri="{FF2B5EF4-FFF2-40B4-BE49-F238E27FC236}">
                <a16:creationId xmlns:a16="http://schemas.microsoft.com/office/drawing/2014/main" id="{1BDAD8EE-09CD-4637-B6DE-1545C7F049E2}"/>
              </a:ext>
            </a:extLst>
          </p:cNvPr>
          <p:cNvSpPr txBox="1">
            <a:spLocks noGrp="1" noChangeArrowheads="1"/>
          </p:cNvSpPr>
          <p:nvPr>
            <p:ph type="title"/>
          </p:nvPr>
        </p:nvSpPr>
        <p:spPr>
          <a:xfrm>
            <a:off x="1524000" y="858838"/>
            <a:ext cx="7694613" cy="754062"/>
          </a:xfrm>
        </p:spPr>
        <p:txBody>
          <a:bodyPr/>
          <a:lstStyle/>
          <a:p>
            <a:pPr eaLnBrk="1" hangingPunct="1"/>
            <a:r>
              <a:rPr lang="pt-PT" altLang="pt-PT" sz="3200"/>
              <a:t>Os programas de minimização ambiental do CEMA durante a construção</a:t>
            </a:r>
          </a:p>
        </p:txBody>
      </p:sp>
      <p:sp>
        <p:nvSpPr>
          <p:cNvPr id="5124" name="Marcador de Posição do Texto 2">
            <a:extLst>
              <a:ext uri="{FF2B5EF4-FFF2-40B4-BE49-F238E27FC236}">
                <a16:creationId xmlns:a16="http://schemas.microsoft.com/office/drawing/2014/main" id="{5AA3F388-30DE-4F6B-B49B-C9131586533A}"/>
              </a:ext>
            </a:extLst>
          </p:cNvPr>
          <p:cNvSpPr txBox="1">
            <a:spLocks noGrp="1" noChangeArrowheads="1"/>
          </p:cNvSpPr>
          <p:nvPr>
            <p:ph type="body" sz="quarter" idx="1"/>
          </p:nvPr>
        </p:nvSpPr>
        <p:spPr>
          <a:xfrm>
            <a:off x="1524000" y="2112963"/>
            <a:ext cx="9144000" cy="3613150"/>
          </a:xfrm>
        </p:spPr>
        <p:txBody>
          <a:bodyPr/>
          <a:lstStyle/>
          <a:p>
            <a:pPr eaLnBrk="1" hangingPunct="1">
              <a:defRPr/>
            </a:pPr>
            <a:r>
              <a:rPr lang="pt-PT" altLang="pt-PT" sz="2400" dirty="0"/>
              <a:t>O EIA - Estudo de Impacte Ambiental elaborado em 1994 determinou os seguintes descritores a ambientais a monitorizar. Os programas de minimização fixaram os detalhes da monitorização e a frequência destes:</a:t>
            </a:r>
          </a:p>
          <a:p>
            <a:pPr marL="285750" indent="-285750" algn="l" eaLnBrk="1" hangingPunct="1">
              <a:buFont typeface="Arial" panose="020B0604020202020204" pitchFamily="34" charset="0"/>
              <a:buChar char="•"/>
              <a:defRPr/>
            </a:pPr>
            <a:r>
              <a:rPr lang="pt-PT" altLang="pt-PT" sz="2500" u="sng" dirty="0"/>
              <a:t>No rio Tejo</a:t>
            </a:r>
            <a:r>
              <a:rPr lang="pt-PT" altLang="pt-PT" sz="2500" dirty="0"/>
              <a:t>: Hidrodinâmica, Batimetria, Qualidade de sedimentos, Fauna bentónica, Ictiofauna;</a:t>
            </a:r>
          </a:p>
          <a:p>
            <a:pPr marL="285750" indent="-285750" algn="l" eaLnBrk="1" hangingPunct="1">
              <a:buFont typeface="Arial" panose="020B0604020202020204" pitchFamily="34" charset="0"/>
              <a:buChar char="•"/>
              <a:defRPr/>
            </a:pPr>
            <a:r>
              <a:rPr lang="pt-PT" altLang="pt-PT" sz="2500" u="sng" dirty="0"/>
              <a:t>Nas Salinas do Samouco</a:t>
            </a:r>
            <a:r>
              <a:rPr lang="pt-PT" altLang="pt-PT" sz="2500" dirty="0"/>
              <a:t>: Avifauna, Mamíferos e répteis, Flora e vegetação;  </a:t>
            </a:r>
          </a:p>
          <a:p>
            <a:pPr marL="285750" indent="-285750" algn="l" eaLnBrk="1" hangingPunct="1">
              <a:buFont typeface="Arial" panose="020B0604020202020204" pitchFamily="34" charset="0"/>
              <a:buChar char="•"/>
              <a:defRPr/>
            </a:pPr>
            <a:r>
              <a:rPr lang="pt-PT" altLang="pt-PT" sz="2500" u="sng" dirty="0"/>
              <a:t>Em zonas urbanas</a:t>
            </a:r>
            <a:r>
              <a:rPr lang="pt-PT" altLang="pt-PT" sz="2500" dirty="0"/>
              <a:t>: Ruído, Qualidade do ar, Arqueologia, </a:t>
            </a:r>
            <a:r>
              <a:rPr lang="pt-PT" altLang="pt-PT" sz="2500" dirty="0" err="1"/>
              <a:t>Socioeconomia</a:t>
            </a:r>
            <a:r>
              <a:rPr lang="pt-PT" altLang="pt-PT" sz="2500" dirty="0"/>
              <a:t> local.</a:t>
            </a:r>
          </a:p>
        </p:txBody>
      </p:sp>
      <p:pic>
        <p:nvPicPr>
          <p:cNvPr id="21509" name="Picture 2" descr="A picture containing text, clock&#10;&#10;Description automatically generated">
            <a:extLst>
              <a:ext uri="{FF2B5EF4-FFF2-40B4-BE49-F238E27FC236}">
                <a16:creationId xmlns:a16="http://schemas.microsoft.com/office/drawing/2014/main" id="{BFFB9A7F-24A2-429B-9C6A-EB77318763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m 2" descr="Uma imagem com texto, captura de ecrã, design gráfico, Gráficos&#10;&#10;Descrição gerada automaticamente">
            <a:extLst>
              <a:ext uri="{FF2B5EF4-FFF2-40B4-BE49-F238E27FC236}">
                <a16:creationId xmlns:a16="http://schemas.microsoft.com/office/drawing/2014/main" id="{3A0A2460-6693-4C76-8103-A2CC5740A76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Marcador de Posição do Texto 2">
            <a:extLst>
              <a:ext uri="{FF2B5EF4-FFF2-40B4-BE49-F238E27FC236}">
                <a16:creationId xmlns:a16="http://schemas.microsoft.com/office/drawing/2014/main" id="{1BB645B4-2650-4879-8644-06AF4975AC37}"/>
              </a:ext>
            </a:extLst>
          </p:cNvPr>
          <p:cNvSpPr txBox="1">
            <a:spLocks noGrp="1" noChangeArrowheads="1"/>
          </p:cNvSpPr>
          <p:nvPr>
            <p:ph type="body" sz="quarter" idx="1"/>
          </p:nvPr>
        </p:nvSpPr>
        <p:spPr>
          <a:xfrm>
            <a:off x="554038" y="2457450"/>
            <a:ext cx="6515100" cy="3246438"/>
          </a:xfrm>
        </p:spPr>
        <p:txBody>
          <a:bodyPr/>
          <a:lstStyle/>
          <a:p>
            <a:pPr algn="just" eaLnBrk="1" hangingPunct="1"/>
            <a:r>
              <a:rPr lang="pt-PT" altLang="pt-PT" sz="2100"/>
              <a:t>Relatórios trimestrais elaborados por consultores externos credenciados (IPIMAR, ISQ, Acústica e Ambiente, FCUL, etc);</a:t>
            </a:r>
          </a:p>
          <a:p>
            <a:pPr algn="just" eaLnBrk="1" hangingPunct="1"/>
            <a:r>
              <a:rPr lang="pt-PT" altLang="pt-PT" sz="2100"/>
              <a:t>Acompanhamento ambiental da construção e a análise dos relatórios pela CAO – Comissão de Acompanhamento da Obra (17 entidades entre as quais representantes do ministério do Ambiente, das Obras Públicas, dos Municípios confinantes, do ICN, das ONGs, da ordem dos Arquitectos, dos Biólogos.</a:t>
            </a:r>
          </a:p>
          <a:p>
            <a:pPr eaLnBrk="1" hangingPunct="1"/>
            <a:r>
              <a:rPr lang="pt-PT" altLang="pt-PT"/>
              <a:t> </a:t>
            </a:r>
          </a:p>
        </p:txBody>
      </p:sp>
      <p:pic>
        <p:nvPicPr>
          <p:cNvPr id="22532" name="Picture 2" descr="A picture containing text, clock&#10;&#10;Description automatically generated">
            <a:extLst>
              <a:ext uri="{FF2B5EF4-FFF2-40B4-BE49-F238E27FC236}">
                <a16:creationId xmlns:a16="http://schemas.microsoft.com/office/drawing/2014/main" id="{4EFD1C4B-B3E4-48CE-83E3-3176325DDC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A stack of papers on a table&#10;&#10;Description automatically generated">
            <a:extLst>
              <a:ext uri="{FF2B5EF4-FFF2-40B4-BE49-F238E27FC236}">
                <a16:creationId xmlns:a16="http://schemas.microsoft.com/office/drawing/2014/main" id="{668288D4-6266-4B13-8621-416F579C14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7413" y="2392363"/>
            <a:ext cx="419258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EC23A59-339B-4F6B-875F-D7464D5338ED}"/>
              </a:ext>
            </a:extLst>
          </p:cNvPr>
          <p:cNvSpPr txBox="1"/>
          <p:nvPr/>
        </p:nvSpPr>
        <p:spPr>
          <a:xfrm>
            <a:off x="1846420" y="690901"/>
            <a:ext cx="7117698"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a:defRPr/>
            </a:pPr>
            <a:r>
              <a:rPr lang="pt-PT" altLang="pt-PT" sz="3200" dirty="0"/>
              <a:t>Os programas de minimização ambiental do CEMA durante a construção</a:t>
            </a:r>
            <a:endParaRPr lang="pt-PT" sz="32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m 2" descr="Uma imagem com texto, captura de ecrã, design gráfico, Gráficos&#10;&#10;Descrição gerada automaticamente">
            <a:extLst>
              <a:ext uri="{FF2B5EF4-FFF2-40B4-BE49-F238E27FC236}">
                <a16:creationId xmlns:a16="http://schemas.microsoft.com/office/drawing/2014/main" id="{34DEF7B4-41DE-46B8-B097-C3B1966B0A6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Marcador de Posição do Texto 2">
            <a:extLst>
              <a:ext uri="{FF2B5EF4-FFF2-40B4-BE49-F238E27FC236}">
                <a16:creationId xmlns:a16="http://schemas.microsoft.com/office/drawing/2014/main" id="{A937A6BF-7D31-4A5B-A3D8-0A038B18D215}"/>
              </a:ext>
            </a:extLst>
          </p:cNvPr>
          <p:cNvSpPr txBox="1">
            <a:spLocks noGrp="1" noChangeArrowheads="1"/>
          </p:cNvSpPr>
          <p:nvPr>
            <p:ph type="body" sz="quarter" idx="1"/>
          </p:nvPr>
        </p:nvSpPr>
        <p:spPr>
          <a:xfrm>
            <a:off x="923925" y="2308225"/>
            <a:ext cx="10207625" cy="3390900"/>
          </a:xfrm>
        </p:spPr>
        <p:txBody>
          <a:bodyPr/>
          <a:lstStyle/>
          <a:p>
            <a:pPr eaLnBrk="1" hangingPunct="1"/>
            <a:r>
              <a:rPr lang="pt-PT" altLang="pt-PT" sz="2400"/>
              <a:t>Em fase de exploração os programas de monitorização ficaram confinados à Qualidade da água, à Flora e vegetação, à Qualidade do ar, ao Ruído e à Avifauna. Após as últimas AIA pela APA, atualmente apenas se monitorizam os 3 últimos.  </a:t>
            </a:r>
          </a:p>
          <a:p>
            <a:pPr algn="l" eaLnBrk="1" hangingPunct="1"/>
            <a:r>
              <a:rPr lang="pt-PT" altLang="pt-PT" sz="2400"/>
              <a:t>A Lusoponte é certificada desde 2006 pela ISO 14001:</a:t>
            </a:r>
          </a:p>
          <a:p>
            <a:pPr marL="342900" lvl="2" indent="-342900" algn="l" eaLnBrk="1" hangingPunct="1">
              <a:buFont typeface="Arial" panose="020B0604020202020204" pitchFamily="34" charset="0"/>
              <a:buChar char="•"/>
            </a:pPr>
            <a:r>
              <a:rPr lang="pt-PT" altLang="pt-PT" sz="2400"/>
              <a:t>Política do ambiente;</a:t>
            </a:r>
          </a:p>
          <a:p>
            <a:pPr marL="342900" lvl="2" indent="-342900" algn="l" eaLnBrk="1" hangingPunct="1">
              <a:buFont typeface="Arial" panose="020B0604020202020204" pitchFamily="34" charset="0"/>
              <a:buChar char="•"/>
            </a:pPr>
            <a:r>
              <a:rPr lang="pt-PT" altLang="pt-PT" sz="2400"/>
              <a:t>Indicadores ambientais e seus objetivos anuais integrados no SGI-QSA;</a:t>
            </a:r>
          </a:p>
          <a:p>
            <a:pPr marL="342900" lvl="2" indent="-342900" algn="l" eaLnBrk="1" hangingPunct="1">
              <a:buFont typeface="Arial" panose="020B0604020202020204" pitchFamily="34" charset="0"/>
              <a:buChar char="•"/>
            </a:pPr>
            <a:r>
              <a:rPr lang="pt-PT" altLang="pt-PT" sz="2400"/>
              <a:t>Gestão de resíduos.</a:t>
            </a:r>
          </a:p>
        </p:txBody>
      </p:sp>
      <p:pic>
        <p:nvPicPr>
          <p:cNvPr id="23556" name="Picture 2" descr="A picture containing text, clock&#10;&#10;Description automatically generated">
            <a:extLst>
              <a:ext uri="{FF2B5EF4-FFF2-40B4-BE49-F238E27FC236}">
                <a16:creationId xmlns:a16="http://schemas.microsoft.com/office/drawing/2014/main" id="{5C8CA3EC-0853-4197-8EEE-98E3F63725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16:creationId xmlns:a16="http://schemas.microsoft.com/office/drawing/2014/main" id="{C46CD399-39DF-4B87-896C-6C1074E41249}"/>
              </a:ext>
            </a:extLst>
          </p:cNvPr>
          <p:cNvSpPr txBox="1">
            <a:spLocks noChangeArrowheads="1"/>
          </p:cNvSpPr>
          <p:nvPr/>
        </p:nvSpPr>
        <p:spPr bwMode="auto">
          <a:xfrm>
            <a:off x="2133600" y="882650"/>
            <a:ext cx="6442075" cy="754063"/>
          </a:xfrm>
          <a:prstGeom prst="rect">
            <a:avLst/>
          </a:prstGeom>
          <a:noFill/>
          <a:ln>
            <a:noFill/>
          </a:ln>
        </p:spPr>
        <p:txBody>
          <a:bodyPr lIns="45719" rIns="45719" anchor="b"/>
          <a:lstStyle>
            <a:lvl1pPr algn="ctr" rtl="0" eaLnBrk="0" fontAlgn="base" hangingPunct="0">
              <a:lnSpc>
                <a:spcPct val="90000"/>
              </a:lnSpc>
              <a:spcBef>
                <a:spcPct val="0"/>
              </a:spcBef>
              <a:spcAft>
                <a:spcPct val="0"/>
              </a:spcAft>
              <a:defRPr sz="4500">
                <a:solidFill>
                  <a:srgbClr val="000000"/>
                </a:solidFill>
                <a:latin typeface="+mn-lt"/>
                <a:ea typeface="+mn-ea"/>
                <a:cs typeface="+mn-cs"/>
                <a:sym typeface="Calibri" panose="020F0502020204030204" pitchFamily="34" charset="0"/>
              </a:defRPr>
            </a:lvl1pPr>
            <a:lvl2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2pPr>
            <a:lvl3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3pPr>
            <a:lvl4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4pPr>
            <a:lvl5pPr algn="l" rtl="0" eaLnBrk="0" fontAlgn="base" hangingPunct="0">
              <a:lnSpc>
                <a:spcPct val="90000"/>
              </a:lnSpc>
              <a:spcBef>
                <a:spcPct val="0"/>
              </a:spcBef>
              <a:spcAft>
                <a:spcPct val="0"/>
              </a:spcAft>
              <a:defRPr sz="4400">
                <a:solidFill>
                  <a:srgbClr val="000000"/>
                </a:solidFill>
                <a:latin typeface="+mn-lt"/>
                <a:ea typeface="+mn-ea"/>
                <a:cs typeface="+mn-cs"/>
                <a:sym typeface="Calibri" panose="020F0502020204030204"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eaLnBrk="1" hangingPunct="1">
              <a:defRPr/>
            </a:pPr>
            <a:r>
              <a:rPr lang="pt-PT" altLang="pt-PT" sz="3200" kern="0" dirty="0"/>
              <a:t>Os compromissos ambientais durante a fase de exploração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2" descr="Uma imagem com texto, captura de ecrã, artigos de papelaria, envelope&#10;&#10;Descrição gerada automaticamente">
            <a:extLst>
              <a:ext uri="{FF2B5EF4-FFF2-40B4-BE49-F238E27FC236}">
                <a16:creationId xmlns:a16="http://schemas.microsoft.com/office/drawing/2014/main" id="{6B70C5F4-B112-4829-AA54-E140C5BCA7B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a:extLst>
              <a:ext uri="{FF2B5EF4-FFF2-40B4-BE49-F238E27FC236}">
                <a16:creationId xmlns:a16="http://schemas.microsoft.com/office/drawing/2014/main" id="{2B7B4510-D58C-4B7C-B90C-014D317387EC}"/>
              </a:ext>
            </a:extLst>
          </p:cNvPr>
          <p:cNvSpPr txBox="1">
            <a:spLocks noGrp="1" noChangeArrowheads="1"/>
          </p:cNvSpPr>
          <p:nvPr>
            <p:ph type="title"/>
          </p:nvPr>
        </p:nvSpPr>
        <p:spPr>
          <a:xfrm>
            <a:off x="2143125" y="541338"/>
            <a:ext cx="8026400" cy="1560512"/>
          </a:xfrm>
        </p:spPr>
        <p:txBody>
          <a:bodyPr/>
          <a:lstStyle/>
          <a:p>
            <a:pPr algn="ctr" eaLnBrk="1" hangingPunct="1"/>
            <a:r>
              <a:rPr lang="pt-PT" altLang="pt-PT" sz="3600"/>
              <a:t>As Salinas do Samouco e os compromissos ambientais na Lusoponte</a:t>
            </a:r>
          </a:p>
        </p:txBody>
      </p:sp>
      <p:sp>
        <p:nvSpPr>
          <p:cNvPr id="5124" name="Marcador de Posição do Texto 2">
            <a:extLst>
              <a:ext uri="{FF2B5EF4-FFF2-40B4-BE49-F238E27FC236}">
                <a16:creationId xmlns:a16="http://schemas.microsoft.com/office/drawing/2014/main" id="{803C16FB-C8B2-4063-B6A2-E42B6CD1AA44}"/>
              </a:ext>
            </a:extLst>
          </p:cNvPr>
          <p:cNvSpPr txBox="1">
            <a:spLocks noGrp="1" noChangeArrowheads="1"/>
          </p:cNvSpPr>
          <p:nvPr>
            <p:ph type="body" sz="half" idx="1"/>
          </p:nvPr>
        </p:nvSpPr>
        <p:spPr>
          <a:xfrm>
            <a:off x="422275" y="1905000"/>
            <a:ext cx="7432675" cy="4229100"/>
          </a:xfrm>
        </p:spPr>
        <p:txBody>
          <a:bodyPr/>
          <a:lstStyle/>
          <a:p>
            <a:pPr marL="0" indent="0" eaLnBrk="1" hangingPunct="1">
              <a:buFont typeface="Arial" panose="020B0604020202020204" pitchFamily="34" charset="0"/>
              <a:buNone/>
            </a:pPr>
            <a:r>
              <a:rPr lang="pt-PT" altLang="pt-PT"/>
              <a:t> </a:t>
            </a:r>
          </a:p>
        </p:txBody>
      </p:sp>
      <p:pic>
        <p:nvPicPr>
          <p:cNvPr id="5125" name="Picture 2" descr="A picture containing text, clock&#10;&#10;Description automatically generated">
            <a:extLst>
              <a:ext uri="{FF2B5EF4-FFF2-40B4-BE49-F238E27FC236}">
                <a16:creationId xmlns:a16="http://schemas.microsoft.com/office/drawing/2014/main" id="{740CEA1F-EBB4-4390-9F1F-096EE8B3C77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275" y="361950"/>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493F3385-8ADF-46AD-A2A2-5B4C12296C62}"/>
                  </a:ext>
                </a:extLst>
              </p14:cNvPr>
              <p14:cNvContentPartPr/>
              <p14:nvPr/>
            </p14:nvContentPartPr>
            <p14:xfrm>
              <a:off x="9248778" y="3567275"/>
              <a:ext cx="360" cy="360"/>
            </p14:xfrm>
          </p:contentPart>
        </mc:Choice>
        <mc:Fallback>
          <p:pic>
            <p:nvPicPr>
              <p:cNvPr id="4" name="Ink 3">
                <a:extLst>
                  <a:ext uri="{FF2B5EF4-FFF2-40B4-BE49-F238E27FC236}">
                    <a16:creationId xmlns:a16="http://schemas.microsoft.com/office/drawing/2014/main" id="{493F3385-8ADF-46AD-A2A2-5B4C12296C62}"/>
                  </a:ext>
                </a:extLst>
              </p:cNvPr>
              <p:cNvPicPr/>
              <p:nvPr/>
            </p:nvPicPr>
            <p:blipFill>
              <a:blip r:embed="rId6"/>
              <a:stretch>
                <a:fillRect/>
              </a:stretch>
            </p:blipFill>
            <p:spPr>
              <a:xfrm>
                <a:off x="9242658" y="3561155"/>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8D258429-1BEB-4725-A937-B0A628E219A5}"/>
                  </a:ext>
                </a:extLst>
              </p14:cNvPr>
              <p14:cNvContentPartPr/>
              <p14:nvPr/>
            </p14:nvContentPartPr>
            <p14:xfrm>
              <a:off x="10073178" y="4406435"/>
              <a:ext cx="360" cy="360"/>
            </p14:xfrm>
          </p:contentPart>
        </mc:Choice>
        <mc:Fallback>
          <p:pic>
            <p:nvPicPr>
              <p:cNvPr id="5" name="Ink 4">
                <a:extLst>
                  <a:ext uri="{FF2B5EF4-FFF2-40B4-BE49-F238E27FC236}">
                    <a16:creationId xmlns:a16="http://schemas.microsoft.com/office/drawing/2014/main" id="{8D258429-1BEB-4725-A937-B0A628E219A5}"/>
                  </a:ext>
                </a:extLst>
              </p:cNvPr>
              <p:cNvPicPr/>
              <p:nvPr/>
            </p:nvPicPr>
            <p:blipFill>
              <a:blip r:embed="rId6"/>
              <a:stretch>
                <a:fillRect/>
              </a:stretch>
            </p:blipFill>
            <p:spPr>
              <a:xfrm>
                <a:off x="10067058" y="4400315"/>
                <a:ext cx="12600" cy="12600"/>
              </a:xfrm>
              <a:prstGeom prst="rect">
                <a:avLst/>
              </a:prstGeom>
            </p:spPr>
          </p:pic>
        </mc:Fallback>
      </mc:AlternateContent>
      <p:pic>
        <p:nvPicPr>
          <p:cNvPr id="5128" name="Picture 4" descr="A large bridge over water&#10;&#10;Description automatically generated with low confidence">
            <a:extLst>
              <a:ext uri="{FF2B5EF4-FFF2-40B4-BE49-F238E27FC236}">
                <a16:creationId xmlns:a16="http://schemas.microsoft.com/office/drawing/2014/main" id="{461884D3-F19E-4E72-BF3A-03DD272E811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663" y="2522538"/>
            <a:ext cx="227488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284603EE-0467-4796-A81B-8277EB213B55}"/>
              </a:ext>
            </a:extLst>
          </p:cNvPr>
          <p:cNvSpPr txBox="1"/>
          <p:nvPr/>
        </p:nvSpPr>
        <p:spPr>
          <a:xfrm>
            <a:off x="2779218" y="3332472"/>
            <a:ext cx="4688382"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2800" b="1" dirty="0"/>
              <a:t>Ponte Vasco da Gama</a:t>
            </a:r>
          </a:p>
          <a:p>
            <a:pPr algn="ctr" eaLnBrk="1" hangingPunct="1">
              <a:defRPr/>
            </a:pPr>
            <a:r>
              <a:rPr lang="pt-PT" altLang="pt-PT" sz="2800" b="1" dirty="0"/>
              <a:t>Ponte 25 de Abril</a:t>
            </a:r>
          </a:p>
        </p:txBody>
      </p:sp>
      <p:pic>
        <p:nvPicPr>
          <p:cNvPr id="5130" name="Picture 2" descr="A red bridge over water&#10;&#10;Description automatically generated with medium confidence">
            <a:extLst>
              <a:ext uri="{FF2B5EF4-FFF2-40B4-BE49-F238E27FC236}">
                <a16:creationId xmlns:a16="http://schemas.microsoft.com/office/drawing/2014/main" id="{D4721B08-BB44-451F-9436-F8377D5D71E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67600" y="2824163"/>
            <a:ext cx="38830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m 2" descr="Uma imagem com texto, captura de ecrã, design gráfico, Gráficos&#10;&#10;Descrição gerada automaticamente">
            <a:extLst>
              <a:ext uri="{FF2B5EF4-FFF2-40B4-BE49-F238E27FC236}">
                <a16:creationId xmlns:a16="http://schemas.microsoft.com/office/drawing/2014/main" id="{E07163DD-3BF0-49BD-B889-12F8B31B27F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Marcador de Posição do Texto 2">
            <a:extLst>
              <a:ext uri="{FF2B5EF4-FFF2-40B4-BE49-F238E27FC236}">
                <a16:creationId xmlns:a16="http://schemas.microsoft.com/office/drawing/2014/main" id="{8000E743-EE66-4508-963F-9417CB9E169B}"/>
              </a:ext>
            </a:extLst>
          </p:cNvPr>
          <p:cNvSpPr txBox="1">
            <a:spLocks noGrp="1" noChangeArrowheads="1"/>
          </p:cNvSpPr>
          <p:nvPr>
            <p:ph type="body" sz="quarter" idx="1"/>
          </p:nvPr>
        </p:nvSpPr>
        <p:spPr>
          <a:xfrm>
            <a:off x="1603375" y="935038"/>
            <a:ext cx="7419975" cy="992187"/>
          </a:xfrm>
        </p:spPr>
        <p:txBody>
          <a:bodyPr/>
          <a:lstStyle/>
          <a:p>
            <a:pPr eaLnBrk="1" hangingPunct="1"/>
            <a:r>
              <a:rPr lang="pt-PT" altLang="pt-PT" sz="3200"/>
              <a:t>Investimentos para a redução do consumos de energia elétrica: os LEDs</a:t>
            </a:r>
          </a:p>
        </p:txBody>
      </p:sp>
      <p:pic>
        <p:nvPicPr>
          <p:cNvPr id="24580" name="Picture 2" descr="A picture containing text, clock&#10;&#10;Description automatically generated">
            <a:extLst>
              <a:ext uri="{FF2B5EF4-FFF2-40B4-BE49-F238E27FC236}">
                <a16:creationId xmlns:a16="http://schemas.microsoft.com/office/drawing/2014/main" id="{CDCD3D01-EEE5-47FC-9EC9-17A48CBF9F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A picture containing sky, outdoor, bridge, cable-stayed bridge&#10;&#10;Description automatically generated">
            <a:extLst>
              <a:ext uri="{FF2B5EF4-FFF2-40B4-BE49-F238E27FC236}">
                <a16:creationId xmlns:a16="http://schemas.microsoft.com/office/drawing/2014/main" id="{D411EC35-C1CE-4130-B6F0-C23C49C570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4575" y="2133600"/>
            <a:ext cx="39671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A picture containing outdoor, road, scene, way&#10;&#10;Description automatically generated">
            <a:extLst>
              <a:ext uri="{FF2B5EF4-FFF2-40B4-BE49-F238E27FC236}">
                <a16:creationId xmlns:a16="http://schemas.microsoft.com/office/drawing/2014/main" id="{88D5793F-4DDD-4463-9B41-C8C68E8621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4575" y="4275138"/>
            <a:ext cx="3967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A picture containing outdoor, road, sky, water&#10;&#10;Description automatically generated">
            <a:extLst>
              <a:ext uri="{FF2B5EF4-FFF2-40B4-BE49-F238E27FC236}">
                <a16:creationId xmlns:a16="http://schemas.microsoft.com/office/drawing/2014/main" id="{6555E8C2-1F06-4D32-B5FE-0627DF1379E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23038" y="2189163"/>
            <a:ext cx="4157662"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B24D835-7A9F-4975-BF3B-C771049CFF62}"/>
              </a:ext>
            </a:extLst>
          </p:cNvPr>
          <p:cNvSpPr txBox="1"/>
          <p:nvPr/>
        </p:nvSpPr>
        <p:spPr>
          <a:xfrm>
            <a:off x="5158439" y="4429843"/>
            <a:ext cx="612348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en-US" altLang="pt-PT" sz="2000" dirty="0" err="1"/>
              <a:t>Investimento</a:t>
            </a:r>
            <a:r>
              <a:rPr lang="en-US" altLang="pt-PT" sz="2000" dirty="0"/>
              <a:t> </a:t>
            </a:r>
            <a:r>
              <a:rPr lang="en-US" altLang="pt-PT" sz="2000" dirty="0" err="1"/>
              <a:t>na</a:t>
            </a:r>
            <a:r>
              <a:rPr lang="en-US" altLang="pt-PT" sz="2000" dirty="0"/>
              <a:t> PVG:  440 k€ + 90 k€</a:t>
            </a:r>
          </a:p>
          <a:p>
            <a:pPr algn="ctr" eaLnBrk="1" hangingPunct="1">
              <a:defRPr/>
            </a:pPr>
            <a:r>
              <a:rPr lang="en-US" altLang="pt-PT" sz="2000" dirty="0"/>
              <a:t>1100 </a:t>
            </a:r>
            <a:r>
              <a:rPr lang="en-US" altLang="pt-PT" sz="2000" dirty="0" err="1"/>
              <a:t>pontos</a:t>
            </a:r>
            <a:r>
              <a:rPr lang="en-US" altLang="pt-PT" sz="2000" dirty="0"/>
              <a:t> de luz </a:t>
            </a:r>
            <a:r>
              <a:rPr lang="en-US" altLang="pt-PT" sz="2000" dirty="0" err="1"/>
              <a:t>nos</a:t>
            </a:r>
            <a:r>
              <a:rPr lang="en-US" altLang="pt-PT" sz="2000" dirty="0"/>
              <a:t> </a:t>
            </a:r>
            <a:r>
              <a:rPr lang="en-US" altLang="pt-PT" sz="2000" dirty="0" err="1"/>
              <a:t>acessos</a:t>
            </a:r>
            <a:r>
              <a:rPr lang="en-US" altLang="pt-PT" sz="2000" dirty="0"/>
              <a:t>, </a:t>
            </a:r>
            <a:r>
              <a:rPr lang="en-US" altLang="pt-PT" sz="2000" dirty="0" err="1"/>
              <a:t>tabuleiro</a:t>
            </a:r>
            <a:r>
              <a:rPr lang="en-US" altLang="pt-PT" sz="2000" dirty="0"/>
              <a:t> e  </a:t>
            </a:r>
            <a:r>
              <a:rPr lang="en-US" altLang="pt-PT" sz="2000" dirty="0" err="1"/>
              <a:t>praça</a:t>
            </a:r>
            <a:r>
              <a:rPr lang="en-US" altLang="pt-PT" sz="2000" dirty="0"/>
              <a:t> das </a:t>
            </a:r>
            <a:r>
              <a:rPr lang="en-US" altLang="pt-PT" sz="2000" dirty="0" err="1"/>
              <a:t>portagens</a:t>
            </a:r>
            <a:endParaRPr lang="en-US" altLang="pt-PT" sz="2000" dirty="0"/>
          </a:p>
        </p:txBody>
      </p:sp>
      <p:sp>
        <p:nvSpPr>
          <p:cNvPr id="12" name="TextBox 11">
            <a:extLst>
              <a:ext uri="{FF2B5EF4-FFF2-40B4-BE49-F238E27FC236}">
                <a16:creationId xmlns:a16="http://schemas.microsoft.com/office/drawing/2014/main" id="{902AEB5B-54D7-41D2-AFC5-4BD9104ED875}"/>
              </a:ext>
            </a:extLst>
          </p:cNvPr>
          <p:cNvSpPr txBox="1"/>
          <p:nvPr/>
        </p:nvSpPr>
        <p:spPr>
          <a:xfrm>
            <a:off x="5634375" y="5353173"/>
            <a:ext cx="5512633"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en-US" altLang="pt-PT" sz="2000" dirty="0" err="1"/>
              <a:t>Investimento</a:t>
            </a:r>
            <a:r>
              <a:rPr lang="en-US" altLang="pt-PT" sz="2000" dirty="0"/>
              <a:t> </a:t>
            </a:r>
            <a:r>
              <a:rPr lang="en-US" altLang="pt-PT" sz="2000" dirty="0" err="1"/>
              <a:t>na</a:t>
            </a:r>
            <a:r>
              <a:rPr lang="en-US" altLang="pt-PT" sz="2000" dirty="0"/>
              <a:t> P25A:  125 k€</a:t>
            </a:r>
          </a:p>
          <a:p>
            <a:pPr algn="ctr" eaLnBrk="1" hangingPunct="1">
              <a:defRPr/>
            </a:pPr>
            <a:r>
              <a:rPr lang="en-US" altLang="pt-PT" sz="2000" dirty="0"/>
              <a:t>480 </a:t>
            </a:r>
            <a:r>
              <a:rPr lang="en-US" altLang="pt-PT" sz="2000" dirty="0" err="1"/>
              <a:t>pontos</a:t>
            </a:r>
            <a:r>
              <a:rPr lang="en-US" altLang="pt-PT" sz="2000" dirty="0"/>
              <a:t> de luz </a:t>
            </a:r>
            <a:r>
              <a:rPr lang="en-US" altLang="pt-PT" sz="2000" dirty="0" err="1"/>
              <a:t>nos</a:t>
            </a:r>
            <a:r>
              <a:rPr lang="en-US" altLang="pt-PT" sz="2000" dirty="0"/>
              <a:t> </a:t>
            </a:r>
            <a:r>
              <a:rPr lang="en-US" altLang="pt-PT" sz="2000" dirty="0" err="1"/>
              <a:t>acessos</a:t>
            </a:r>
            <a:r>
              <a:rPr lang="en-US" altLang="pt-PT" sz="2000" dirty="0"/>
              <a:t>, </a:t>
            </a:r>
            <a:r>
              <a:rPr lang="en-US" altLang="pt-PT" sz="2000" dirty="0" err="1"/>
              <a:t>tabuleiro</a:t>
            </a:r>
            <a:r>
              <a:rPr lang="en-US" altLang="pt-PT" sz="2000" dirty="0"/>
              <a:t> e </a:t>
            </a:r>
            <a:r>
              <a:rPr lang="en-US" altLang="pt-PT" sz="2000" dirty="0" err="1"/>
              <a:t>praça</a:t>
            </a:r>
            <a:r>
              <a:rPr lang="en-US" altLang="pt-PT" sz="2000" dirty="0"/>
              <a:t> das </a:t>
            </a:r>
            <a:r>
              <a:rPr lang="en-US" altLang="pt-PT" sz="2000" dirty="0" err="1"/>
              <a:t>portagens</a:t>
            </a:r>
            <a:endParaRPr lang="en-US" altLang="pt-PT" sz="20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2" descr="Uma imagem com texto, captura de ecrã, design gráfico, Gráficos&#10;&#10;Descrição gerada automaticamente">
            <a:extLst>
              <a:ext uri="{FF2B5EF4-FFF2-40B4-BE49-F238E27FC236}">
                <a16:creationId xmlns:a16="http://schemas.microsoft.com/office/drawing/2014/main" id="{1D21247D-6438-4094-A31E-C8F4DC899F7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A picture containing text, clock&#10;&#10;Description automatically generated">
            <a:extLst>
              <a:ext uri="{FF2B5EF4-FFF2-40B4-BE49-F238E27FC236}">
                <a16:creationId xmlns:a16="http://schemas.microsoft.com/office/drawing/2014/main" id="{B3F01A15-C73F-41A0-826C-9EDDE7D7F8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6A503F8-01D3-4938-91F1-2FF742BAF13D}"/>
              </a:ext>
            </a:extLst>
          </p:cNvPr>
          <p:cNvSpPr txBox="1"/>
          <p:nvPr/>
        </p:nvSpPr>
        <p:spPr>
          <a:xfrm>
            <a:off x="1628926" y="469816"/>
            <a:ext cx="7859843"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2800" dirty="0"/>
              <a:t>Investimentos para a redução do consumos de energia elétrica: os painéis fotovoltaicos e os postos carregamento EV</a:t>
            </a:r>
          </a:p>
        </p:txBody>
      </p:sp>
      <p:pic>
        <p:nvPicPr>
          <p:cNvPr id="25605" name="Picture 3" descr="A solar panel on a roof&#10;&#10;Description automatically generated with low confidence">
            <a:extLst>
              <a:ext uri="{FF2B5EF4-FFF2-40B4-BE49-F238E27FC236}">
                <a16:creationId xmlns:a16="http://schemas.microsoft.com/office/drawing/2014/main" id="{9ED128DA-5066-4EE3-A2B6-061C04094E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4988" y="1958975"/>
            <a:ext cx="37973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CF67DC7-79DD-4608-B8AC-ADC3A0A8E765}"/>
              </a:ext>
            </a:extLst>
          </p:cNvPr>
          <p:cNvSpPr txBox="1"/>
          <p:nvPr/>
        </p:nvSpPr>
        <p:spPr>
          <a:xfrm>
            <a:off x="6096000" y="4055701"/>
            <a:ext cx="486181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lnSpc>
                <a:spcPct val="90000"/>
              </a:lnSpc>
              <a:buClr>
                <a:schemeClr val="tx1"/>
              </a:buClr>
              <a:defRPr/>
            </a:pPr>
            <a:r>
              <a:rPr lang="en-US" altLang="pt-PT" sz="2000" dirty="0"/>
              <a:t>Parque </a:t>
            </a:r>
            <a:r>
              <a:rPr lang="en-US" altLang="pt-PT" sz="2000" dirty="0" err="1"/>
              <a:t>estacionamento</a:t>
            </a:r>
            <a:r>
              <a:rPr lang="en-US" altLang="pt-PT" sz="2000" dirty="0"/>
              <a:t> LP </a:t>
            </a:r>
            <a:r>
              <a:rPr lang="en-US" altLang="pt-PT" sz="2000" dirty="0" err="1"/>
              <a:t>na</a:t>
            </a:r>
            <a:r>
              <a:rPr lang="en-US" altLang="pt-PT" sz="2000" dirty="0"/>
              <a:t> PVG</a:t>
            </a:r>
          </a:p>
          <a:p>
            <a:pPr algn="ctr" eaLnBrk="1" hangingPunct="1">
              <a:lnSpc>
                <a:spcPct val="90000"/>
              </a:lnSpc>
              <a:buClr>
                <a:schemeClr val="tx1"/>
              </a:buClr>
              <a:defRPr/>
            </a:pPr>
            <a:r>
              <a:rPr lang="en-US" altLang="pt-PT" sz="2000" dirty="0"/>
              <a:t>          (17 </a:t>
            </a:r>
            <a:r>
              <a:rPr lang="en-US" altLang="pt-PT" sz="2000" dirty="0" err="1"/>
              <a:t>normais</a:t>
            </a:r>
            <a:r>
              <a:rPr lang="en-US" altLang="pt-PT" sz="2000" dirty="0"/>
              <a:t> </a:t>
            </a:r>
            <a:r>
              <a:rPr lang="en-US" altLang="pt-PT" sz="2000" dirty="0" err="1"/>
              <a:t>em</a:t>
            </a:r>
            <a:r>
              <a:rPr lang="en-US" altLang="pt-PT" sz="2000" dirty="0"/>
              <a:t> AC e 3 </a:t>
            </a:r>
            <a:r>
              <a:rPr lang="en-US" altLang="pt-PT" sz="2000" dirty="0" err="1"/>
              <a:t>rápidos</a:t>
            </a:r>
            <a:r>
              <a:rPr lang="en-US" altLang="pt-PT" sz="2000" dirty="0"/>
              <a:t> </a:t>
            </a:r>
            <a:r>
              <a:rPr lang="en-US" altLang="pt-PT" sz="2000" dirty="0" err="1"/>
              <a:t>em</a:t>
            </a:r>
            <a:r>
              <a:rPr lang="en-US" altLang="pt-PT" sz="2000" dirty="0"/>
              <a:t> DC) </a:t>
            </a:r>
            <a:endParaRPr lang="pt-PT" altLang="pt-PT" sz="2000" dirty="0"/>
          </a:p>
        </p:txBody>
      </p:sp>
      <p:sp>
        <p:nvSpPr>
          <p:cNvPr id="11" name="TextBox 10">
            <a:extLst>
              <a:ext uri="{FF2B5EF4-FFF2-40B4-BE49-F238E27FC236}">
                <a16:creationId xmlns:a16="http://schemas.microsoft.com/office/drawing/2014/main" id="{2FEB21FB-2827-4954-94D3-FF63039E8FC0}"/>
              </a:ext>
            </a:extLst>
          </p:cNvPr>
          <p:cNvSpPr txBox="1"/>
          <p:nvPr/>
        </p:nvSpPr>
        <p:spPr>
          <a:xfrm>
            <a:off x="6096000" y="4816267"/>
            <a:ext cx="555135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lnSpc>
                <a:spcPct val="90000"/>
              </a:lnSpc>
              <a:buClr>
                <a:schemeClr val="tx1"/>
              </a:buClr>
              <a:defRPr/>
            </a:pPr>
            <a:r>
              <a:rPr lang="en-US" altLang="pt-PT" sz="2000" dirty="0"/>
              <a:t>Parque </a:t>
            </a:r>
            <a:r>
              <a:rPr lang="en-US" altLang="pt-PT" sz="2000" dirty="0" err="1"/>
              <a:t>estacionamento</a:t>
            </a:r>
            <a:r>
              <a:rPr lang="en-US" altLang="pt-PT" sz="2000" dirty="0"/>
              <a:t> LP </a:t>
            </a:r>
            <a:r>
              <a:rPr lang="en-US" altLang="pt-PT" sz="2000" dirty="0" err="1"/>
              <a:t>na</a:t>
            </a:r>
            <a:r>
              <a:rPr lang="en-US" altLang="pt-PT" sz="2000" dirty="0"/>
              <a:t> P25A </a:t>
            </a:r>
          </a:p>
          <a:p>
            <a:pPr algn="ctr" eaLnBrk="1" hangingPunct="1">
              <a:lnSpc>
                <a:spcPct val="90000"/>
              </a:lnSpc>
              <a:buClr>
                <a:schemeClr val="tx1"/>
              </a:buClr>
              <a:defRPr/>
            </a:pPr>
            <a:r>
              <a:rPr lang="en-US" altLang="pt-PT" sz="2000" dirty="0"/>
              <a:t>            (3 </a:t>
            </a:r>
            <a:r>
              <a:rPr lang="en-US" altLang="pt-PT" sz="2000" dirty="0" err="1"/>
              <a:t>normais</a:t>
            </a:r>
            <a:r>
              <a:rPr lang="en-US" altLang="pt-PT" sz="2000" dirty="0"/>
              <a:t> </a:t>
            </a:r>
            <a:r>
              <a:rPr lang="en-US" altLang="pt-PT" sz="2000" dirty="0" err="1"/>
              <a:t>em</a:t>
            </a:r>
            <a:r>
              <a:rPr lang="en-US" altLang="pt-PT" sz="2000" dirty="0"/>
              <a:t> AC e 1 </a:t>
            </a:r>
            <a:r>
              <a:rPr lang="en-US" altLang="pt-PT" sz="2000" dirty="0" err="1"/>
              <a:t>rápido</a:t>
            </a:r>
            <a:r>
              <a:rPr lang="en-US" altLang="pt-PT" sz="2000" dirty="0"/>
              <a:t> </a:t>
            </a:r>
            <a:r>
              <a:rPr lang="en-US" altLang="pt-PT" sz="2000" dirty="0" err="1"/>
              <a:t>em</a:t>
            </a:r>
            <a:r>
              <a:rPr lang="en-US" altLang="pt-PT" sz="2000" dirty="0"/>
              <a:t> DC)</a:t>
            </a:r>
            <a:endParaRPr lang="pt-PT" altLang="pt-PT" sz="2000" dirty="0"/>
          </a:p>
        </p:txBody>
      </p:sp>
      <p:sp>
        <p:nvSpPr>
          <p:cNvPr id="13" name="TextBox 12">
            <a:extLst>
              <a:ext uri="{FF2B5EF4-FFF2-40B4-BE49-F238E27FC236}">
                <a16:creationId xmlns:a16="http://schemas.microsoft.com/office/drawing/2014/main" id="{44AADDE6-6CAB-4F29-82C7-41BC7E648B33}"/>
              </a:ext>
            </a:extLst>
          </p:cNvPr>
          <p:cNvSpPr txBox="1"/>
          <p:nvPr/>
        </p:nvSpPr>
        <p:spPr>
          <a:xfrm>
            <a:off x="6096000" y="5576833"/>
            <a:ext cx="535524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lnSpc>
                <a:spcPct val="90000"/>
              </a:lnSpc>
              <a:buClr>
                <a:schemeClr val="tx1"/>
              </a:buClr>
              <a:defRPr/>
            </a:pPr>
            <a:r>
              <a:rPr lang="en-US" altLang="pt-PT" sz="2000" dirty="0"/>
              <a:t>Areas de </a:t>
            </a:r>
            <a:r>
              <a:rPr lang="en-US" altLang="pt-PT" sz="2000" dirty="0" err="1"/>
              <a:t>Serviços</a:t>
            </a:r>
            <a:r>
              <a:rPr lang="en-US" altLang="pt-PT" sz="2000" dirty="0"/>
              <a:t> GALP (2x2 </a:t>
            </a:r>
            <a:r>
              <a:rPr lang="en-US" altLang="pt-PT" sz="2000" dirty="0" err="1"/>
              <a:t>rápidos</a:t>
            </a:r>
            <a:r>
              <a:rPr lang="en-US" altLang="pt-PT" sz="2000" dirty="0"/>
              <a:t> </a:t>
            </a:r>
            <a:r>
              <a:rPr lang="en-US" altLang="pt-PT" sz="2000" dirty="0" err="1"/>
              <a:t>em</a:t>
            </a:r>
            <a:r>
              <a:rPr lang="en-US" altLang="pt-PT" sz="2000" dirty="0"/>
              <a:t> DC)</a:t>
            </a:r>
          </a:p>
        </p:txBody>
      </p:sp>
      <p:pic>
        <p:nvPicPr>
          <p:cNvPr id="25609" name="Picture 13">
            <a:extLst>
              <a:ext uri="{FF2B5EF4-FFF2-40B4-BE49-F238E27FC236}">
                <a16:creationId xmlns:a16="http://schemas.microsoft.com/office/drawing/2014/main" id="{C8153FA8-AE02-40DE-BF07-BC3F59B38A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1663" y="4090988"/>
            <a:ext cx="368776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7">
            <a:extLst>
              <a:ext uri="{FF2B5EF4-FFF2-40B4-BE49-F238E27FC236}">
                <a16:creationId xmlns:a16="http://schemas.microsoft.com/office/drawing/2014/main" id="{C740FA5C-5046-4892-BD8C-D1E813477DC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6738" y="1866900"/>
            <a:ext cx="37226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m 9" descr="Uma imagem com texto, design gráfico, captura de ecrã, logótipo&#10;&#10;Descrição gerada automaticamente">
            <a:extLst>
              <a:ext uri="{FF2B5EF4-FFF2-40B4-BE49-F238E27FC236}">
                <a16:creationId xmlns:a16="http://schemas.microsoft.com/office/drawing/2014/main" id="{59584E93-6DCD-4365-B0D6-04104BB71AA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A picture containing text, clock&#10;&#10;Description automatically generated">
            <a:extLst>
              <a:ext uri="{FF2B5EF4-FFF2-40B4-BE49-F238E27FC236}">
                <a16:creationId xmlns:a16="http://schemas.microsoft.com/office/drawing/2014/main" id="{2E03E843-DB64-48B0-A566-A24EDDFAB7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20462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4F97304-B501-41A5-8EE9-41C01ABC124D}"/>
              </a:ext>
            </a:extLst>
          </p:cNvPr>
          <p:cNvSpPr txBox="1"/>
          <p:nvPr/>
        </p:nvSpPr>
        <p:spPr>
          <a:xfrm>
            <a:off x="1137920" y="3720515"/>
            <a:ext cx="609600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a:defRPr/>
            </a:pPr>
            <a:r>
              <a:rPr lang="pt-PT" altLang="pt-PT" sz="4400" b="1" dirty="0"/>
              <a:t>Obrigado pela vossa atenção</a:t>
            </a:r>
          </a:p>
          <a:p>
            <a:pPr algn="ctr">
              <a:defRPr/>
            </a:pPr>
            <a:endParaRPr lang="pt-PT" altLang="pt-PT" sz="3200" dirty="0"/>
          </a:p>
          <a:p>
            <a:pPr algn="ctr">
              <a:defRPr/>
            </a:pPr>
            <a:r>
              <a:rPr lang="pt-PT" altLang="pt-PT" sz="3200" dirty="0"/>
              <a:t>José Lopes do Rosário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2" descr="Uma imagem com texto, captura de ecrã, design gráfico, Gráficos&#10;&#10;Descrição gerada automaticamente">
            <a:extLst>
              <a:ext uri="{FF2B5EF4-FFF2-40B4-BE49-F238E27FC236}">
                <a16:creationId xmlns:a16="http://schemas.microsoft.com/office/drawing/2014/main" id="{88C43A69-F73E-45A5-AFF5-07FD2253B47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ítulo 1">
            <a:extLst>
              <a:ext uri="{FF2B5EF4-FFF2-40B4-BE49-F238E27FC236}">
                <a16:creationId xmlns:a16="http://schemas.microsoft.com/office/drawing/2014/main" id="{D05759D2-6A3F-4783-88F1-7924588C6B13}"/>
              </a:ext>
            </a:extLst>
          </p:cNvPr>
          <p:cNvSpPr txBox="1">
            <a:spLocks noGrp="1" noChangeArrowheads="1"/>
          </p:cNvSpPr>
          <p:nvPr>
            <p:ph type="title"/>
          </p:nvPr>
        </p:nvSpPr>
        <p:spPr>
          <a:xfrm>
            <a:off x="2641600" y="603250"/>
            <a:ext cx="4775200" cy="1055688"/>
          </a:xfrm>
        </p:spPr>
        <p:txBody>
          <a:bodyPr/>
          <a:lstStyle/>
          <a:p>
            <a:pPr eaLnBrk="1" hangingPunct="1"/>
            <a:r>
              <a:rPr lang="pt-PT" altLang="pt-PT" sz="3600"/>
              <a:t>Ponte Vasco da Gama: Os compromissos iniciais</a:t>
            </a:r>
          </a:p>
        </p:txBody>
      </p:sp>
      <p:pic>
        <p:nvPicPr>
          <p:cNvPr id="7172" name="Picture 2" descr="A picture containing text, clock&#10;&#10;Description automatically generated">
            <a:extLst>
              <a:ext uri="{FF2B5EF4-FFF2-40B4-BE49-F238E27FC236}">
                <a16:creationId xmlns:a16="http://schemas.microsoft.com/office/drawing/2014/main" id="{F13A9BC9-B3AB-418A-BF93-C57586A25F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375" y="5429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9038FDE-109C-43C0-A7DC-28D0957A18B0}"/>
              </a:ext>
            </a:extLst>
          </p:cNvPr>
          <p:cNvSpPr txBox="1"/>
          <p:nvPr/>
        </p:nvSpPr>
        <p:spPr>
          <a:xfrm>
            <a:off x="586880" y="2186862"/>
            <a:ext cx="7297280"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eaLnBrk="1" hangingPunct="1">
              <a:defRPr/>
            </a:pPr>
            <a:r>
              <a:rPr lang="pt-PT" altLang="pt-PT" sz="2800" dirty="0"/>
              <a:t>Início da construção em 1995 após aprovação de:</a:t>
            </a:r>
          </a:p>
          <a:p>
            <a:pPr marL="457200" indent="-457200" eaLnBrk="1" hangingPunct="1">
              <a:buFont typeface="Arial" panose="020B0604020202020204" pitchFamily="34" charset="0"/>
              <a:buChar char="•"/>
              <a:defRPr/>
            </a:pPr>
            <a:r>
              <a:rPr lang="pt-PT" altLang="pt-PT" sz="2800" dirty="0"/>
              <a:t>Criação do CEMA – Centro de estudos e Monitorização Ambiental;</a:t>
            </a:r>
          </a:p>
          <a:p>
            <a:pPr marL="457200" indent="-457200" eaLnBrk="1" hangingPunct="1">
              <a:buFont typeface="Arial" panose="020B0604020202020204" pitchFamily="34" charset="0"/>
              <a:buChar char="•"/>
              <a:defRPr/>
            </a:pPr>
            <a:r>
              <a:rPr lang="pt-PT" altLang="pt-PT" sz="2800" dirty="0"/>
              <a:t>Programas de monitorização ambiental;</a:t>
            </a:r>
          </a:p>
          <a:p>
            <a:pPr marL="457200" indent="-457200" eaLnBrk="1" hangingPunct="1">
              <a:buFont typeface="Arial" panose="020B0604020202020204" pitchFamily="34" charset="0"/>
              <a:buChar char="•"/>
              <a:defRPr/>
            </a:pPr>
            <a:r>
              <a:rPr lang="pt-PT" altLang="pt-PT" sz="2800" dirty="0"/>
              <a:t>Medidas minimizadoras para a fase inicial da obra;</a:t>
            </a:r>
          </a:p>
          <a:p>
            <a:pPr marL="457200" indent="-457200" eaLnBrk="1" hangingPunct="1">
              <a:buFont typeface="Arial" panose="020B0604020202020204" pitchFamily="34" charset="0"/>
              <a:buChar char="•"/>
              <a:defRPr/>
            </a:pPr>
            <a:r>
              <a:rPr lang="pt-PT" altLang="pt-PT" sz="2800" dirty="0"/>
              <a:t>Expropriação e beneficiação das Salinas do Samouco após 1996. </a:t>
            </a:r>
          </a:p>
        </p:txBody>
      </p:sp>
      <p:pic>
        <p:nvPicPr>
          <p:cNvPr id="7174" name="Imagem 7" descr="Uma imagem com mapa, texto, atlas, captura de ecrã&#10;&#10;Descrição gerada automaticamente">
            <a:extLst>
              <a:ext uri="{FF2B5EF4-FFF2-40B4-BE49-F238E27FC236}">
                <a16:creationId xmlns:a16="http://schemas.microsoft.com/office/drawing/2014/main" id="{8EE61719-4DE8-4158-9ECF-A559FC774E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28000" y="2187575"/>
            <a:ext cx="33432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6DC3F3B4-8148-4757-8763-9ADA9202E7CA}"/>
                  </a:ext>
                </a:extLst>
              </p14:cNvPr>
              <p14:cNvContentPartPr/>
              <p14:nvPr/>
            </p14:nvContentPartPr>
            <p14:xfrm>
              <a:off x="9799662" y="3956577"/>
              <a:ext cx="1168400" cy="1168400"/>
            </p14:xfrm>
          </p:contentPart>
        </mc:Choice>
        <mc:Fallback>
          <p:pic>
            <p:nvPicPr>
              <p:cNvPr id="11" name="Ink 10">
                <a:extLst>
                  <a:ext uri="{FF2B5EF4-FFF2-40B4-BE49-F238E27FC236}">
                    <a16:creationId xmlns:a16="http://schemas.microsoft.com/office/drawing/2014/main" id="{6DC3F3B4-8148-4757-8763-9ADA9202E7CA}"/>
                  </a:ext>
                </a:extLst>
              </p:cNvPr>
              <p:cNvPicPr/>
              <p:nvPr/>
            </p:nvPicPr>
            <p:blipFill>
              <a:blip r:embed="rId6"/>
              <a:stretch>
                <a:fillRect/>
              </a:stretch>
            </p:blipFill>
            <p:spPr>
              <a:xfrm>
                <a:off x="9793545" y="3950460"/>
                <a:ext cx="1180635" cy="1180635"/>
              </a:xfrm>
              <a:prstGeom prst="rect">
                <a:avLst/>
              </a:prstGeom>
            </p:spPr>
          </p:pic>
        </mc:Fallback>
      </mc:AlternateContent>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2" descr="Uma imagem com texto, captura de ecrã, design gráfico, Gráficos&#10;&#10;Descrição gerada automaticamente">
            <a:extLst>
              <a:ext uri="{FF2B5EF4-FFF2-40B4-BE49-F238E27FC236}">
                <a16:creationId xmlns:a16="http://schemas.microsoft.com/office/drawing/2014/main" id="{813791B8-737D-42C0-B959-1E2204725C2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Marcador de Posição do Texto 2">
            <a:extLst>
              <a:ext uri="{FF2B5EF4-FFF2-40B4-BE49-F238E27FC236}">
                <a16:creationId xmlns:a16="http://schemas.microsoft.com/office/drawing/2014/main" id="{A00B5095-5E2E-49C2-8A20-FD1EAA2C9CAC}"/>
              </a:ext>
            </a:extLst>
          </p:cNvPr>
          <p:cNvSpPr txBox="1">
            <a:spLocks noGrp="1" noChangeArrowheads="1"/>
          </p:cNvSpPr>
          <p:nvPr>
            <p:ph type="body" sz="quarter" idx="1"/>
          </p:nvPr>
        </p:nvSpPr>
        <p:spPr>
          <a:xfrm>
            <a:off x="1260475" y="2217738"/>
            <a:ext cx="10199688" cy="3822700"/>
          </a:xfrm>
        </p:spPr>
        <p:txBody>
          <a:bodyPr/>
          <a:lstStyle/>
          <a:p>
            <a:pPr marL="342900" indent="-342900" algn="l" eaLnBrk="1" hangingPunct="1">
              <a:buFont typeface="Arial" panose="020B0604020202020204" pitchFamily="34" charset="0"/>
              <a:buChar char="•"/>
            </a:pPr>
            <a:r>
              <a:rPr lang="pt-PT" altLang="pt-PT" sz="2400"/>
              <a:t>As Salinas do Samouco são expropriadas entre 1996 e 1998 como compensação ambiental pela construção da Ponte Vasco da Gama numa ZPE;</a:t>
            </a:r>
          </a:p>
          <a:p>
            <a:pPr marL="342900" indent="-342900" algn="l" eaLnBrk="1" hangingPunct="1">
              <a:buFont typeface="Arial" panose="020B0604020202020204" pitchFamily="34" charset="0"/>
              <a:buChar char="•"/>
            </a:pPr>
            <a:r>
              <a:rPr lang="pt-PT" altLang="pt-PT" sz="2400"/>
              <a:t>É criada pelo Estado Português uma Fundação para gerir estas salinas;</a:t>
            </a:r>
          </a:p>
          <a:p>
            <a:pPr marL="342900" indent="-342900" algn="l" eaLnBrk="1" hangingPunct="1">
              <a:buFont typeface="Arial" panose="020B0604020202020204" pitchFamily="34" charset="0"/>
              <a:buChar char="•"/>
            </a:pPr>
            <a:r>
              <a:rPr lang="pt-PT" altLang="pt-PT" sz="2400"/>
              <a:t>Entre 2007 e 2009 a Fundação desmobiliza por falta de verbas e por dívidas;</a:t>
            </a:r>
          </a:p>
          <a:p>
            <a:pPr marL="342900" indent="-342900" algn="l" eaLnBrk="1" hangingPunct="1">
              <a:buFont typeface="Arial" panose="020B0604020202020204" pitchFamily="34" charset="0"/>
              <a:buChar char="•"/>
            </a:pPr>
            <a:r>
              <a:rPr lang="pt-PT" altLang="pt-PT" sz="2400"/>
              <a:t>O Estado Português entra em acordo com a Lusoponte para a gestão das Salinas do Samouco;</a:t>
            </a:r>
          </a:p>
          <a:p>
            <a:pPr marL="342900" indent="-342900" algn="l" eaLnBrk="1" hangingPunct="1">
              <a:buFont typeface="Arial" panose="020B0604020202020204" pitchFamily="34" charset="0"/>
              <a:buChar char="•"/>
            </a:pPr>
            <a:r>
              <a:rPr lang="pt-PT" altLang="pt-PT" sz="2400"/>
              <a:t>A Câmara Municipal de Alcochete e o ICNF integram também o Conselho de Administração da Fundação. </a:t>
            </a:r>
          </a:p>
        </p:txBody>
      </p:sp>
      <p:pic>
        <p:nvPicPr>
          <p:cNvPr id="8196" name="Picture 2" descr="A picture containing text, clock&#10;&#10;Description automatically generated">
            <a:extLst>
              <a:ext uri="{FF2B5EF4-FFF2-40B4-BE49-F238E27FC236}">
                <a16:creationId xmlns:a16="http://schemas.microsoft.com/office/drawing/2014/main" id="{D34F32F5-0D76-4F71-B1B6-9A903299E9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D2C5F68-497A-4531-9AA6-A85368A110CD}"/>
              </a:ext>
            </a:extLst>
          </p:cNvPr>
          <p:cNvSpPr txBox="1"/>
          <p:nvPr/>
        </p:nvSpPr>
        <p:spPr>
          <a:xfrm>
            <a:off x="1846420" y="817047"/>
            <a:ext cx="67083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As Salinas do Samouco e a Lusoponte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descr="Uma imagem com texto, captura de ecrã, design gráfico, Gráficos&#10;&#10;Descrição gerada automaticamente">
            <a:extLst>
              <a:ext uri="{FF2B5EF4-FFF2-40B4-BE49-F238E27FC236}">
                <a16:creationId xmlns:a16="http://schemas.microsoft.com/office/drawing/2014/main" id="{CB2EC9EE-7000-4B43-B55B-72C9F49CABF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A picture containing text, clock&#10;&#10;Description automatically generated">
            <a:extLst>
              <a:ext uri="{FF2B5EF4-FFF2-40B4-BE49-F238E27FC236}">
                <a16:creationId xmlns:a16="http://schemas.microsoft.com/office/drawing/2014/main" id="{0B4CF5AC-B19C-437B-B497-CC1BF11BF4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67925" y="22701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m 5">
            <a:extLst>
              <a:ext uri="{FF2B5EF4-FFF2-40B4-BE49-F238E27FC236}">
                <a16:creationId xmlns:a16="http://schemas.microsoft.com/office/drawing/2014/main" id="{D8031FA1-891B-4D87-BFBD-54B75537C6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66875" y="1443038"/>
            <a:ext cx="77184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5ED41B-FA2D-4638-857C-7E035BED7A83}"/>
              </a:ext>
            </a:extLst>
          </p:cNvPr>
          <p:cNvSpPr txBox="1"/>
          <p:nvPr/>
        </p:nvSpPr>
        <p:spPr>
          <a:xfrm>
            <a:off x="1666240" y="610800"/>
            <a:ext cx="699889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As Salinas do Samouco em Alcochete</a:t>
            </a:r>
          </a:p>
        </p:txBody>
      </p:sp>
      <p:pic>
        <p:nvPicPr>
          <p:cNvPr id="9222" name="Picture 6">
            <a:extLst>
              <a:ext uri="{FF2B5EF4-FFF2-40B4-BE49-F238E27FC236}">
                <a16:creationId xmlns:a16="http://schemas.microsoft.com/office/drawing/2014/main" id="{7ED078B2-AB02-4367-A70F-3797B6190F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2100" y="1255713"/>
            <a:ext cx="90932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m 2" descr="Uma imagem com texto, captura de ecrã, design gráfico, Gráficos&#10;&#10;Descrição gerada automaticamente">
            <a:extLst>
              <a:ext uri="{FF2B5EF4-FFF2-40B4-BE49-F238E27FC236}">
                <a16:creationId xmlns:a16="http://schemas.microsoft.com/office/drawing/2014/main" id="{8DEE6DB4-3E1F-4B96-AD47-8A8AF69F4882}"/>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Marcador de Posição do Texto 2">
            <a:extLst>
              <a:ext uri="{FF2B5EF4-FFF2-40B4-BE49-F238E27FC236}">
                <a16:creationId xmlns:a16="http://schemas.microsoft.com/office/drawing/2014/main" id="{AFA56169-0017-49C9-9BF1-DB6E97C8C714}"/>
              </a:ext>
            </a:extLst>
          </p:cNvPr>
          <p:cNvSpPr txBox="1">
            <a:spLocks noGrp="1" noChangeArrowheads="1"/>
          </p:cNvSpPr>
          <p:nvPr>
            <p:ph type="body" sz="quarter" idx="1"/>
          </p:nvPr>
        </p:nvSpPr>
        <p:spPr>
          <a:xfrm>
            <a:off x="549275" y="1719263"/>
            <a:ext cx="10769600" cy="4349750"/>
          </a:xfrm>
        </p:spPr>
        <p:txBody>
          <a:bodyPr/>
          <a:lstStyle/>
          <a:p>
            <a:pPr algn="l">
              <a:spcBef>
                <a:spcPts val="0"/>
              </a:spcBef>
              <a:defRPr/>
            </a:pPr>
            <a:r>
              <a:rPr lang="pt-BR" sz="2200" dirty="0"/>
              <a:t>               A Fundação das Salinas do Samouco tem como objetivo: </a:t>
            </a:r>
          </a:p>
          <a:p>
            <a:pPr>
              <a:spcBef>
                <a:spcPts val="0"/>
              </a:spcBef>
              <a:defRPr/>
            </a:pPr>
            <a:endParaRPr lang="pt-BR" sz="2000" dirty="0"/>
          </a:p>
          <a:p>
            <a:pPr marL="342900" indent="-342900" algn="l">
              <a:spcBef>
                <a:spcPts val="0"/>
              </a:spcBef>
              <a:buFont typeface="Arial" panose="020B0604020202020204" pitchFamily="34" charset="0"/>
              <a:buChar char="•"/>
              <a:defRPr/>
            </a:pPr>
            <a:r>
              <a:rPr lang="pt-BR" sz="2200" dirty="0"/>
              <a:t>Promover a conservação e a manutenção do complexo das salinas do Samoucodo na perspectiva da conservação da natureza e proteção do habitat;</a:t>
            </a:r>
          </a:p>
          <a:p>
            <a:pPr marL="342900" indent="-342900" algn="l">
              <a:spcBef>
                <a:spcPts val="0"/>
              </a:spcBef>
              <a:buFont typeface="Arial" panose="020B0604020202020204" pitchFamily="34" charset="0"/>
              <a:buChar char="•"/>
              <a:defRPr/>
            </a:pPr>
            <a:endParaRPr lang="pt-BR" sz="2200" dirty="0"/>
          </a:p>
          <a:p>
            <a:pPr marL="342900" indent="-342900" algn="l">
              <a:spcBef>
                <a:spcPts val="0"/>
              </a:spcBef>
              <a:buFont typeface="Arial" panose="020B0604020202020204" pitchFamily="34" charset="0"/>
              <a:buChar char="•"/>
              <a:defRPr/>
            </a:pPr>
            <a:r>
              <a:rPr lang="pt-BR" sz="2200" dirty="0"/>
              <a:t>Assegurar a conservação das comunidades de flora e fauna, com particular ênfase nas comunidades de avifauna;</a:t>
            </a:r>
          </a:p>
          <a:p>
            <a:pPr marL="342900" indent="-342900" algn="l">
              <a:spcBef>
                <a:spcPts val="0"/>
              </a:spcBef>
              <a:buFont typeface="Arial" panose="020B0604020202020204" pitchFamily="34" charset="0"/>
              <a:buChar char="•"/>
              <a:defRPr/>
            </a:pPr>
            <a:endParaRPr lang="pt-BR" sz="2200" dirty="0"/>
          </a:p>
          <a:p>
            <a:pPr marL="342900" indent="-342900" algn="l">
              <a:spcBef>
                <a:spcPts val="0"/>
              </a:spcBef>
              <a:buFont typeface="Arial" panose="020B0604020202020204" pitchFamily="34" charset="0"/>
              <a:buChar char="•"/>
              <a:defRPr/>
            </a:pPr>
            <a:r>
              <a:rPr lang="pt-BR" sz="2200" dirty="0"/>
              <a:t>Promover o uso sustentável dos recursos naturais;</a:t>
            </a:r>
          </a:p>
          <a:p>
            <a:pPr marL="342900" indent="-342900" algn="l">
              <a:spcBef>
                <a:spcPts val="0"/>
              </a:spcBef>
              <a:buFont typeface="Arial" panose="020B0604020202020204" pitchFamily="34" charset="0"/>
              <a:buChar char="•"/>
              <a:defRPr/>
            </a:pPr>
            <a:endParaRPr lang="pt-BR" sz="2200" dirty="0"/>
          </a:p>
          <a:p>
            <a:pPr marL="342900" indent="-342900" algn="l">
              <a:spcBef>
                <a:spcPts val="0"/>
              </a:spcBef>
              <a:buFont typeface="Arial" panose="020B0604020202020204" pitchFamily="34" charset="0"/>
              <a:buChar char="•"/>
              <a:defRPr/>
            </a:pPr>
            <a:r>
              <a:rPr lang="pt-BR" sz="2200" dirty="0"/>
              <a:t>Apoiar a investigação técnico-científica e desenvolver atividade formativa orientada para as zonas húmidas;</a:t>
            </a:r>
          </a:p>
          <a:p>
            <a:pPr algn="l">
              <a:spcBef>
                <a:spcPts val="0"/>
              </a:spcBef>
              <a:defRPr/>
            </a:pPr>
            <a:endParaRPr lang="pt-BR" sz="2200" dirty="0"/>
          </a:p>
          <a:p>
            <a:pPr marL="342900" indent="-342900" algn="l">
              <a:spcBef>
                <a:spcPts val="0"/>
              </a:spcBef>
              <a:buFont typeface="Arial" panose="020B0604020202020204" pitchFamily="34" charset="0"/>
              <a:buChar char="•"/>
              <a:defRPr/>
            </a:pPr>
            <a:r>
              <a:rPr lang="pt-BR" sz="2200" dirty="0"/>
              <a:t> Fomentar atividades de visitação e programas de educação ambiental visando a divulgação e sensibilização sobre zonas húmidas.</a:t>
            </a:r>
          </a:p>
          <a:p>
            <a:pPr eaLnBrk="1" hangingPunct="1">
              <a:defRPr/>
            </a:pPr>
            <a:endParaRPr lang="pt-PT" altLang="pt-PT" dirty="0"/>
          </a:p>
        </p:txBody>
      </p:sp>
      <p:pic>
        <p:nvPicPr>
          <p:cNvPr id="10244" name="Picture 2" descr="A picture containing text, clock&#10;&#10;Description automatically generated">
            <a:extLst>
              <a:ext uri="{FF2B5EF4-FFF2-40B4-BE49-F238E27FC236}">
                <a16:creationId xmlns:a16="http://schemas.microsoft.com/office/drawing/2014/main" id="{C893163B-60EE-45F4-83DD-6075FAEC35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C6633AB-7015-49AC-8009-62243CC7C0A1}"/>
              </a:ext>
            </a:extLst>
          </p:cNvPr>
          <p:cNvSpPr txBox="1"/>
          <p:nvPr/>
        </p:nvSpPr>
        <p:spPr>
          <a:xfrm>
            <a:off x="1846420" y="817047"/>
            <a:ext cx="67083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As Salinas do Samouco e a Lusoponte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2" descr="Uma imagem com texto, captura de ecrã, design gráfico, Gráficos&#10;&#10;Descrição gerada automaticamente">
            <a:extLst>
              <a:ext uri="{FF2B5EF4-FFF2-40B4-BE49-F238E27FC236}">
                <a16:creationId xmlns:a16="http://schemas.microsoft.com/office/drawing/2014/main" id="{9AA64E23-D7F9-4380-AE32-27EAB5F87D4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Marcador de Posição do Texto 2">
            <a:extLst>
              <a:ext uri="{FF2B5EF4-FFF2-40B4-BE49-F238E27FC236}">
                <a16:creationId xmlns:a16="http://schemas.microsoft.com/office/drawing/2014/main" id="{C5575607-D293-4D57-9678-398A1D3932AA}"/>
              </a:ext>
            </a:extLst>
          </p:cNvPr>
          <p:cNvSpPr txBox="1">
            <a:spLocks noGrp="1" noChangeArrowheads="1"/>
          </p:cNvSpPr>
          <p:nvPr>
            <p:ph type="body" sz="quarter" idx="1"/>
          </p:nvPr>
        </p:nvSpPr>
        <p:spPr>
          <a:xfrm>
            <a:off x="1524000" y="3602038"/>
            <a:ext cx="2366963" cy="1643062"/>
          </a:xfrm>
        </p:spPr>
        <p:txBody>
          <a:bodyPr/>
          <a:lstStyle/>
          <a:p>
            <a:pPr eaLnBrk="1" hangingPunct="1"/>
            <a:endParaRPr lang="pt-PT" altLang="pt-PT"/>
          </a:p>
        </p:txBody>
      </p:sp>
      <p:pic>
        <p:nvPicPr>
          <p:cNvPr id="11268" name="Picture 2" descr="A picture containing text, clock&#10;&#10;Description automatically generated">
            <a:extLst>
              <a:ext uri="{FF2B5EF4-FFF2-40B4-BE49-F238E27FC236}">
                <a16:creationId xmlns:a16="http://schemas.microsoft.com/office/drawing/2014/main" id="{04BB3805-F753-4BAE-9B95-1834268E15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18750" y="2062163"/>
            <a:ext cx="11223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m 5">
            <a:extLst>
              <a:ext uri="{FF2B5EF4-FFF2-40B4-BE49-F238E27FC236}">
                <a16:creationId xmlns:a16="http://schemas.microsoft.com/office/drawing/2014/main" id="{1480028E-2E3A-4312-B147-C3F2412FEB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6088" y="439738"/>
            <a:ext cx="4270375"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7">
            <a:extLst>
              <a:ext uri="{FF2B5EF4-FFF2-40B4-BE49-F238E27FC236}">
                <a16:creationId xmlns:a16="http://schemas.microsoft.com/office/drawing/2014/main" id="{8499BFB6-5D57-4AB2-B89F-10AEBD6F28C7}"/>
              </a:ext>
            </a:extLst>
          </p:cNvPr>
          <p:cNvSpPr txBox="1">
            <a:spLocks noChangeArrowheads="1"/>
          </p:cNvSpPr>
          <p:nvPr/>
        </p:nvSpPr>
        <p:spPr bwMode="auto">
          <a:xfrm>
            <a:off x="4716463" y="987425"/>
            <a:ext cx="6427787"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pt-PT" altLang="pt-PT"/>
          </a:p>
          <a:p>
            <a:r>
              <a:rPr lang="pt-PT" altLang="pt-PT" sz="2000"/>
              <a:t>. Local de refúgio, alimentação e nidificação;</a:t>
            </a:r>
          </a:p>
          <a:p>
            <a:endParaRPr lang="pt-PT" altLang="pt-PT" sz="2000"/>
          </a:p>
          <a:p>
            <a:r>
              <a:rPr lang="pt-PT" altLang="pt-PT" sz="2000"/>
              <a:t>. Refúgio de maré mais importante do </a:t>
            </a:r>
          </a:p>
          <a:p>
            <a:r>
              <a:rPr lang="pt-PT" altLang="pt-PT" sz="2000"/>
              <a:t>Estuário do Tejo;</a:t>
            </a:r>
          </a:p>
          <a:p>
            <a:endParaRPr lang="pt-PT" altLang="pt-PT" sz="2000"/>
          </a:p>
          <a:p>
            <a:r>
              <a:rPr lang="pt-PT" altLang="pt-PT" sz="2000"/>
              <a:t>.</a:t>
            </a:r>
            <a:r>
              <a:rPr lang="pt-PT" altLang="pt-PT" sz="2000" b="1"/>
              <a:t> 204 espécies </a:t>
            </a:r>
            <a:r>
              <a:rPr lang="pt-PT" altLang="pt-PT" sz="2000"/>
              <a:t>de aves selvagens observadas;</a:t>
            </a:r>
          </a:p>
          <a:p>
            <a:endParaRPr lang="pt-PT" altLang="pt-PT" sz="2000"/>
          </a:p>
          <a:p>
            <a:r>
              <a:rPr lang="pt-PT" altLang="en-US" sz="2000"/>
              <a:t>. 77% das espécies de aves do estuário, em 360ha de salinas</a:t>
            </a:r>
          </a:p>
          <a:p>
            <a:endParaRPr lang="pt-PT" altLang="pt-PT" sz="2000"/>
          </a:p>
          <a:p>
            <a:r>
              <a:rPr lang="pt-PT" altLang="pt-PT" sz="2000"/>
              <a:t>. Birdwatching- época de invernada </a:t>
            </a:r>
          </a:p>
          <a:p>
            <a:r>
              <a:rPr lang="pt-PT" altLang="pt-PT" sz="2000"/>
              <a:t>(é normal observar + de 40 espécies de aves);</a:t>
            </a:r>
          </a:p>
          <a:p>
            <a:endParaRPr lang="pt-PT" altLang="pt-PT" sz="2000"/>
          </a:p>
          <a:p>
            <a:r>
              <a:rPr lang="pt-PT" altLang="pt-PT" sz="2000"/>
              <a:t>. Dos locais com maior probabilidade de observar Flamingos ao longo de todo o ano;</a:t>
            </a:r>
          </a:p>
          <a:p>
            <a:endParaRPr lang="pt-PT" altLang="pt-PT" sz="2000"/>
          </a:p>
          <a:p>
            <a:r>
              <a:rPr lang="pt-PT" altLang="pt-PT" sz="2000"/>
              <a:t>. O melhor local para captura e anilhagem de aves limícolas;</a:t>
            </a:r>
          </a:p>
          <a:p>
            <a:endParaRPr lang="pt-PT" altLang="pt-P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m 2" descr="Uma imagem com texto, captura de ecrã, design gráfico, Gráficos&#10;&#10;Descrição gerada automaticamente">
            <a:extLst>
              <a:ext uri="{FF2B5EF4-FFF2-40B4-BE49-F238E27FC236}">
                <a16:creationId xmlns:a16="http://schemas.microsoft.com/office/drawing/2014/main" id="{C7A93955-790B-41C8-9482-651C64898B94}"/>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A picture containing text, clock&#10;&#10;Description automatically generated">
            <a:extLst>
              <a:ext uri="{FF2B5EF4-FFF2-40B4-BE49-F238E27FC236}">
                <a16:creationId xmlns:a16="http://schemas.microsoft.com/office/drawing/2014/main" id="{1BBA56D2-E4E3-40B2-A738-BA87BFD7DEE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B3CE996-2B3B-4A76-AE49-62ED507E1DE7}"/>
              </a:ext>
            </a:extLst>
          </p:cNvPr>
          <p:cNvSpPr txBox="1"/>
          <p:nvPr/>
        </p:nvSpPr>
        <p:spPr>
          <a:xfrm>
            <a:off x="1846420" y="817047"/>
            <a:ext cx="71350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As Salinas como habitat de alimentação</a:t>
            </a:r>
          </a:p>
        </p:txBody>
      </p:sp>
      <p:pic>
        <p:nvPicPr>
          <p:cNvPr id="12293" name="Picture 22">
            <a:extLst>
              <a:ext uri="{FF2B5EF4-FFF2-40B4-BE49-F238E27FC236}">
                <a16:creationId xmlns:a16="http://schemas.microsoft.com/office/drawing/2014/main" id="{4171900E-09AC-4426-9A4A-7DFA590227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45438" y="2744788"/>
            <a:ext cx="18764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0">
            <a:extLst>
              <a:ext uri="{FF2B5EF4-FFF2-40B4-BE49-F238E27FC236}">
                <a16:creationId xmlns:a16="http://schemas.microsoft.com/office/drawing/2014/main" id="{98C7A816-2186-4799-87C1-93B94DF1431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75375" y="4244975"/>
            <a:ext cx="11271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9">
            <a:extLst>
              <a:ext uri="{FF2B5EF4-FFF2-40B4-BE49-F238E27FC236}">
                <a16:creationId xmlns:a16="http://schemas.microsoft.com/office/drawing/2014/main" id="{C39C30E6-75FF-4112-AECE-2864583E870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11663" y="4437063"/>
            <a:ext cx="9350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1">
            <a:extLst>
              <a:ext uri="{FF2B5EF4-FFF2-40B4-BE49-F238E27FC236}">
                <a16:creationId xmlns:a16="http://schemas.microsoft.com/office/drawing/2014/main" id="{A8B60E21-DA4C-49B2-95AF-C2D8D5EEAB2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35213" y="4808538"/>
            <a:ext cx="7524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7" name="Object 37">
            <a:extLst>
              <a:ext uri="{FF2B5EF4-FFF2-40B4-BE49-F238E27FC236}">
                <a16:creationId xmlns:a16="http://schemas.microsoft.com/office/drawing/2014/main" id="{03542FC4-2D50-41BA-B2AB-E0397A0DCCAF}"/>
              </a:ext>
            </a:extLst>
          </p:cNvPr>
          <p:cNvGraphicFramePr>
            <a:graphicFrameLocks noChangeAspect="1"/>
          </p:cNvGraphicFramePr>
          <p:nvPr/>
        </p:nvGraphicFramePr>
        <p:xfrm>
          <a:off x="1158875" y="3484563"/>
          <a:ext cx="8145463" cy="2743200"/>
        </p:xfrm>
        <a:graphic>
          <a:graphicData uri="http://schemas.openxmlformats.org/presentationml/2006/ole">
            <mc:AlternateContent xmlns:mc="http://schemas.openxmlformats.org/markup-compatibility/2006">
              <mc:Choice xmlns:v="urn:schemas-microsoft-com:vml" Requires="v">
                <p:oleObj spid="_x0000_s12298" name="Chart" r:id="rId9" imgW="7715250" imgH="2695575" progId="Excel.Chart.8">
                  <p:embed/>
                </p:oleObj>
              </mc:Choice>
              <mc:Fallback>
                <p:oleObj name="Chart" r:id="rId9" imgW="7715250" imgH="2695575" progId="Excel.Chart.8">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8875" y="3484563"/>
                        <a:ext cx="81454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2" descr="Uma imagem com texto, captura de ecrã, design gráfico, Gráficos&#10;&#10;Descrição gerada automaticamente">
            <a:extLst>
              <a:ext uri="{FF2B5EF4-FFF2-40B4-BE49-F238E27FC236}">
                <a16:creationId xmlns:a16="http://schemas.microsoft.com/office/drawing/2014/main" id="{4180272F-7167-43C7-9B8B-976E2E0A390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36">
            <a:extLst>
              <a:ext uri="{FF2B5EF4-FFF2-40B4-BE49-F238E27FC236}">
                <a16:creationId xmlns:a16="http://schemas.microsoft.com/office/drawing/2014/main" id="{6A7C698F-5628-40B0-B69C-1D6D2DDF16B0}"/>
              </a:ext>
            </a:extLst>
          </p:cNvPr>
          <p:cNvGrpSpPr>
            <a:grpSpLocks/>
          </p:cNvGrpSpPr>
          <p:nvPr/>
        </p:nvGrpSpPr>
        <p:grpSpPr bwMode="auto">
          <a:xfrm>
            <a:off x="2055813" y="1320800"/>
            <a:ext cx="6275387" cy="5110163"/>
            <a:chOff x="2442" y="1034"/>
            <a:chExt cx="3167" cy="3155"/>
          </a:xfrm>
        </p:grpSpPr>
        <p:pic>
          <p:nvPicPr>
            <p:cNvPr id="13318" name="Picture 27">
              <a:extLst>
                <a:ext uri="{FF2B5EF4-FFF2-40B4-BE49-F238E27FC236}">
                  <a16:creationId xmlns:a16="http://schemas.microsoft.com/office/drawing/2014/main" id="{9DAACBDC-25DA-424A-AB28-4B3095DF4B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9" y="3530"/>
              <a:ext cx="793"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a:extLst>
                <a:ext uri="{FF2B5EF4-FFF2-40B4-BE49-F238E27FC236}">
                  <a16:creationId xmlns:a16="http://schemas.microsoft.com/office/drawing/2014/main" id="{4FA59D74-339A-43FA-845D-804B2599A9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6" y="1034"/>
              <a:ext cx="793"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9">
              <a:extLst>
                <a:ext uri="{FF2B5EF4-FFF2-40B4-BE49-F238E27FC236}">
                  <a16:creationId xmlns:a16="http://schemas.microsoft.com/office/drawing/2014/main" id="{B8E68A60-8457-4E5F-9C6D-564A5BFB63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6" y="2457"/>
              <a:ext cx="793"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4">
              <a:extLst>
                <a:ext uri="{FF2B5EF4-FFF2-40B4-BE49-F238E27FC236}">
                  <a16:creationId xmlns:a16="http://schemas.microsoft.com/office/drawing/2014/main" id="{2D0DE024-321F-417C-8084-E63FFF9EDD8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09" y="1641"/>
              <a:ext cx="793"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
              <a:extLst>
                <a:ext uri="{FF2B5EF4-FFF2-40B4-BE49-F238E27FC236}">
                  <a16:creationId xmlns:a16="http://schemas.microsoft.com/office/drawing/2014/main" id="{04019F8A-7B2D-40D2-A4E7-96623FC7019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16" y="1777"/>
              <a:ext cx="79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a:extLst>
                <a:ext uri="{FF2B5EF4-FFF2-40B4-BE49-F238E27FC236}">
                  <a16:creationId xmlns:a16="http://schemas.microsoft.com/office/drawing/2014/main" id="{D6E24806-8541-4082-82FB-6DCC2D0DF70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53" y="2911"/>
              <a:ext cx="793"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a:extLst>
                <a:ext uri="{FF2B5EF4-FFF2-40B4-BE49-F238E27FC236}">
                  <a16:creationId xmlns:a16="http://schemas.microsoft.com/office/drawing/2014/main" id="{B608BC93-9737-4E84-BE6C-66DD48D8F95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09" y="2865"/>
              <a:ext cx="793"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9">
              <a:extLst>
                <a:ext uri="{FF2B5EF4-FFF2-40B4-BE49-F238E27FC236}">
                  <a16:creationId xmlns:a16="http://schemas.microsoft.com/office/drawing/2014/main" id="{8D8EB49C-7D52-41EA-B631-D5977020EE8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809" y="2321"/>
              <a:ext cx="793"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0">
              <a:extLst>
                <a:ext uri="{FF2B5EF4-FFF2-40B4-BE49-F238E27FC236}">
                  <a16:creationId xmlns:a16="http://schemas.microsoft.com/office/drawing/2014/main" id="{771A7DB0-3931-4863-ADAC-FA2940A85CD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58" y="2366"/>
              <a:ext cx="793"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2">
              <a:extLst>
                <a:ext uri="{FF2B5EF4-FFF2-40B4-BE49-F238E27FC236}">
                  <a16:creationId xmlns:a16="http://schemas.microsoft.com/office/drawing/2014/main" id="{D0030B89-2B04-4B32-A909-3055AA23F78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53" y="1096"/>
              <a:ext cx="793"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3">
              <a:extLst>
                <a:ext uri="{FF2B5EF4-FFF2-40B4-BE49-F238E27FC236}">
                  <a16:creationId xmlns:a16="http://schemas.microsoft.com/office/drawing/2014/main" id="{C59EB1B1-07A7-49BB-81E9-6AAF1E97BB7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53" y="1913"/>
              <a:ext cx="79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5">
              <a:extLst>
                <a:ext uri="{FF2B5EF4-FFF2-40B4-BE49-F238E27FC236}">
                  <a16:creationId xmlns:a16="http://schemas.microsoft.com/office/drawing/2014/main" id="{A80DF6C1-6CB8-4A3F-A2AF-971AAAD9219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235" y="1096"/>
              <a:ext cx="79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26">
              <a:extLst>
                <a:ext uri="{FF2B5EF4-FFF2-40B4-BE49-F238E27FC236}">
                  <a16:creationId xmlns:a16="http://schemas.microsoft.com/office/drawing/2014/main" id="{03587220-24D2-4A61-BBEF-21085FC0D04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016" y="3500"/>
              <a:ext cx="793"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28">
              <a:extLst>
                <a:ext uri="{FF2B5EF4-FFF2-40B4-BE49-F238E27FC236}">
                  <a16:creationId xmlns:a16="http://schemas.microsoft.com/office/drawing/2014/main" id="{CEBAEAF3-7C7E-476E-8BBF-FCB7FD1250A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016" y="1096"/>
              <a:ext cx="79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5">
              <a:extLst>
                <a:ext uri="{FF2B5EF4-FFF2-40B4-BE49-F238E27FC236}">
                  <a16:creationId xmlns:a16="http://schemas.microsoft.com/office/drawing/2014/main" id="{D2E7B8DF-2190-4790-BE52-0EC3180603F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37" y="1830"/>
              <a:ext cx="793"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7">
              <a:extLst>
                <a:ext uri="{FF2B5EF4-FFF2-40B4-BE49-F238E27FC236}">
                  <a16:creationId xmlns:a16="http://schemas.microsoft.com/office/drawing/2014/main" id="{5216EB1F-A428-49A1-A161-52A68F445C8C}"/>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014" y="3111"/>
              <a:ext cx="79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18">
              <a:extLst>
                <a:ext uri="{FF2B5EF4-FFF2-40B4-BE49-F238E27FC236}">
                  <a16:creationId xmlns:a16="http://schemas.microsoft.com/office/drawing/2014/main" id="{BAE623A9-E0E6-4D2B-839F-86A9EA01E02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452" y="3500"/>
              <a:ext cx="793"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9">
              <a:extLst>
                <a:ext uri="{FF2B5EF4-FFF2-40B4-BE49-F238E27FC236}">
                  <a16:creationId xmlns:a16="http://schemas.microsoft.com/office/drawing/2014/main" id="{65FF4930-9FB8-4F71-B55C-BE6B7BA90DE9}"/>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237" y="2961"/>
              <a:ext cx="793"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19">
              <a:extLst>
                <a:ext uri="{FF2B5EF4-FFF2-40B4-BE49-F238E27FC236}">
                  <a16:creationId xmlns:a16="http://schemas.microsoft.com/office/drawing/2014/main" id="{FCAFC084-FD27-4535-B0DD-9CA5F3BD5F71}"/>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237" y="2457"/>
              <a:ext cx="793"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1">
              <a:extLst>
                <a:ext uri="{FF2B5EF4-FFF2-40B4-BE49-F238E27FC236}">
                  <a16:creationId xmlns:a16="http://schemas.microsoft.com/office/drawing/2014/main" id="{3C30D264-01E1-470F-93EE-E35BEB47001A}"/>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237" y="3546"/>
              <a:ext cx="793"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Rectangle 32">
              <a:extLst>
                <a:ext uri="{FF2B5EF4-FFF2-40B4-BE49-F238E27FC236}">
                  <a16:creationId xmlns:a16="http://schemas.microsoft.com/office/drawing/2014/main" id="{97C03EB3-EBF6-4E2E-9511-8EEF7AD3F5C7}"/>
                </a:ext>
              </a:extLst>
            </p:cNvPr>
            <p:cNvSpPr>
              <a:spLocks noChangeArrowheads="1"/>
            </p:cNvSpPr>
            <p:nvPr/>
          </p:nvSpPr>
          <p:spPr bwMode="auto">
            <a:xfrm>
              <a:off x="2442" y="1093"/>
              <a:ext cx="3167" cy="3084"/>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en-US" altLang="en-US">
                <a:solidFill>
                  <a:schemeClr val="tx1"/>
                </a:solidFill>
                <a:latin typeface="Verdana" panose="020B0604030504040204" pitchFamily="34" charset="0"/>
              </a:endParaRPr>
            </a:p>
          </p:txBody>
        </p:sp>
      </p:grpSp>
      <p:pic>
        <p:nvPicPr>
          <p:cNvPr id="13316" name="Picture 2" descr="A picture containing text, clock&#10;&#10;Description automatically generated">
            <a:extLst>
              <a:ext uri="{FF2B5EF4-FFF2-40B4-BE49-F238E27FC236}">
                <a16:creationId xmlns:a16="http://schemas.microsoft.com/office/drawing/2014/main" id="{51B4E624-9CBC-466D-9BA9-0626F15C7C36}"/>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61950" y="352425"/>
            <a:ext cx="1122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D10A50E6-5F28-4CA3-8CDC-DB47B6271156}"/>
              </a:ext>
            </a:extLst>
          </p:cNvPr>
          <p:cNvSpPr txBox="1"/>
          <p:nvPr/>
        </p:nvSpPr>
        <p:spPr>
          <a:xfrm>
            <a:off x="1345637" y="661594"/>
            <a:ext cx="79451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algn="ctr" eaLnBrk="1" hangingPunct="1">
              <a:defRPr/>
            </a:pPr>
            <a:r>
              <a:rPr lang="pt-PT" altLang="pt-PT" sz="3200" dirty="0"/>
              <a:t>200 espécies de aves observadas anualmente</a:t>
            </a:r>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1894</TotalTime>
  <Words>783</Words>
  <Application>Microsoft Office PowerPoint</Application>
  <PresentationFormat>Ecrã Panorâmico</PresentationFormat>
  <Paragraphs>83</Paragraphs>
  <Slides>22</Slides>
  <Notes>2</Notes>
  <HiddenSlides>0</HiddenSlides>
  <MMClips>0</MMClips>
  <ScaleCrop>false</ScaleCrop>
  <HeadingPairs>
    <vt:vector size="8" baseType="variant">
      <vt:variant>
        <vt:lpstr>Tipos de letra usados</vt:lpstr>
      </vt:variant>
      <vt:variant>
        <vt:i4>3</vt:i4>
      </vt:variant>
      <vt:variant>
        <vt:lpstr>Tema</vt:lpstr>
      </vt:variant>
      <vt:variant>
        <vt:i4>1</vt:i4>
      </vt:variant>
      <vt:variant>
        <vt:lpstr>Servidores OLE incorporados</vt:lpstr>
      </vt:variant>
      <vt:variant>
        <vt:i4>1</vt:i4>
      </vt:variant>
      <vt:variant>
        <vt:lpstr>Títulos dos diapositivos</vt:lpstr>
      </vt:variant>
      <vt:variant>
        <vt:i4>22</vt:i4>
      </vt:variant>
    </vt:vector>
  </HeadingPairs>
  <TitlesOfParts>
    <vt:vector size="27" baseType="lpstr">
      <vt:lpstr>Calibri</vt:lpstr>
      <vt:lpstr>Arial</vt:lpstr>
      <vt:lpstr>Verdana</vt:lpstr>
      <vt:lpstr>Tema do Office</vt:lpstr>
      <vt:lpstr>Chart</vt:lpstr>
      <vt:lpstr>Apresentação do PowerPoint</vt:lpstr>
      <vt:lpstr>As Salinas do Samouco e os compromissos ambientais na Lusoponte</vt:lpstr>
      <vt:lpstr>Ponte Vasco da Gama: Os compromissos iniciais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Os programas de minimização ambiental do CEMA durante a construção</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Catarina Tagaio</dc:creator>
  <cp:lastModifiedBy>Filipe Branco</cp:lastModifiedBy>
  <cp:revision>53</cp:revision>
  <dcterms:modified xsi:type="dcterms:W3CDTF">2023-10-20T15:50:15Z</dcterms:modified>
</cp:coreProperties>
</file>