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65" r:id="rId6"/>
    <p:sldId id="271" r:id="rId7"/>
    <p:sldId id="285" r:id="rId8"/>
    <p:sldId id="282" r:id="rId9"/>
    <p:sldId id="4376" r:id="rId10"/>
    <p:sldId id="269" r:id="rId11"/>
    <p:sldId id="4380" r:id="rId12"/>
    <p:sldId id="4379" r:id="rId13"/>
    <p:sldId id="273" r:id="rId14"/>
    <p:sldId id="274" r:id="rId15"/>
    <p:sldId id="276" r:id="rId16"/>
    <p:sldId id="289" r:id="rId17"/>
    <p:sldId id="280" r:id="rId18"/>
    <p:sldId id="4377" r:id="rId19"/>
    <p:sldId id="2141413506" r:id="rId20"/>
    <p:sldId id="4378" r:id="rId21"/>
    <p:sldId id="281" r:id="rId22"/>
    <p:sldId id="268" r:id="rId23"/>
    <p:sldId id="267" r:id="rId24"/>
  </p:sldIdLst>
  <p:sldSz cx="12192000" cy="6858000"/>
  <p:notesSz cx="6669088" cy="9872663"/>
  <p:custDataLst>
    <p:tags r:id="rId26"/>
  </p:custDataLst>
  <p:defaultTextStyle>
    <a:defPPr>
      <a:defRPr lang="pt-P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Nunes Sou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4D9"/>
    <a:srgbClr val="E5F2DB"/>
    <a:srgbClr val="F1F5D9"/>
    <a:srgbClr val="F2F6E0"/>
    <a:srgbClr val="F3F9E9"/>
    <a:srgbClr val="E5F3E8"/>
    <a:srgbClr val="F0F6DC"/>
    <a:srgbClr val="F1F9ED"/>
    <a:srgbClr val="326E8E"/>
    <a:srgbClr val="56B3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CEE135-B6CD-47E0-B2BB-1ABF10B90EB5}" v="4" dt="2023-10-11T18:59:18.30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msmanagementsolutions-my.sharepoint.com/personal/sara_maria_filipe_n1_managementsolutions_com/Documents/Clientes/Brisa/Brisa_ESG_SC%20-%20Gr&#225;ficos%20PB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.maria.filipe.n1\Documents\Clientes\Brisa\Brisa_ESG_SC%20-%20Gr&#225;ficos%20PB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gmsmanagementsolutions-my.sharepoint.com/personal/sara_maria_filipe_n1_managementsolutions_com/Documents/Clientes/Brisa/Brisa_ESG_SC%20-%20Gr&#225;ficos%20PB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1" dirty="0">
                <a:solidFill>
                  <a:schemeClr val="tx1"/>
                </a:solidFill>
              </a:rPr>
              <a:t>Expected Loss by Sub-stretch </a:t>
            </a:r>
          </a:p>
          <a:p>
            <a:pPr>
              <a:defRPr/>
            </a:pPr>
            <a:r>
              <a:rPr lang="en-GB" sz="1100" b="0" dirty="0">
                <a:solidFill>
                  <a:schemeClr val="tx1"/>
                </a:solidFill>
              </a:rPr>
              <a:t>by scenario and time horizon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'[Brisa_ESG_SC - Gráficos PBI.xlsx]Sub-strech'!$C$34</c:f>
              <c:strCache>
                <c:ptCount val="1"/>
                <c:pt idx="0">
                  <c:v>Extreme cold days</c:v>
                </c:pt>
              </c:strCache>
            </c:strRef>
          </c:tx>
          <c:spPr>
            <a:solidFill>
              <a:srgbClr val="00A1DD"/>
            </a:solidFill>
            <a:ln>
              <a:noFill/>
            </a:ln>
            <a:effectLst/>
          </c:spPr>
          <c:invertIfNegative val="0"/>
          <c:cat>
            <c:strRef>
              <c:f>'[Brisa_ESG_SC - Gráficos PBI.xlsx]Sub-strech'!$B$35:$B$64</c:f>
              <c:strCache>
                <c:ptCount val="30"/>
                <c:pt idx="0">
                  <c:v>Sacavém - S. João da Talha</c:v>
                </c:pt>
                <c:pt idx="1">
                  <c:v>S. João da Talha - Sta. Iria da Azóia</c:v>
                </c:pt>
                <c:pt idx="2">
                  <c:v>Sta. Iria da Azóia - Alverca (A1/A9)</c:v>
                </c:pt>
                <c:pt idx="3">
                  <c:v>Alverca (A1/A9) - V. Franca de Xira II</c:v>
                </c:pt>
                <c:pt idx="4">
                  <c:v>V. Franca de Xira II - V. Franca de Xira I</c:v>
                </c:pt>
                <c:pt idx="5">
                  <c:v>V. Franca de Xira I -  Castanheira do Ribatejo</c:v>
                </c:pt>
                <c:pt idx="6">
                  <c:v>Castanheira do Ribatejo - A1/A10</c:v>
                </c:pt>
                <c:pt idx="7">
                  <c:v>A1/A10 - Carregado</c:v>
                </c:pt>
                <c:pt idx="8">
                  <c:v>Carregado - Aveiras de Cima</c:v>
                </c:pt>
                <c:pt idx="9">
                  <c:v>Aveiras de Cima - Cartaxo</c:v>
                </c:pt>
                <c:pt idx="10">
                  <c:v>Cartaxo - Santarém</c:v>
                </c:pt>
                <c:pt idx="11">
                  <c:v>Santarém - A1/A15</c:v>
                </c:pt>
                <c:pt idx="12">
                  <c:v>A1/A15 - Torres Novas (A1/A23)</c:v>
                </c:pt>
                <c:pt idx="13">
                  <c:v>Torres Novas (A1/A23) - Fátima</c:v>
                </c:pt>
                <c:pt idx="14">
                  <c:v>Fátima - Leiria</c:v>
                </c:pt>
                <c:pt idx="15">
                  <c:v>Leiria-Pombal</c:v>
                </c:pt>
                <c:pt idx="16">
                  <c:v>Pombal - Soure</c:v>
                </c:pt>
                <c:pt idx="17">
                  <c:v>Soure - Condeixa</c:v>
                </c:pt>
                <c:pt idx="18">
                  <c:v>Condeixa - Coimbra Sul</c:v>
                </c:pt>
                <c:pt idx="19">
                  <c:v>Coimbra Sul - Coimbra Norte (A1/A14)</c:v>
                </c:pt>
                <c:pt idx="20">
                  <c:v>Coimbra Norte (A1/A14) - Mealhada</c:v>
                </c:pt>
                <c:pt idx="21">
                  <c:v>Mealhada - Aveiro Sul</c:v>
                </c:pt>
                <c:pt idx="22">
                  <c:v>Aveiro Sul - Albergaria (A1/A25)</c:v>
                </c:pt>
                <c:pt idx="23">
                  <c:v>Albergaria (A1/A25) - Estarreja</c:v>
                </c:pt>
                <c:pt idx="24">
                  <c:v>Estarreja - Feira</c:v>
                </c:pt>
                <c:pt idx="25">
                  <c:v>Feira - A1/A41</c:v>
                </c:pt>
                <c:pt idx="26">
                  <c:v>A1/A41 - Feiteira</c:v>
                </c:pt>
                <c:pt idx="27">
                  <c:v>Feiteira - Carvalhos</c:v>
                </c:pt>
                <c:pt idx="28">
                  <c:v>Carvalhos - Jaca</c:v>
                </c:pt>
                <c:pt idx="29">
                  <c:v>Jaca - Santo Ovídio</c:v>
                </c:pt>
              </c:strCache>
            </c:strRef>
          </c:cat>
          <c:val>
            <c:numRef>
              <c:f>'[Brisa_ESG_SC - Gráficos PBI.xlsx]Sub-strech'!$C$35:$C$64</c:f>
              <c:numCache>
                <c:formatCode>#,##0.00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7.7372707217022527E-3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1B-4037-BDE0-FB31B3B5A425}"/>
            </c:ext>
          </c:extLst>
        </c:ser>
        <c:ser>
          <c:idx val="1"/>
          <c:order val="1"/>
          <c:tx>
            <c:strRef>
              <c:f>'[Brisa_ESG_SC - Gráficos PBI.xlsx]Sub-strech'!$D$34</c:f>
              <c:strCache>
                <c:ptCount val="1"/>
                <c:pt idx="0">
                  <c:v>Extreme events - fire</c:v>
                </c:pt>
              </c:strCache>
            </c:strRef>
          </c:tx>
          <c:spPr>
            <a:solidFill>
              <a:srgbClr val="B7BE3A"/>
            </a:solidFill>
            <a:ln>
              <a:noFill/>
            </a:ln>
            <a:effectLst/>
          </c:spPr>
          <c:invertIfNegative val="0"/>
          <c:cat>
            <c:strRef>
              <c:f>'[Brisa_ESG_SC - Gráficos PBI.xlsx]Sub-strech'!$B$35:$B$64</c:f>
              <c:strCache>
                <c:ptCount val="30"/>
                <c:pt idx="0">
                  <c:v>Sacavém - S. João da Talha</c:v>
                </c:pt>
                <c:pt idx="1">
                  <c:v>S. João da Talha - Sta. Iria da Azóia</c:v>
                </c:pt>
                <c:pt idx="2">
                  <c:v>Sta. Iria da Azóia - Alverca (A1/A9)</c:v>
                </c:pt>
                <c:pt idx="3">
                  <c:v>Alverca (A1/A9) - V. Franca de Xira II</c:v>
                </c:pt>
                <c:pt idx="4">
                  <c:v>V. Franca de Xira II - V. Franca de Xira I</c:v>
                </c:pt>
                <c:pt idx="5">
                  <c:v>V. Franca de Xira I -  Castanheira do Ribatejo</c:v>
                </c:pt>
                <c:pt idx="6">
                  <c:v>Castanheira do Ribatejo - A1/A10</c:v>
                </c:pt>
                <c:pt idx="7">
                  <c:v>A1/A10 - Carregado</c:v>
                </c:pt>
                <c:pt idx="8">
                  <c:v>Carregado - Aveiras de Cima</c:v>
                </c:pt>
                <c:pt idx="9">
                  <c:v>Aveiras de Cima - Cartaxo</c:v>
                </c:pt>
                <c:pt idx="10">
                  <c:v>Cartaxo - Santarém</c:v>
                </c:pt>
                <c:pt idx="11">
                  <c:v>Santarém - A1/A15</c:v>
                </c:pt>
                <c:pt idx="12">
                  <c:v>A1/A15 - Torres Novas (A1/A23)</c:v>
                </c:pt>
                <c:pt idx="13">
                  <c:v>Torres Novas (A1/A23) - Fátima</c:v>
                </c:pt>
                <c:pt idx="14">
                  <c:v>Fátima - Leiria</c:v>
                </c:pt>
                <c:pt idx="15">
                  <c:v>Leiria-Pombal</c:v>
                </c:pt>
                <c:pt idx="16">
                  <c:v>Pombal - Soure</c:v>
                </c:pt>
                <c:pt idx="17">
                  <c:v>Soure - Condeixa</c:v>
                </c:pt>
                <c:pt idx="18">
                  <c:v>Condeixa - Coimbra Sul</c:v>
                </c:pt>
                <c:pt idx="19">
                  <c:v>Coimbra Sul - Coimbra Norte (A1/A14)</c:v>
                </c:pt>
                <c:pt idx="20">
                  <c:v>Coimbra Norte (A1/A14) - Mealhada</c:v>
                </c:pt>
                <c:pt idx="21">
                  <c:v>Mealhada - Aveiro Sul</c:v>
                </c:pt>
                <c:pt idx="22">
                  <c:v>Aveiro Sul - Albergaria (A1/A25)</c:v>
                </c:pt>
                <c:pt idx="23">
                  <c:v>Albergaria (A1/A25) - Estarreja</c:v>
                </c:pt>
                <c:pt idx="24">
                  <c:v>Estarreja - Feira</c:v>
                </c:pt>
                <c:pt idx="25">
                  <c:v>Feira - A1/A41</c:v>
                </c:pt>
                <c:pt idx="26">
                  <c:v>A1/A41 - Feiteira</c:v>
                </c:pt>
                <c:pt idx="27">
                  <c:v>Feiteira - Carvalhos</c:v>
                </c:pt>
                <c:pt idx="28">
                  <c:v>Carvalhos - Jaca</c:v>
                </c:pt>
                <c:pt idx="29">
                  <c:v>Jaca - Santo Ovídio</c:v>
                </c:pt>
              </c:strCache>
            </c:strRef>
          </c:cat>
          <c:val>
            <c:numRef>
              <c:f>'[Brisa_ESG_SC - Gráficos PBI.xlsx]Sub-strech'!$D$35:$D$64</c:f>
              <c:numCache>
                <c:formatCode>#,##0.00</c:formatCode>
                <c:ptCount val="30"/>
                <c:pt idx="0">
                  <c:v>7.1755992831297076E-4</c:v>
                </c:pt>
                <c:pt idx="1">
                  <c:v>4.9718864791638653E-4</c:v>
                </c:pt>
                <c:pt idx="2">
                  <c:v>2.0178493543319995E-3</c:v>
                </c:pt>
                <c:pt idx="3">
                  <c:v>3.2266067342852454E-3</c:v>
                </c:pt>
                <c:pt idx="4">
                  <c:v>2.272367298718359E-3</c:v>
                </c:pt>
                <c:pt idx="5">
                  <c:v>2.3435983793500979E-3</c:v>
                </c:pt>
                <c:pt idx="6">
                  <c:v>2.2629434080390833E-4</c:v>
                </c:pt>
                <c:pt idx="7">
                  <c:v>1.2945091709257376E-4</c:v>
                </c:pt>
                <c:pt idx="8">
                  <c:v>3.8172193093342514E-2</c:v>
                </c:pt>
                <c:pt idx="9">
                  <c:v>9.2771088439360591E-3</c:v>
                </c:pt>
                <c:pt idx="10">
                  <c:v>4.5745488935449189E-3</c:v>
                </c:pt>
                <c:pt idx="11">
                  <c:v>1.229892566430099E-4</c:v>
                </c:pt>
                <c:pt idx="12">
                  <c:v>5.2660506508549337E-2</c:v>
                </c:pt>
                <c:pt idx="13">
                  <c:v>2.9485276864828051E-2</c:v>
                </c:pt>
                <c:pt idx="14">
                  <c:v>1.3242781426806773E-2</c:v>
                </c:pt>
                <c:pt idx="15">
                  <c:v>2.1709095833012455E-2</c:v>
                </c:pt>
                <c:pt idx="16">
                  <c:v>4.9752812321551673E-3</c:v>
                </c:pt>
                <c:pt idx="17">
                  <c:v>4.8569120540999395E-3</c:v>
                </c:pt>
                <c:pt idx="18">
                  <c:v>1.5041246910818754E-3</c:v>
                </c:pt>
                <c:pt idx="19">
                  <c:v>3.6646021361852136E-3</c:v>
                </c:pt>
                <c:pt idx="20">
                  <c:v>7.2904851315642137E-3</c:v>
                </c:pt>
                <c:pt idx="21">
                  <c:v>1.3339317072398492E-2</c:v>
                </c:pt>
                <c:pt idx="22">
                  <c:v>6.3578204754988583E-3</c:v>
                </c:pt>
                <c:pt idx="23">
                  <c:v>4.785933612869349E-3</c:v>
                </c:pt>
                <c:pt idx="24">
                  <c:v>4.2202095212972085E-3</c:v>
                </c:pt>
                <c:pt idx="25">
                  <c:v>1.0989946021570632E-3</c:v>
                </c:pt>
                <c:pt idx="26">
                  <c:v>2.0115948549245894E-4</c:v>
                </c:pt>
                <c:pt idx="27">
                  <c:v>1.5287224864083949E-4</c:v>
                </c:pt>
                <c:pt idx="28">
                  <c:v>9.9665788736419685E-5</c:v>
                </c:pt>
                <c:pt idx="29">
                  <c:v>3.9425467089836111E-5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1B-4037-BDE0-FB31B3B5A425}"/>
            </c:ext>
          </c:extLst>
        </c:ser>
        <c:ser>
          <c:idx val="2"/>
          <c:order val="2"/>
          <c:tx>
            <c:strRef>
              <c:f>'[Brisa_ESG_SC - Gráficos PBI.xlsx]Sub-strech'!$E$34</c:f>
              <c:strCache>
                <c:ptCount val="1"/>
                <c:pt idx="0">
                  <c:v>Extreme hot days</c:v>
                </c:pt>
              </c:strCache>
            </c:strRef>
          </c:tx>
          <c:spPr>
            <a:solidFill>
              <a:srgbClr val="C6D7D1"/>
            </a:solidFill>
            <a:ln>
              <a:noFill/>
            </a:ln>
            <a:effectLst/>
          </c:spPr>
          <c:invertIfNegative val="0"/>
          <c:cat>
            <c:strRef>
              <c:f>'[Brisa_ESG_SC - Gráficos PBI.xlsx]Sub-strech'!$B$35:$B$64</c:f>
              <c:strCache>
                <c:ptCount val="30"/>
                <c:pt idx="0">
                  <c:v>Sacavém - S. João da Talha</c:v>
                </c:pt>
                <c:pt idx="1">
                  <c:v>S. João da Talha - Sta. Iria da Azóia</c:v>
                </c:pt>
                <c:pt idx="2">
                  <c:v>Sta. Iria da Azóia - Alverca (A1/A9)</c:v>
                </c:pt>
                <c:pt idx="3">
                  <c:v>Alverca (A1/A9) - V. Franca de Xira II</c:v>
                </c:pt>
                <c:pt idx="4">
                  <c:v>V. Franca de Xira II - V. Franca de Xira I</c:v>
                </c:pt>
                <c:pt idx="5">
                  <c:v>V. Franca de Xira I -  Castanheira do Ribatejo</c:v>
                </c:pt>
                <c:pt idx="6">
                  <c:v>Castanheira do Ribatejo - A1/A10</c:v>
                </c:pt>
                <c:pt idx="7">
                  <c:v>A1/A10 - Carregado</c:v>
                </c:pt>
                <c:pt idx="8">
                  <c:v>Carregado - Aveiras de Cima</c:v>
                </c:pt>
                <c:pt idx="9">
                  <c:v>Aveiras de Cima - Cartaxo</c:v>
                </c:pt>
                <c:pt idx="10">
                  <c:v>Cartaxo - Santarém</c:v>
                </c:pt>
                <c:pt idx="11">
                  <c:v>Santarém - A1/A15</c:v>
                </c:pt>
                <c:pt idx="12">
                  <c:v>A1/A15 - Torres Novas (A1/A23)</c:v>
                </c:pt>
                <c:pt idx="13">
                  <c:v>Torres Novas (A1/A23) - Fátima</c:v>
                </c:pt>
                <c:pt idx="14">
                  <c:v>Fátima - Leiria</c:v>
                </c:pt>
                <c:pt idx="15">
                  <c:v>Leiria-Pombal</c:v>
                </c:pt>
                <c:pt idx="16">
                  <c:v>Pombal - Soure</c:v>
                </c:pt>
                <c:pt idx="17">
                  <c:v>Soure - Condeixa</c:v>
                </c:pt>
                <c:pt idx="18">
                  <c:v>Condeixa - Coimbra Sul</c:v>
                </c:pt>
                <c:pt idx="19">
                  <c:v>Coimbra Sul - Coimbra Norte (A1/A14)</c:v>
                </c:pt>
                <c:pt idx="20">
                  <c:v>Coimbra Norte (A1/A14) - Mealhada</c:v>
                </c:pt>
                <c:pt idx="21">
                  <c:v>Mealhada - Aveiro Sul</c:v>
                </c:pt>
                <c:pt idx="22">
                  <c:v>Aveiro Sul - Albergaria (A1/A25)</c:v>
                </c:pt>
                <c:pt idx="23">
                  <c:v>Albergaria (A1/A25) - Estarreja</c:v>
                </c:pt>
                <c:pt idx="24">
                  <c:v>Estarreja - Feira</c:v>
                </c:pt>
                <c:pt idx="25">
                  <c:v>Feira - A1/A41</c:v>
                </c:pt>
                <c:pt idx="26">
                  <c:v>A1/A41 - Feiteira</c:v>
                </c:pt>
                <c:pt idx="27">
                  <c:v>Feiteira - Carvalhos</c:v>
                </c:pt>
                <c:pt idx="28">
                  <c:v>Carvalhos - Jaca</c:v>
                </c:pt>
                <c:pt idx="29">
                  <c:v>Jaca - Santo Ovídio</c:v>
                </c:pt>
              </c:strCache>
            </c:strRef>
          </c:cat>
          <c:val>
            <c:numRef>
              <c:f>'[Brisa_ESG_SC - Gráficos PBI.xlsx]Sub-strech'!$E$35:$E$64</c:f>
              <c:numCache>
                <c:formatCode>#,##0.00</c:formatCode>
                <c:ptCount val="30"/>
                <c:pt idx="0">
                  <c:v>3.3985077675636145E-3</c:v>
                </c:pt>
                <c:pt idx="1">
                  <c:v>5.9157899256361501E-4</c:v>
                </c:pt>
                <c:pt idx="2">
                  <c:v>5.570206397590669E-3</c:v>
                </c:pt>
                <c:pt idx="3">
                  <c:v>5.8073193706785608E-3</c:v>
                </c:pt>
                <c:pt idx="4">
                  <c:v>8.3290058329738275E-3</c:v>
                </c:pt>
                <c:pt idx="5">
                  <c:v>2.4215516388472521E-3</c:v>
                </c:pt>
                <c:pt idx="6">
                  <c:v>1.4917207128180765E-3</c:v>
                </c:pt>
                <c:pt idx="7">
                  <c:v>9.8026768809410703E-4</c:v>
                </c:pt>
                <c:pt idx="8">
                  <c:v>7.808245102158896E-3</c:v>
                </c:pt>
                <c:pt idx="9">
                  <c:v>9.4835172407410837E-3</c:v>
                </c:pt>
                <c:pt idx="10">
                  <c:v>3.8381693934630024E-3</c:v>
                </c:pt>
                <c:pt idx="11">
                  <c:v>2.5385663993309445E-3</c:v>
                </c:pt>
                <c:pt idx="12">
                  <c:v>1.0113053909517406E-2</c:v>
                </c:pt>
                <c:pt idx="13">
                  <c:v>2.0910441577361799E-2</c:v>
                </c:pt>
                <c:pt idx="14">
                  <c:v>1.6802716399970746E-2</c:v>
                </c:pt>
                <c:pt idx="15">
                  <c:v>1.7810986643462999E-2</c:v>
                </c:pt>
                <c:pt idx="16">
                  <c:v>6.2917251521643772E-3</c:v>
                </c:pt>
                <c:pt idx="17">
                  <c:v>7.2476004761626214E-3</c:v>
                </c:pt>
                <c:pt idx="18">
                  <c:v>6.7004298935470896E-3</c:v>
                </c:pt>
                <c:pt idx="19">
                  <c:v>1.3512362119138272E-2</c:v>
                </c:pt>
                <c:pt idx="20">
                  <c:v>1.2687427852426516E-2</c:v>
                </c:pt>
                <c:pt idx="21">
                  <c:v>8.6934879051988878E-3</c:v>
                </c:pt>
                <c:pt idx="22">
                  <c:v>7.579835906344326E-3</c:v>
                </c:pt>
                <c:pt idx="23">
                  <c:v>5.3407596883372349E-3</c:v>
                </c:pt>
                <c:pt idx="24">
                  <c:v>4.8778436082516832E-3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1B-4037-BDE0-FB31B3B5A425}"/>
            </c:ext>
          </c:extLst>
        </c:ser>
        <c:ser>
          <c:idx val="3"/>
          <c:order val="3"/>
          <c:tx>
            <c:strRef>
              <c:f>'[Brisa_ESG_SC - Gráficos PBI.xlsx]Sub-strech'!$F$34</c:f>
              <c:strCache>
                <c:ptCount val="1"/>
                <c:pt idx="0">
                  <c:v>Extreme events - wind</c:v>
                </c:pt>
              </c:strCache>
            </c:strRef>
          </c:tx>
          <c:spPr>
            <a:solidFill>
              <a:srgbClr val="61C36A"/>
            </a:solidFill>
            <a:ln>
              <a:noFill/>
            </a:ln>
            <a:effectLst/>
          </c:spPr>
          <c:invertIfNegative val="0"/>
          <c:cat>
            <c:strRef>
              <c:f>'[Brisa_ESG_SC - Gráficos PBI.xlsx]Sub-strech'!$B$35:$B$64</c:f>
              <c:strCache>
                <c:ptCount val="30"/>
                <c:pt idx="0">
                  <c:v>Sacavém - S. João da Talha</c:v>
                </c:pt>
                <c:pt idx="1">
                  <c:v>S. João da Talha - Sta. Iria da Azóia</c:v>
                </c:pt>
                <c:pt idx="2">
                  <c:v>Sta. Iria da Azóia - Alverca (A1/A9)</c:v>
                </c:pt>
                <c:pt idx="3">
                  <c:v>Alverca (A1/A9) - V. Franca de Xira II</c:v>
                </c:pt>
                <c:pt idx="4">
                  <c:v>V. Franca de Xira II - V. Franca de Xira I</c:v>
                </c:pt>
                <c:pt idx="5">
                  <c:v>V. Franca de Xira I -  Castanheira do Ribatejo</c:v>
                </c:pt>
                <c:pt idx="6">
                  <c:v>Castanheira do Ribatejo - A1/A10</c:v>
                </c:pt>
                <c:pt idx="7">
                  <c:v>A1/A10 - Carregado</c:v>
                </c:pt>
                <c:pt idx="8">
                  <c:v>Carregado - Aveiras de Cima</c:v>
                </c:pt>
                <c:pt idx="9">
                  <c:v>Aveiras de Cima - Cartaxo</c:v>
                </c:pt>
                <c:pt idx="10">
                  <c:v>Cartaxo - Santarém</c:v>
                </c:pt>
                <c:pt idx="11">
                  <c:v>Santarém - A1/A15</c:v>
                </c:pt>
                <c:pt idx="12">
                  <c:v>A1/A15 - Torres Novas (A1/A23)</c:v>
                </c:pt>
                <c:pt idx="13">
                  <c:v>Torres Novas (A1/A23) - Fátima</c:v>
                </c:pt>
                <c:pt idx="14">
                  <c:v>Fátima - Leiria</c:v>
                </c:pt>
                <c:pt idx="15">
                  <c:v>Leiria-Pombal</c:v>
                </c:pt>
                <c:pt idx="16">
                  <c:v>Pombal - Soure</c:v>
                </c:pt>
                <c:pt idx="17">
                  <c:v>Soure - Condeixa</c:v>
                </c:pt>
                <c:pt idx="18">
                  <c:v>Condeixa - Coimbra Sul</c:v>
                </c:pt>
                <c:pt idx="19">
                  <c:v>Coimbra Sul - Coimbra Norte (A1/A14)</c:v>
                </c:pt>
                <c:pt idx="20">
                  <c:v>Coimbra Norte (A1/A14) - Mealhada</c:v>
                </c:pt>
                <c:pt idx="21">
                  <c:v>Mealhada - Aveiro Sul</c:v>
                </c:pt>
                <c:pt idx="22">
                  <c:v>Aveiro Sul - Albergaria (A1/A25)</c:v>
                </c:pt>
                <c:pt idx="23">
                  <c:v>Albergaria (A1/A25) - Estarreja</c:v>
                </c:pt>
                <c:pt idx="24">
                  <c:v>Estarreja - Feira</c:v>
                </c:pt>
                <c:pt idx="25">
                  <c:v>Feira - A1/A41</c:v>
                </c:pt>
                <c:pt idx="26">
                  <c:v>A1/A41 - Feiteira</c:v>
                </c:pt>
                <c:pt idx="27">
                  <c:v>Feiteira - Carvalhos</c:v>
                </c:pt>
                <c:pt idx="28">
                  <c:v>Carvalhos - Jaca</c:v>
                </c:pt>
                <c:pt idx="29">
                  <c:v>Jaca - Santo Ovídio</c:v>
                </c:pt>
              </c:strCache>
            </c:strRef>
          </c:cat>
          <c:val>
            <c:numRef>
              <c:f>'[Brisa_ESG_SC - Gráficos PBI.xlsx]Sub-strech'!$F$35:$F$64</c:f>
              <c:numCache>
                <c:formatCode>#,##0.00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1B-4037-BDE0-FB31B3B5A425}"/>
            </c:ext>
          </c:extLst>
        </c:ser>
        <c:ser>
          <c:idx val="4"/>
          <c:order val="4"/>
          <c:tx>
            <c:strRef>
              <c:f>'[Brisa_ESG_SC - Gráficos PBI.xlsx]Sub-strech'!$G$34</c:f>
              <c:strCache>
                <c:ptCount val="1"/>
                <c:pt idx="0">
                  <c:v>Extreme events - rain</c:v>
                </c:pt>
              </c:strCache>
            </c:strRef>
          </c:tx>
          <c:spPr>
            <a:solidFill>
              <a:srgbClr val="00BFA3"/>
            </a:solidFill>
            <a:ln>
              <a:noFill/>
            </a:ln>
            <a:effectLst/>
          </c:spPr>
          <c:invertIfNegative val="0"/>
          <c:cat>
            <c:strRef>
              <c:f>'[Brisa_ESG_SC - Gráficos PBI.xlsx]Sub-strech'!$B$35:$B$64</c:f>
              <c:strCache>
                <c:ptCount val="30"/>
                <c:pt idx="0">
                  <c:v>Sacavém - S. João da Talha</c:v>
                </c:pt>
                <c:pt idx="1">
                  <c:v>S. João da Talha - Sta. Iria da Azóia</c:v>
                </c:pt>
                <c:pt idx="2">
                  <c:v>Sta. Iria da Azóia - Alverca (A1/A9)</c:v>
                </c:pt>
                <c:pt idx="3">
                  <c:v>Alverca (A1/A9) - V. Franca de Xira II</c:v>
                </c:pt>
                <c:pt idx="4">
                  <c:v>V. Franca de Xira II - V. Franca de Xira I</c:v>
                </c:pt>
                <c:pt idx="5">
                  <c:v>V. Franca de Xira I -  Castanheira do Ribatejo</c:v>
                </c:pt>
                <c:pt idx="6">
                  <c:v>Castanheira do Ribatejo - A1/A10</c:v>
                </c:pt>
                <c:pt idx="7">
                  <c:v>A1/A10 - Carregado</c:v>
                </c:pt>
                <c:pt idx="8">
                  <c:v>Carregado - Aveiras de Cima</c:v>
                </c:pt>
                <c:pt idx="9">
                  <c:v>Aveiras de Cima - Cartaxo</c:v>
                </c:pt>
                <c:pt idx="10">
                  <c:v>Cartaxo - Santarém</c:v>
                </c:pt>
                <c:pt idx="11">
                  <c:v>Santarém - A1/A15</c:v>
                </c:pt>
                <c:pt idx="12">
                  <c:v>A1/A15 - Torres Novas (A1/A23)</c:v>
                </c:pt>
                <c:pt idx="13">
                  <c:v>Torres Novas (A1/A23) - Fátima</c:v>
                </c:pt>
                <c:pt idx="14">
                  <c:v>Fátima - Leiria</c:v>
                </c:pt>
                <c:pt idx="15">
                  <c:v>Leiria-Pombal</c:v>
                </c:pt>
                <c:pt idx="16">
                  <c:v>Pombal - Soure</c:v>
                </c:pt>
                <c:pt idx="17">
                  <c:v>Soure - Condeixa</c:v>
                </c:pt>
                <c:pt idx="18">
                  <c:v>Condeixa - Coimbra Sul</c:v>
                </c:pt>
                <c:pt idx="19">
                  <c:v>Coimbra Sul - Coimbra Norte (A1/A14)</c:v>
                </c:pt>
                <c:pt idx="20">
                  <c:v>Coimbra Norte (A1/A14) - Mealhada</c:v>
                </c:pt>
                <c:pt idx="21">
                  <c:v>Mealhada - Aveiro Sul</c:v>
                </c:pt>
                <c:pt idx="22">
                  <c:v>Aveiro Sul - Albergaria (A1/A25)</c:v>
                </c:pt>
                <c:pt idx="23">
                  <c:v>Albergaria (A1/A25) - Estarreja</c:v>
                </c:pt>
                <c:pt idx="24">
                  <c:v>Estarreja - Feira</c:v>
                </c:pt>
                <c:pt idx="25">
                  <c:v>Feira - A1/A41</c:v>
                </c:pt>
                <c:pt idx="26">
                  <c:v>A1/A41 - Feiteira</c:v>
                </c:pt>
                <c:pt idx="27">
                  <c:v>Feiteira - Carvalhos</c:v>
                </c:pt>
                <c:pt idx="28">
                  <c:v>Carvalhos - Jaca</c:v>
                </c:pt>
                <c:pt idx="29">
                  <c:v>Jaca - Santo Ovídio</c:v>
                </c:pt>
              </c:strCache>
            </c:strRef>
          </c:cat>
          <c:val>
            <c:numRef>
              <c:f>'[Brisa_ESG_SC - Gráficos PBI.xlsx]Sub-strech'!$G$35:$G$64</c:f>
              <c:numCache>
                <c:formatCode>#,##0.00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1.5886883173740863E-2</c:v>
                </c:pt>
                <c:pt idx="10">
                  <c:v>1.7189515353027204E-2</c:v>
                </c:pt>
                <c:pt idx="11">
                  <c:v>4.2467319660719517E-3</c:v>
                </c:pt>
                <c:pt idx="12">
                  <c:v>5.0790776950424096E-2</c:v>
                </c:pt>
                <c:pt idx="13">
                  <c:v>0.11497702384670226</c:v>
                </c:pt>
                <c:pt idx="14">
                  <c:v>4.1375558199985382E-2</c:v>
                </c:pt>
                <c:pt idx="15">
                  <c:v>4.9395742542600179E-2</c:v>
                </c:pt>
                <c:pt idx="16">
                  <c:v>1.934501981445013E-2</c:v>
                </c:pt>
                <c:pt idx="17">
                  <c:v>2.7090160813468853E-2</c:v>
                </c:pt>
                <c:pt idx="18">
                  <c:v>1.4422248479811363E-2</c:v>
                </c:pt>
                <c:pt idx="19">
                  <c:v>2.3528433769779929E-2</c:v>
                </c:pt>
                <c:pt idx="20">
                  <c:v>2.6279550821404679E-2</c:v>
                </c:pt>
                <c:pt idx="21">
                  <c:v>1.7271542378287527E-2</c:v>
                </c:pt>
                <c:pt idx="22">
                  <c:v>2.3291922891351624E-2</c:v>
                </c:pt>
                <c:pt idx="23">
                  <c:v>1.9886455269121077E-2</c:v>
                </c:pt>
                <c:pt idx="24">
                  <c:v>2.2428013154339704E-2</c:v>
                </c:pt>
                <c:pt idx="25">
                  <c:v>7.4721482785266233E-3</c:v>
                </c:pt>
                <c:pt idx="26">
                  <c:v>3.6589411556376128E-3</c:v>
                </c:pt>
                <c:pt idx="27">
                  <c:v>1.6143587176074871E-3</c:v>
                </c:pt>
                <c:pt idx="28">
                  <c:v>1.4266055199985373E-3</c:v>
                </c:pt>
                <c:pt idx="29">
                  <c:v>7.5617426608657495E-4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1B-4037-BDE0-FB31B3B5A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50592128"/>
        <c:axId val="45856288"/>
      </c:barChart>
      <c:catAx>
        <c:axId val="105059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5856288"/>
        <c:crosses val="autoZero"/>
        <c:auto val="1"/>
        <c:lblAlgn val="ctr"/>
        <c:lblOffset val="100"/>
        <c:noMultiLvlLbl val="0"/>
      </c:catAx>
      <c:valAx>
        <c:axId val="45856288"/>
        <c:scaling>
          <c:orientation val="minMax"/>
        </c:scaling>
        <c:delete val="1"/>
        <c:axPos val="l"/>
        <c:numFmt formatCode="#,##0.00" sourceLinked="1"/>
        <c:majorTickMark val="out"/>
        <c:minorTickMark val="none"/>
        <c:tickLblPos val="nextTo"/>
        <c:crossAx val="105059212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pt-PT" b="1" dirty="0">
                <a:solidFill>
                  <a:schemeClr val="bg1"/>
                </a:solidFill>
              </a:rPr>
              <a:t>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9.7330423280423281E-2"/>
          <c:y val="0.17260555555555557"/>
          <c:w val="0.86571190476190474"/>
          <c:h val="0.714515740740740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'Exp Loss sub-stretch'!$B$93</c:f>
              <c:strCache>
                <c:ptCount val="1"/>
                <c:pt idx="0">
                  <c:v>Extreme cold days</c:v>
                </c:pt>
              </c:strCache>
            </c:strRef>
          </c:tx>
          <c:spPr>
            <a:solidFill>
              <a:srgbClr val="00A1DD"/>
            </a:solidFill>
            <a:ln>
              <a:noFill/>
            </a:ln>
            <a:effectLst/>
          </c:spPr>
          <c:invertIfNegative val="0"/>
          <c:cat>
            <c:strRef>
              <c:f>'Exp Loss sub-stretch'!$A$94:$A$104</c:f>
              <c:strCache>
                <c:ptCount val="1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A9</c:v>
                </c:pt>
                <c:pt idx="7">
                  <c:v>A10</c:v>
                </c:pt>
                <c:pt idx="8">
                  <c:v>A12</c:v>
                </c:pt>
                <c:pt idx="9">
                  <c:v>A13</c:v>
                </c:pt>
                <c:pt idx="10">
                  <c:v>A14</c:v>
                </c:pt>
              </c:strCache>
            </c:strRef>
          </c:cat>
          <c:val>
            <c:numRef>
              <c:f>'Exp Loss sub-stretch'!$B$94:$B$104</c:f>
              <c:numCache>
                <c:formatCode>General</c:formatCode>
                <c:ptCount val="11"/>
                <c:pt idx="0" formatCode="#,##0.00">
                  <c:v>0.01</c:v>
                </c:pt>
                <c:pt idx="5" formatCode="#,##0.0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E3-4571-8B7D-CFD2511656FB}"/>
            </c:ext>
          </c:extLst>
        </c:ser>
        <c:ser>
          <c:idx val="1"/>
          <c:order val="1"/>
          <c:tx>
            <c:strRef>
              <c:f>'Exp Loss sub-stretch'!$C$93</c:f>
              <c:strCache>
                <c:ptCount val="1"/>
                <c:pt idx="0">
                  <c:v>Extreme events - fire</c:v>
                </c:pt>
              </c:strCache>
            </c:strRef>
          </c:tx>
          <c:spPr>
            <a:solidFill>
              <a:srgbClr val="B7BE3A"/>
            </a:solidFill>
            <a:ln>
              <a:noFill/>
            </a:ln>
            <a:effectLst/>
          </c:spPr>
          <c:invertIfNegative val="0"/>
          <c:cat>
            <c:strRef>
              <c:f>'Exp Loss sub-stretch'!$A$94:$A$104</c:f>
              <c:strCache>
                <c:ptCount val="1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A9</c:v>
                </c:pt>
                <c:pt idx="7">
                  <c:v>A10</c:v>
                </c:pt>
                <c:pt idx="8">
                  <c:v>A12</c:v>
                </c:pt>
                <c:pt idx="9">
                  <c:v>A13</c:v>
                </c:pt>
                <c:pt idx="10">
                  <c:v>A14</c:v>
                </c:pt>
              </c:strCache>
            </c:strRef>
          </c:cat>
          <c:val>
            <c:numRef>
              <c:f>'Exp Loss sub-stretch'!$C$94:$C$104</c:f>
              <c:numCache>
                <c:formatCode>#,##0.00</c:formatCode>
                <c:ptCount val="11"/>
                <c:pt idx="0">
                  <c:v>0.06</c:v>
                </c:pt>
                <c:pt idx="1">
                  <c:v>0.14000000000000001</c:v>
                </c:pt>
                <c:pt idx="5">
                  <c:v>0.11</c:v>
                </c:pt>
                <c:pt idx="7">
                  <c:v>0.01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E3-4571-8B7D-CFD2511656FB}"/>
            </c:ext>
          </c:extLst>
        </c:ser>
        <c:ser>
          <c:idx val="2"/>
          <c:order val="2"/>
          <c:tx>
            <c:strRef>
              <c:f>'Exp Loss sub-stretch'!$D$93</c:f>
              <c:strCache>
                <c:ptCount val="1"/>
                <c:pt idx="0">
                  <c:v>Extreme events - rain</c:v>
                </c:pt>
              </c:strCache>
            </c:strRef>
          </c:tx>
          <c:spPr>
            <a:solidFill>
              <a:srgbClr val="00BFA3"/>
            </a:solidFill>
            <a:ln>
              <a:noFill/>
            </a:ln>
            <a:effectLst/>
          </c:spPr>
          <c:invertIfNegative val="0"/>
          <c:cat>
            <c:strRef>
              <c:f>'Exp Loss sub-stretch'!$A$94:$A$104</c:f>
              <c:strCache>
                <c:ptCount val="1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A9</c:v>
                </c:pt>
                <c:pt idx="7">
                  <c:v>A10</c:v>
                </c:pt>
                <c:pt idx="8">
                  <c:v>A12</c:v>
                </c:pt>
                <c:pt idx="9">
                  <c:v>A13</c:v>
                </c:pt>
                <c:pt idx="10">
                  <c:v>A14</c:v>
                </c:pt>
              </c:strCache>
            </c:strRef>
          </c:cat>
          <c:val>
            <c:numRef>
              <c:f>'Exp Loss sub-stretch'!$D$94:$D$104</c:f>
              <c:numCache>
                <c:formatCode>#,##0.00</c:formatCode>
                <c:ptCount val="11"/>
                <c:pt idx="0">
                  <c:v>0.39</c:v>
                </c:pt>
                <c:pt idx="1">
                  <c:v>0.03</c:v>
                </c:pt>
                <c:pt idx="5">
                  <c:v>0.01</c:v>
                </c:pt>
                <c:pt idx="1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E3-4571-8B7D-CFD2511656FB}"/>
            </c:ext>
          </c:extLst>
        </c:ser>
        <c:ser>
          <c:idx val="3"/>
          <c:order val="3"/>
          <c:tx>
            <c:strRef>
              <c:f>'Exp Loss sub-stretch'!$E$93</c:f>
              <c:strCache>
                <c:ptCount val="1"/>
                <c:pt idx="0">
                  <c:v>Extreme events - wind</c:v>
                </c:pt>
              </c:strCache>
            </c:strRef>
          </c:tx>
          <c:spPr>
            <a:solidFill>
              <a:srgbClr val="61C36A"/>
            </a:solidFill>
            <a:ln>
              <a:noFill/>
            </a:ln>
            <a:effectLst/>
          </c:spPr>
          <c:invertIfNegative val="0"/>
          <c:cat>
            <c:strRef>
              <c:f>'Exp Loss sub-stretch'!$A$94:$A$104</c:f>
              <c:strCache>
                <c:ptCount val="1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A9</c:v>
                </c:pt>
                <c:pt idx="7">
                  <c:v>A10</c:v>
                </c:pt>
                <c:pt idx="8">
                  <c:v>A12</c:v>
                </c:pt>
                <c:pt idx="9">
                  <c:v>A13</c:v>
                </c:pt>
                <c:pt idx="10">
                  <c:v>A14</c:v>
                </c:pt>
              </c:strCache>
            </c:strRef>
          </c:cat>
          <c:val>
            <c:numRef>
              <c:f>'Exp Loss sub-stretch'!$E$94:$E$104</c:f>
              <c:numCache>
                <c:formatCode>#,##0.00</c:formatCode>
                <c:ptCount val="11"/>
                <c:pt idx="0">
                  <c:v>0.09</c:v>
                </c:pt>
                <c:pt idx="1">
                  <c:v>0.1</c:v>
                </c:pt>
                <c:pt idx="4">
                  <c:v>0.05</c:v>
                </c:pt>
                <c:pt idx="5">
                  <c:v>0.03</c:v>
                </c:pt>
                <c:pt idx="6">
                  <c:v>0.04</c:v>
                </c:pt>
                <c:pt idx="7">
                  <c:v>0.02</c:v>
                </c:pt>
                <c:pt idx="8">
                  <c:v>0.01</c:v>
                </c:pt>
                <c:pt idx="9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E3-4571-8B7D-CFD2511656FB}"/>
            </c:ext>
          </c:extLst>
        </c:ser>
        <c:ser>
          <c:idx val="4"/>
          <c:order val="4"/>
          <c:tx>
            <c:strRef>
              <c:f>'Exp Loss sub-stretch'!$F$93</c:f>
              <c:strCache>
                <c:ptCount val="1"/>
                <c:pt idx="0">
                  <c:v>Extreme hot days</c:v>
                </c:pt>
              </c:strCache>
            </c:strRef>
          </c:tx>
          <c:spPr>
            <a:solidFill>
              <a:srgbClr val="C6D7D1"/>
            </a:solidFill>
            <a:ln>
              <a:noFill/>
            </a:ln>
            <a:effectLst/>
          </c:spPr>
          <c:invertIfNegative val="0"/>
          <c:cat>
            <c:strRef>
              <c:f>'Exp Loss sub-stretch'!$A$94:$A$104</c:f>
              <c:strCache>
                <c:ptCount val="11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  <c:pt idx="4">
                  <c:v>A5</c:v>
                </c:pt>
                <c:pt idx="5">
                  <c:v>A6</c:v>
                </c:pt>
                <c:pt idx="6">
                  <c:v>A9</c:v>
                </c:pt>
                <c:pt idx="7">
                  <c:v>A10</c:v>
                </c:pt>
                <c:pt idx="8">
                  <c:v>A12</c:v>
                </c:pt>
                <c:pt idx="9">
                  <c:v>A13</c:v>
                </c:pt>
                <c:pt idx="10">
                  <c:v>A14</c:v>
                </c:pt>
              </c:strCache>
            </c:strRef>
          </c:cat>
          <c:val>
            <c:numRef>
              <c:f>'Exp Loss sub-stretch'!$F$94:$F$104</c:f>
              <c:numCache>
                <c:formatCode>#,##0.00</c:formatCode>
                <c:ptCount val="11"/>
                <c:pt idx="0">
                  <c:v>0.36</c:v>
                </c:pt>
                <c:pt idx="1">
                  <c:v>0.18</c:v>
                </c:pt>
                <c:pt idx="2">
                  <c:v>0.04</c:v>
                </c:pt>
                <c:pt idx="3">
                  <c:v>0.08</c:v>
                </c:pt>
                <c:pt idx="4">
                  <c:v>0.04</c:v>
                </c:pt>
                <c:pt idx="5">
                  <c:v>0.36</c:v>
                </c:pt>
                <c:pt idx="6">
                  <c:v>0.08</c:v>
                </c:pt>
                <c:pt idx="7">
                  <c:v>0.05</c:v>
                </c:pt>
                <c:pt idx="8">
                  <c:v>0.02</c:v>
                </c:pt>
                <c:pt idx="9">
                  <c:v>7.0000000000000007E-2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E3-4571-8B7D-CFD251165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21556544"/>
        <c:axId val="42089504"/>
      </c:barChart>
      <c:catAx>
        <c:axId val="4215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2089504"/>
        <c:crosses val="autoZero"/>
        <c:auto val="1"/>
        <c:lblAlgn val="ctr"/>
        <c:lblOffset val="100"/>
        <c:noMultiLvlLbl val="0"/>
      </c:catAx>
      <c:valAx>
        <c:axId val="42089504"/>
        <c:scaling>
          <c:orientation val="minMax"/>
        </c:scaling>
        <c:delete val="1"/>
        <c:axPos val="l"/>
        <c:numFmt formatCode="#,##0.0" sourceLinked="0"/>
        <c:majorTickMark val="out"/>
        <c:minorTickMark val="none"/>
        <c:tickLblPos val="nextTo"/>
        <c:crossAx val="42155654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s-ES_tradnl" sz="1800" b="1" dirty="0">
                <a:solidFill>
                  <a:schemeClr val="tx1"/>
                </a:solidFill>
                <a:latin typeface="+mj-lt"/>
                <a:cs typeface="Segoe UI" panose="020B0502040204020203" pitchFamily="34" charset="0"/>
              </a:rPr>
              <a:t>NET VALUE - SCENARIO/YEAR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>
        <c:manualLayout>
          <c:layoutTarget val="inner"/>
          <c:xMode val="edge"/>
          <c:yMode val="edge"/>
          <c:x val="2.9850427350427349E-2"/>
          <c:y val="0.10143044788975022"/>
          <c:w val="0.94029914529914527"/>
          <c:h val="0.79600818260120587"/>
        </c:manualLayout>
      </c:layout>
      <c:lineChart>
        <c:grouping val="standard"/>
        <c:varyColors val="0"/>
        <c:ser>
          <c:idx val="0"/>
          <c:order val="0"/>
          <c:tx>
            <c:strRef>
              <c:f>'Results - Summary'!$B$20</c:f>
              <c:strCache>
                <c:ptCount val="1"/>
                <c:pt idx="0">
                  <c:v>Scenario 1</c:v>
                </c:pt>
              </c:strCache>
            </c:strRef>
          </c:tx>
          <c:spPr>
            <a:ln w="2222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triangle"/>
            <c:size val="6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numRef>
              <c:f>'Results - Summary'!$A$21:$A$23</c:f>
              <c:numCache>
                <c:formatCode>General</c:formatCode>
                <c:ptCount val="3"/>
                <c:pt idx="0">
                  <c:v>2025</c:v>
                </c:pt>
                <c:pt idx="1">
                  <c:v>2035</c:v>
                </c:pt>
                <c:pt idx="2">
                  <c:v>2045</c:v>
                </c:pt>
              </c:numCache>
            </c:numRef>
          </c:cat>
          <c:val>
            <c:numRef>
              <c:f>'Results - Summary'!$B$21:$B$23</c:f>
              <c:numCache>
                <c:formatCode>#,##0.00</c:formatCode>
                <c:ptCount val="3"/>
                <c:pt idx="0">
                  <c:v>2.11</c:v>
                </c:pt>
                <c:pt idx="1">
                  <c:v>2.0999999999999996</c:v>
                </c:pt>
                <c:pt idx="2">
                  <c:v>2.2599999999999998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C3-4964-A260-CCC27349A728}"/>
            </c:ext>
          </c:extLst>
        </c:ser>
        <c:ser>
          <c:idx val="1"/>
          <c:order val="1"/>
          <c:tx>
            <c:strRef>
              <c:f>'Results - Summary'!$C$20</c:f>
              <c:strCache>
                <c:ptCount val="1"/>
                <c:pt idx="0">
                  <c:v>Scenario 2</c:v>
                </c:pt>
              </c:strCache>
            </c:strRef>
          </c:tx>
          <c:spPr>
            <a:ln w="22225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2"/>
            <c:marker>
              <c:symbol val="diamond"/>
              <c:size val="6"/>
              <c:spPr>
                <a:solidFill>
                  <a:srgbClr val="FFFF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1C3-4964-A260-CCC27349A728}"/>
              </c:ext>
            </c:extLst>
          </c:dPt>
          <c:dLbls>
            <c:delete val="1"/>
          </c:dLbls>
          <c:cat>
            <c:numRef>
              <c:f>'Results - Summary'!$A$21:$A$23</c:f>
              <c:numCache>
                <c:formatCode>General</c:formatCode>
                <c:ptCount val="3"/>
                <c:pt idx="0">
                  <c:v>2025</c:v>
                </c:pt>
                <c:pt idx="1">
                  <c:v>2035</c:v>
                </c:pt>
                <c:pt idx="2">
                  <c:v>2045</c:v>
                </c:pt>
              </c:numCache>
            </c:numRef>
          </c:cat>
          <c:val>
            <c:numRef>
              <c:f>'Results - Summary'!$C$21:$C$23</c:f>
              <c:numCache>
                <c:formatCode>#,##0.00</c:formatCode>
                <c:ptCount val="3"/>
                <c:pt idx="0">
                  <c:v>1.9998274599999999</c:v>
                </c:pt>
                <c:pt idx="1">
                  <c:v>-0.15615098999999999</c:v>
                </c:pt>
                <c:pt idx="2">
                  <c:v>-2.0016559200000001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1C3-4964-A260-CCC27349A728}"/>
            </c:ext>
          </c:extLst>
        </c:ser>
        <c:ser>
          <c:idx val="2"/>
          <c:order val="2"/>
          <c:tx>
            <c:strRef>
              <c:f>'Results - Summary'!$D$20</c:f>
              <c:strCache>
                <c:ptCount val="1"/>
                <c:pt idx="0">
                  <c:v>Scenario 3</c:v>
                </c:pt>
              </c:strCache>
            </c:strRef>
          </c:tx>
          <c:spPr>
            <a:ln w="22225" cap="rnd">
              <a:solidFill>
                <a:srgbClr val="FF0000"/>
              </a:solidFill>
              <a:prstDash val="dash"/>
              <a:round/>
              <a:headEnd type="none"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numRef>
              <c:f>'Results - Summary'!$A$21:$A$23</c:f>
              <c:numCache>
                <c:formatCode>General</c:formatCode>
                <c:ptCount val="3"/>
                <c:pt idx="0">
                  <c:v>2025</c:v>
                </c:pt>
                <c:pt idx="1">
                  <c:v>2035</c:v>
                </c:pt>
                <c:pt idx="2">
                  <c:v>2045</c:v>
                </c:pt>
              </c:numCache>
            </c:numRef>
          </c:cat>
          <c:val>
            <c:numRef>
              <c:f>'Results - Summary'!$D$21:$D$23</c:f>
              <c:numCache>
                <c:formatCode>#,##0.00</c:formatCode>
                <c:ptCount val="3"/>
                <c:pt idx="0">
                  <c:v>1.7560604499999999</c:v>
                </c:pt>
                <c:pt idx="1">
                  <c:v>-1.1041485600000001</c:v>
                </c:pt>
                <c:pt idx="2">
                  <c:v>-4.6104831200000005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1C3-4964-A260-CCC27349A72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6259312"/>
        <c:axId val="418015504"/>
      </c:lineChart>
      <c:catAx>
        <c:axId val="7362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418015504"/>
        <c:crosses val="autoZero"/>
        <c:auto val="1"/>
        <c:lblAlgn val="ctr"/>
        <c:lblOffset val="100"/>
        <c:noMultiLvlLbl val="0"/>
      </c:catAx>
      <c:valAx>
        <c:axId val="418015504"/>
        <c:scaling>
          <c:orientation val="minMax"/>
          <c:max val="4"/>
          <c:min val="-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73625931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91">
            <a:extLst>
              <a:ext uri="{FF2B5EF4-FFF2-40B4-BE49-F238E27FC236}">
                <a16:creationId xmlns:a16="http://schemas.microsoft.com/office/drawing/2014/main" id="{0AC5F68F-8DA9-A4C9-CFAA-FD09921FA64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6038" y="741363"/>
            <a:ext cx="6577012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Shape 92">
            <a:extLst>
              <a:ext uri="{FF2B5EF4-FFF2-40B4-BE49-F238E27FC236}">
                <a16:creationId xmlns:a16="http://schemas.microsoft.com/office/drawing/2014/main" id="{18607424-0042-1537-A19F-B23ADA16FCE6}"/>
              </a:ext>
            </a:extLst>
          </p:cNvPr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889212" y="4689515"/>
            <a:ext cx="4890664" cy="444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938" tIns="47469" rIns="94938" bIns="47469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PT" altLang="pt-PT"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>
            <a:extLst>
              <a:ext uri="{FF2B5EF4-FFF2-40B4-BE49-F238E27FC236}">
                <a16:creationId xmlns:a16="http://schemas.microsoft.com/office/drawing/2014/main" id="{AC251AD7-8271-04D5-0803-F4108A310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4099" name="Marcador de Posição de Notas 2">
            <a:extLst>
              <a:ext uri="{FF2B5EF4-FFF2-40B4-BE49-F238E27FC236}">
                <a16:creationId xmlns:a16="http://schemas.microsoft.com/office/drawing/2014/main" id="{982BD431-21FD-ACC8-B2AD-0484A1E6B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pt-PT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6882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1444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68685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723612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31238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132747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34813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8279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0030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20429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0274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4409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480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68364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11216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929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46038" y="741363"/>
            <a:ext cx="6577012" cy="3700462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1212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t>Texto do título</a:t>
            </a:r>
          </a:p>
        </p:txBody>
      </p:sp>
      <p:sp>
        <p:nvSpPr>
          <p:cNvPr id="12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2BB71BDF-50D7-9145-A09C-B27923000A7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55030-2A01-4BD6-859E-91930180D774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2373815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0E7DE40B-1A13-1B42-DD02-021F9410671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E2BBB-DA56-433C-BA49-F45114B188E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72619558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1800" b="1"/>
            </a:lvl1pPr>
            <a:lvl2pPr marL="0" indent="342900">
              <a:buSzTx/>
              <a:buFontTx/>
              <a:buNone/>
              <a:defRPr sz="1800" b="1"/>
            </a:lvl2pPr>
            <a:lvl3pPr marL="0" indent="685800">
              <a:buSzTx/>
              <a:buFontTx/>
              <a:buNone/>
              <a:defRPr sz="1800" b="1"/>
            </a:lvl3pPr>
            <a:lvl4pPr marL="0" indent="1028700">
              <a:buSzTx/>
              <a:buFontTx/>
              <a:buNone/>
              <a:defRPr sz="1800" b="1"/>
            </a:lvl4pPr>
            <a:lvl5pPr marL="0" indent="1371600">
              <a:buSzTx/>
              <a:buFontTx/>
              <a:buNone/>
              <a:defRPr sz="1800" b="1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49" name="Marcador de Posição do Texto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7BB934C1-D2FC-2C86-2BC1-0DA83C01B79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EBCF7-1638-40C5-966F-E522D2663FB3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206160541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DCEBBEEC-2FCD-0A2B-DFF4-961016F67A2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39039-984F-4CCB-810B-2DA4F247A87E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6902828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73" name="Nível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718457" indent="-261257">
              <a:defRPr sz="2400"/>
            </a:lvl2pPr>
            <a:lvl3pPr marL="1219200" indent="-304800">
              <a:defRPr sz="2400"/>
            </a:lvl3pPr>
            <a:lvl4pPr marL="1737360" indent="-365760">
              <a:defRPr sz="2400"/>
            </a:lvl4pPr>
            <a:lvl5pPr marL="2194560" indent="-365760">
              <a:defRPr sz="24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74" name="Marcador de Posição do Texto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238BC6-40E1-5FBD-1DF6-844BD55C05EF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B2254-5BD6-441A-8467-66B9EB998FAF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7369792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Texto do título</a:t>
            </a:r>
          </a:p>
        </p:txBody>
      </p:sp>
      <p:sp>
        <p:nvSpPr>
          <p:cNvPr id="83" name="Marcador de Posição da Imagem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Nível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r>
              <a:t>Nível um</a:t>
            </a:r>
          </a:p>
          <a:p>
            <a:pPr lvl="1"/>
            <a:r>
              <a:t>Nível dois</a:t>
            </a:r>
          </a:p>
          <a:p>
            <a:pPr lvl="2"/>
            <a:r>
              <a:t>Nível três</a:t>
            </a:r>
          </a:p>
          <a:p>
            <a:pPr lvl="3"/>
            <a:r>
              <a:t>Nível quatro</a:t>
            </a:r>
          </a:p>
          <a:p>
            <a:pPr lvl="4"/>
            <a:r>
              <a:t>Nível cinco</a:t>
            </a:r>
          </a:p>
        </p:txBody>
      </p:sp>
      <p:sp>
        <p:nvSpPr>
          <p:cNvPr id="2" name="Número do diapositivo">
            <a:extLst>
              <a:ext uri="{FF2B5EF4-FFF2-40B4-BE49-F238E27FC236}">
                <a16:creationId xmlns:a16="http://schemas.microsoft.com/office/drawing/2014/main" id="{18F38DA9-B34E-AF37-115C-0E18AEC7B7BE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7D44-BBD4-4999-B842-68C39189A2E1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94342903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 do título">
            <a:extLst>
              <a:ext uri="{FF2B5EF4-FFF2-40B4-BE49-F238E27FC236}">
                <a16:creationId xmlns:a16="http://schemas.microsoft.com/office/drawing/2014/main" id="{3E692E53-2B3C-4D79-CB3B-546FC8600CA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Texto do título</a:t>
            </a:r>
          </a:p>
        </p:txBody>
      </p:sp>
      <p:sp>
        <p:nvSpPr>
          <p:cNvPr id="1027" name="Nível um…">
            <a:extLst>
              <a:ext uri="{FF2B5EF4-FFF2-40B4-BE49-F238E27FC236}">
                <a16:creationId xmlns:a16="http://schemas.microsoft.com/office/drawing/2014/main" id="{32DFE7F8-1E8C-FEF1-ECDF-EE1BC3953A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>
                <a:sym typeface="Calibri" panose="020F0502020204030204" pitchFamily="34" charset="0"/>
              </a:rPr>
              <a:t>Nível um</a:t>
            </a:r>
          </a:p>
          <a:p>
            <a:pPr lvl="1"/>
            <a:r>
              <a:rPr lang="pt-PT" altLang="pt-PT">
                <a:sym typeface="Calibri" panose="020F0502020204030204" pitchFamily="34" charset="0"/>
              </a:rPr>
              <a:t>Nível dois</a:t>
            </a:r>
          </a:p>
          <a:p>
            <a:pPr lvl="2"/>
            <a:r>
              <a:rPr lang="pt-PT" altLang="pt-PT">
                <a:sym typeface="Calibri" panose="020F0502020204030204" pitchFamily="34" charset="0"/>
              </a:rPr>
              <a:t>Nível três</a:t>
            </a:r>
          </a:p>
          <a:p>
            <a:pPr lvl="3"/>
            <a:r>
              <a:rPr lang="pt-PT" altLang="pt-PT">
                <a:sym typeface="Calibri" panose="020F0502020204030204" pitchFamily="34" charset="0"/>
              </a:rPr>
              <a:t>Nível quatro</a:t>
            </a:r>
          </a:p>
          <a:p>
            <a:pPr lvl="4"/>
            <a:r>
              <a:rPr lang="pt-PT" altLang="pt-PT">
                <a:sym typeface="Calibri" panose="020F0502020204030204" pitchFamily="34" charset="0"/>
              </a:rPr>
              <a:t>Nível cinco</a:t>
            </a:r>
          </a:p>
        </p:txBody>
      </p:sp>
      <p:sp>
        <p:nvSpPr>
          <p:cNvPr id="1028" name="Número do diapositivo">
            <a:extLst>
              <a:ext uri="{FF2B5EF4-FFF2-40B4-BE49-F238E27FC236}">
                <a16:creationId xmlns:a16="http://schemas.microsoft.com/office/drawing/2014/main" id="{42AF19A3-A698-A2D1-38A4-3F4668F293D0}"/>
              </a:ext>
            </a:extLst>
          </p:cNvPr>
          <p:cNvSpPr txBox="1">
            <a:spLocks noGrp="1" noChangeArrowheads="1"/>
          </p:cNvSpPr>
          <p:nvPr>
            <p:ph type="sldNum" sz="quarter" idx="2"/>
          </p:nvPr>
        </p:nvSpPr>
        <p:spPr bwMode="auto">
          <a:xfrm>
            <a:off x="11133138" y="6435725"/>
            <a:ext cx="220662" cy="206375"/>
          </a:xfrm>
          <a:prstGeom prst="rect">
            <a:avLst/>
          </a:prstGeom>
          <a:noFill/>
          <a:ln>
            <a:noFill/>
          </a:ln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900">
                <a:solidFill>
                  <a:srgbClr val="888888"/>
                </a:solidFill>
              </a:defRPr>
            </a:lvl1pPr>
          </a:lstStyle>
          <a:p>
            <a:pPr>
              <a:defRPr/>
            </a:pPr>
            <a:fld id="{DD18496D-DD09-4F60-BEEC-1AA000B65EAB}" type="slidenum">
              <a:rPr lang="pt-PT" altLang="pt-PT"/>
              <a:pPr>
                <a:defRPr/>
              </a:pPr>
              <a:t>‹nº›</a:t>
            </a:fld>
            <a:endParaRPr lang="pt-PT" alt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hyperlink" Target="https://www.iea.org/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3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8.jpeg"/><Relationship Id="rId4" Type="http://schemas.openxmlformats.org/officeDocument/2006/relationships/chart" Target="../charts/chart1.xml"/><Relationship Id="rId9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3.jpe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3.jpe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Tipo de letra, logótipo&#10;&#10;Descrição gerada automaticamente">
            <a:extLst>
              <a:ext uri="{FF2B5EF4-FFF2-40B4-BE49-F238E27FC236}">
                <a16:creationId xmlns:a16="http://schemas.microsoft.com/office/drawing/2014/main" id="{8324D730-FB1D-E80D-DC05-EA23F2D702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3.3 Variáveis físicas </a:t>
            </a:r>
            <a:r>
              <a:rPr lang="pt-PT" altLang="pt-PT" sz="1800" dirty="0"/>
              <a:t>(1/3)</a:t>
            </a:r>
            <a:endParaRPr lang="pt-PT" altLang="pt-PT" sz="1200" dirty="0"/>
          </a:p>
        </p:txBody>
      </p:sp>
      <p:graphicFrame>
        <p:nvGraphicFramePr>
          <p:cNvPr id="4" name="Table 8">
            <a:extLst>
              <a:ext uri="{FF2B5EF4-FFF2-40B4-BE49-F238E27FC236}">
                <a16:creationId xmlns:a16="http://schemas.microsoft.com/office/drawing/2014/main" id="{FA92A1AC-0503-66A2-7A3E-14FEA8A34A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791932"/>
              </p:ext>
            </p:extLst>
          </p:nvPr>
        </p:nvGraphicFramePr>
        <p:xfrm>
          <a:off x="519543" y="1485900"/>
          <a:ext cx="10452215" cy="4530090"/>
        </p:xfrm>
        <a:graphic>
          <a:graphicData uri="http://schemas.openxmlformats.org/drawingml/2006/table">
            <a:tbl>
              <a:tblPr firstRow="1" bandRow="1"/>
              <a:tblGrid>
                <a:gridCol w="347385">
                  <a:extLst>
                    <a:ext uri="{9D8B030D-6E8A-4147-A177-3AD203B41FA5}">
                      <a16:colId xmlns:a16="http://schemas.microsoft.com/office/drawing/2014/main" val="3205689219"/>
                    </a:ext>
                  </a:extLst>
                </a:gridCol>
                <a:gridCol w="1501601">
                  <a:extLst>
                    <a:ext uri="{9D8B030D-6E8A-4147-A177-3AD203B41FA5}">
                      <a16:colId xmlns:a16="http://schemas.microsoft.com/office/drawing/2014/main" val="3026206097"/>
                    </a:ext>
                  </a:extLst>
                </a:gridCol>
                <a:gridCol w="2702235">
                  <a:extLst>
                    <a:ext uri="{9D8B030D-6E8A-4147-A177-3AD203B41FA5}">
                      <a16:colId xmlns:a16="http://schemas.microsoft.com/office/drawing/2014/main" val="2829524505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4121533859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4155288302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3748491798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2036507971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1988528436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2082308212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2967649172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321818011"/>
                    </a:ext>
                  </a:extLst>
                </a:gridCol>
                <a:gridCol w="655666">
                  <a:extLst>
                    <a:ext uri="{9D8B030D-6E8A-4147-A177-3AD203B41FA5}">
                      <a16:colId xmlns:a16="http://schemas.microsoft.com/office/drawing/2014/main" val="4258688223"/>
                    </a:ext>
                  </a:extLst>
                </a:gridCol>
              </a:tblGrid>
              <a:tr h="390525">
                <a:tc gridSpan="2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pt-PT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Ativos afetados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340527"/>
                  </a:ext>
                </a:extLst>
              </a:tr>
              <a:tr h="847725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/>
                      <a:endParaRPr lang="pt-PT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Potencial impacto financeiro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lumMod val="50000"/>
                        <a:lumOff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Pavimento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Sinalização vertical/ Guardas segurança/  Delineadores </a:t>
                      </a:r>
                    </a:p>
                    <a:p>
                      <a:pPr algn="ctr" fontAlgn="b"/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/Lamelas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Áreas de serviço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Taludes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Drenagem longitudinal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Drenagem transversal/ Órgãos de drenagem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Praças de portagem/ Edifícios/ Equipamentos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Barreiras acústicas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Pontes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79993"/>
                  </a:ext>
                </a:extLst>
              </a:tr>
              <a:tr h="1324444">
                <a:tc rowSpan="4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Riscos Físicos</a:t>
                      </a: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Temperatura (Vagas de calor e frio)</a:t>
                      </a:r>
                    </a:p>
                  </a:txBody>
                  <a:tcPr marL="576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/>
                        <a:t>Aumento dos custos devido ao efeito da radiação no pavimento, à variação de temperatura nas juntas de dilatação e outros.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dirty="0"/>
                        <a:t>Aumento dos custos devido a danos em taludes, ação do gelo-degelo em pavimentos e tabuleiros de pontes.</a:t>
                      </a:r>
                      <a:endParaRPr lang="en-AU" sz="1200" b="1" i="0" u="none" strike="noStrike" kern="1200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660130"/>
                  </a:ext>
                </a:extLst>
              </a:tr>
              <a:tr h="618074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pt-P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pt-PT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Acute</a:t>
                      </a:r>
                      <a:endParaRPr kumimoji="0" lang="pt-PT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Chuva</a:t>
                      </a:r>
                    </a:p>
                  </a:txBody>
                  <a:tcPr marL="576000" marR="7200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Custos adicionais por danos no pavimento e nos taludes, aumento da manutenção da drenagem, etc.</a:t>
                      </a:r>
                      <a:endParaRPr lang="en-AU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kern="12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dirty="0">
                        <a:solidFill>
                          <a:srgbClr val="59B0D0"/>
                        </a:solidFill>
                        <a:latin typeface="Wingdings" panose="05000000000000000000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145897"/>
                  </a:ext>
                </a:extLst>
              </a:tr>
              <a:tr h="618074">
                <a:tc v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Incêndios</a:t>
                      </a:r>
                    </a:p>
                  </a:txBody>
                  <a:tcPr marL="576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Impacto devido à afetação de ativos e perda de receitas devido ao corte de tráfego</a:t>
                      </a:r>
                      <a:endParaRPr lang="en-AU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9B0D0"/>
                          </a:solidFill>
                          <a:effectLst/>
                          <a:uLnTx/>
                          <a:uFillTx/>
                          <a:latin typeface="Wingdings" panose="05000000000000000000" pitchFamily="2" charset="2"/>
                          <a:ea typeface="+mn-ea"/>
                          <a:cs typeface="+mn-cs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66174"/>
                  </a:ext>
                </a:extLst>
              </a:tr>
              <a:tr h="618074">
                <a:tc v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pt-P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Ventos extremos</a:t>
                      </a:r>
                    </a:p>
                  </a:txBody>
                  <a:tcPr marL="576000" marR="7200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Impacto devido à destruição de bens como sinais, barreiras acústicas, portagens, etc.</a:t>
                      </a:r>
                      <a:endParaRPr lang="en-AU" sz="1200" b="0" i="0" u="none" strike="noStrike" kern="1200" noProof="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>
                          <a:solidFill>
                            <a:srgbClr val="59B0D0"/>
                          </a:solidFill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pt-PT" sz="1800" dirty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93BE">
                          <a:lumMod val="40000"/>
                          <a:lumOff val="60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B93BE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18801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0BA80EA-8C76-2206-7871-963C350A3971}"/>
              </a:ext>
            </a:extLst>
          </p:cNvPr>
          <p:cNvSpPr txBox="1"/>
          <p:nvPr/>
        </p:nvSpPr>
        <p:spPr>
          <a:xfrm>
            <a:off x="503958" y="820882"/>
            <a:ext cx="997007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Para cada risco físico identificado, foram definidas as variáveis físicas adequadas e os respetivos limiares para avaliar a probabilidade da sua ocorrência em vários cenários e horizontes temporais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E15337-5218-DCE8-511D-D3988D38AF8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552" y="3023982"/>
            <a:ext cx="354846" cy="354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23E840-5279-FF64-527C-9A57DCE8DD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75" y="4936404"/>
            <a:ext cx="324000" cy="3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8D79936-8063-6D63-C605-2468864A508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75" y="5475002"/>
            <a:ext cx="324000" cy="32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A87AF2-89C6-A0D3-A211-B12BC35100D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75" y="2928261"/>
            <a:ext cx="504000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36D9C2-DAFE-8966-25D9-87E8765A573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275" y="4228754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4410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3.3 Variáveis físicas </a:t>
            </a:r>
            <a:r>
              <a:rPr lang="pt-PT" altLang="pt-PT" sz="1800" dirty="0"/>
              <a:t>(2/3)</a:t>
            </a:r>
          </a:p>
        </p:txBody>
      </p:sp>
      <p:sp>
        <p:nvSpPr>
          <p:cNvPr id="2" name="Marcador de Posição do Texto 2">
            <a:extLst>
              <a:ext uri="{FF2B5EF4-FFF2-40B4-BE49-F238E27FC236}">
                <a16:creationId xmlns:a16="http://schemas.microsoft.com/office/drawing/2014/main" id="{D200D206-B6BF-FF52-B5C1-86E3642567B3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1" y="1271585"/>
            <a:ext cx="11113654" cy="86894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PT" altLang="pt-PT" dirty="0"/>
              <a:t>Foram recolhidas as variáveis físicas previamente definidas, considerando: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F71D53-B28D-F782-81E8-2643BAC0B654}"/>
              </a:ext>
            </a:extLst>
          </p:cNvPr>
          <p:cNvSpPr txBox="1"/>
          <p:nvPr/>
        </p:nvSpPr>
        <p:spPr>
          <a:xfrm>
            <a:off x="9279650" y="4067520"/>
            <a:ext cx="2153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Extração de variáveis para a rede de estradas da Brisa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CB9A7E-34AE-DA5C-4239-4F6C5C1B0B83}"/>
              </a:ext>
            </a:extLst>
          </p:cNvPr>
          <p:cNvGrpSpPr/>
          <p:nvPr/>
        </p:nvGrpSpPr>
        <p:grpSpPr>
          <a:xfrm>
            <a:off x="5890455" y="1866417"/>
            <a:ext cx="5792926" cy="2118755"/>
            <a:chOff x="7040813" y="4496511"/>
            <a:chExt cx="4602161" cy="204487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B8ADC5-7263-B46C-DDAB-9C3EAA852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0813" y="4496511"/>
              <a:ext cx="4602161" cy="20448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0609F4-2C43-FE8A-D2E9-EF37BF6B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4556" y="4715616"/>
              <a:ext cx="462506" cy="5499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1D7E11-9592-1EA2-C5FA-E3264E749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4418" y="4715616"/>
              <a:ext cx="462506" cy="54990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E363BA-21C4-620D-86F7-4252DCBAB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6438" y="4715616"/>
              <a:ext cx="462506" cy="5499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1A611E0-8011-FCC4-1DBE-7A81133E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059" y="4715616"/>
              <a:ext cx="462506" cy="54990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641928-B449-47FB-59D1-58CEA8C18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3680" y="4715616"/>
              <a:ext cx="462506" cy="54990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8CFB65A-75D8-E536-5C9C-3A9D51231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6532" y="4715616"/>
              <a:ext cx="462506" cy="549909"/>
            </a:xfrm>
            <a:prstGeom prst="rect">
              <a:avLst/>
            </a:prstGeom>
          </p:spPr>
        </p:pic>
      </p:grpSp>
      <p:sp>
        <p:nvSpPr>
          <p:cNvPr id="23" name="Marcador de Posição do Texto 2">
            <a:extLst>
              <a:ext uri="{FF2B5EF4-FFF2-40B4-BE49-F238E27FC236}">
                <a16:creationId xmlns:a16="http://schemas.microsoft.com/office/drawing/2014/main" id="{8D25387F-7345-0D51-30D0-27C856E4A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91" y="1926676"/>
            <a:ext cx="4954580" cy="438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eaLnBrk="1" hangingPunct="1"/>
            <a:r>
              <a:rPr lang="pt-PT" altLang="pt-PT" sz="2400" kern="0" dirty="0"/>
              <a:t>Utilização da melhor informação disponível - informação disponível no </a:t>
            </a:r>
            <a:r>
              <a:rPr lang="pt-PT" altLang="pt-PT" sz="2400" i="1" kern="0" dirty="0" err="1"/>
              <a:t>Copernicus</a:t>
            </a:r>
            <a:r>
              <a:rPr lang="pt-PT" altLang="pt-PT" sz="2400" kern="0" dirty="0"/>
              <a:t> e utilizada nos últimos relatórios do IPCC.</a:t>
            </a:r>
          </a:p>
          <a:p>
            <a:pPr eaLnBrk="1" hangingPunct="1"/>
            <a:r>
              <a:rPr lang="pt-PT" altLang="pt-PT" sz="2400" kern="0" dirty="0"/>
              <a:t>Informação recolhida ao nível dos cenários físicos (RCPs</a:t>
            </a:r>
            <a:r>
              <a:rPr lang="pt-PT" altLang="pt-PT" sz="2400" kern="0" baseline="30000" dirty="0"/>
              <a:t>1</a:t>
            </a:r>
            <a:r>
              <a:rPr lang="pt-PT" altLang="pt-PT" sz="2400" kern="0" dirty="0"/>
              <a:t>) e para cada horizonte temporal.</a:t>
            </a:r>
          </a:p>
          <a:p>
            <a:pPr eaLnBrk="1" hangingPunct="1"/>
            <a:r>
              <a:rPr lang="pt-PT" altLang="pt-PT" sz="2400" kern="0" dirty="0"/>
              <a:t>Recolhida ao nível das coordenadas geográficas dos ativos da Brisa Autoestradas.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9DFEE6-BCC5-CD3C-A8B1-6BDE1BB76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8981" y="2140530"/>
            <a:ext cx="3565237" cy="36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CD9668-4563-C0DC-9B5E-29FBEA2D0016}"/>
              </a:ext>
            </a:extLst>
          </p:cNvPr>
          <p:cNvSpPr txBox="1"/>
          <p:nvPr/>
        </p:nvSpPr>
        <p:spPr>
          <a:xfrm>
            <a:off x="389931" y="6245312"/>
            <a:ext cx="4505920" cy="22659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pt-PT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RCP – </a:t>
            </a:r>
            <a:r>
              <a:rPr lang="pt-PT" sz="1000" dirty="0" err="1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Representative</a:t>
            </a:r>
            <a:r>
              <a:rPr lang="pt-PT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t-PT" sz="1000" dirty="0" err="1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Concentration</a:t>
            </a:r>
            <a:r>
              <a:rPr lang="pt-PT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t-PT" sz="1000" dirty="0" err="1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Pathways</a:t>
            </a:r>
            <a:endParaRPr lang="en-US" sz="1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16389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0" y="365125"/>
            <a:ext cx="8128969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3.3 Variáveis de transição </a:t>
            </a:r>
            <a:r>
              <a:rPr lang="pt-PT" altLang="pt-PT" sz="1800" dirty="0"/>
              <a:t>(3/3)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BA80EA-8C76-2206-7871-963C350A3971}"/>
              </a:ext>
            </a:extLst>
          </p:cNvPr>
          <p:cNvSpPr txBox="1"/>
          <p:nvPr/>
        </p:nvSpPr>
        <p:spPr>
          <a:xfrm>
            <a:off x="503958" y="820882"/>
            <a:ext cx="997007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dirty="0"/>
              <a:t>Foram identificados os principais riscos e oportunidades de transição e recolhidas as variáveis adequadas para os avaliar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71F8141-828F-BE27-0D82-AB9EAD5A9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313858"/>
              </p:ext>
            </p:extLst>
          </p:nvPr>
        </p:nvGraphicFramePr>
        <p:xfrm>
          <a:off x="379218" y="1810610"/>
          <a:ext cx="6052755" cy="4523598"/>
        </p:xfrm>
        <a:graphic>
          <a:graphicData uri="http://schemas.openxmlformats.org/drawingml/2006/table">
            <a:tbl>
              <a:tblPr firstRow="1" bandRow="1"/>
              <a:tblGrid>
                <a:gridCol w="369581">
                  <a:extLst>
                    <a:ext uri="{9D8B030D-6E8A-4147-A177-3AD203B41FA5}">
                      <a16:colId xmlns:a16="http://schemas.microsoft.com/office/drawing/2014/main" val="2167312459"/>
                    </a:ext>
                  </a:extLst>
                </a:gridCol>
                <a:gridCol w="1374641">
                  <a:extLst>
                    <a:ext uri="{9D8B030D-6E8A-4147-A177-3AD203B41FA5}">
                      <a16:colId xmlns:a16="http://schemas.microsoft.com/office/drawing/2014/main" val="2751921593"/>
                    </a:ext>
                  </a:extLst>
                </a:gridCol>
                <a:gridCol w="1595120">
                  <a:extLst>
                    <a:ext uri="{9D8B030D-6E8A-4147-A177-3AD203B41FA5}">
                      <a16:colId xmlns:a16="http://schemas.microsoft.com/office/drawing/2014/main" val="3814164422"/>
                    </a:ext>
                  </a:extLst>
                </a:gridCol>
                <a:gridCol w="2713413">
                  <a:extLst>
                    <a:ext uri="{9D8B030D-6E8A-4147-A177-3AD203B41FA5}">
                      <a16:colId xmlns:a16="http://schemas.microsoft.com/office/drawing/2014/main" val="3253330475"/>
                    </a:ext>
                  </a:extLst>
                </a:gridCol>
              </a:tblGrid>
              <a:tr h="318709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en-AU" sz="8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endParaRPr lang="en-AU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Variável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Impacto financeiro</a:t>
                      </a: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4651052"/>
                  </a:ext>
                </a:extLst>
              </a:tr>
              <a:tr h="1017664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en-AU" sz="11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Riscos</a:t>
                      </a:r>
                      <a:endParaRPr lang="en-AU" sz="11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/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</a:t>
                      </a:r>
                    </a:p>
                  </a:txBody>
                  <a:tcPr marL="612000" marR="0" marT="0" marB="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Variação dos preços dos combustíveis e da eletricidade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Consumo de energia da Brisa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Custo da energia da frota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Variação das</a:t>
                      </a:r>
                      <a:r>
                        <a:rPr lang="pt-PT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pt-PT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despesas relacionadas com a frota tendo em conta a variação dos preços dos combustíveis e da eletricidade nos diferentes cenários climáticos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595372"/>
                  </a:ext>
                </a:extLst>
              </a:tr>
              <a:tr h="1000281">
                <a:tc rowSpan="3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U" sz="1100" b="1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Oportunidades</a:t>
                      </a:r>
                      <a:endParaRPr lang="en-AU" sz="11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D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Fontes </a:t>
                      </a:r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energéticas</a:t>
                      </a:r>
                      <a:endParaRPr lang="en-AU" sz="11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0" marT="0" marB="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Variação do preço da eletricidade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Capacidade de produção de eletricidade</a:t>
                      </a: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Auto-produção</a:t>
                      </a:r>
                      <a:r>
                        <a:rPr lang="pt-PT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eletricidade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Poupanças relacionadas com a autoprodução de energia da Brisa (a energia produzida não tem de ser comprada)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257708"/>
                  </a:ext>
                </a:extLst>
              </a:tr>
              <a:tr h="1017664">
                <a:tc v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AU" sz="1100" b="1" i="0" u="none" strike="noStrike" kern="1200" noProof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4000" marR="0" marT="0" marB="0" vert="vert27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 rowSpan="2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Eficiência</a:t>
                      </a:r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</a:t>
                      </a:r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</a:t>
                      </a:r>
                      <a:endParaRPr lang="en-AU" sz="11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2000" marR="0" marT="0" marB="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9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Calibri"/>
                        </a:rPr>
                        <a:t>Variação do preço da eletricidade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Poupanças relacionadas com as medidas de eficiência</a:t>
                      </a:r>
                      <a:endParaRPr kumimoji="0" lang="en-A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Eficiência energética da iluminação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Poupanças relacionadas com a redução do consumo de energia em resultado da aplicação de medidas de eficiência energética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6430"/>
                  </a:ext>
                </a:extLst>
              </a:tr>
              <a:tr h="1017664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Resource Efficiency Opportunity</a:t>
                      </a:r>
                    </a:p>
                  </a:txBody>
                  <a:tcPr marL="68400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t-P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  <a:sym typeface="Calibri"/>
                        </a:rPr>
                        <a:t>Variação do preço da eletricidade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de </a:t>
                      </a:r>
                      <a:r>
                        <a:rPr kumimoji="0" lang="en-A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eletrificação</a:t>
                      </a: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da </a:t>
                      </a:r>
                      <a:r>
                        <a:rPr kumimoji="0" lang="en-A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frota</a:t>
                      </a:r>
                      <a:r>
                        <a:rPr kumimoji="0" lang="en-A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Brisa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5F2D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Eletrificação da frota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t-PT" sz="12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Poupanças relacionadas com a eletrificação da frota e a diferença entre o preço do combustível e da eletricidade necessária para a alimentar</a:t>
                      </a:r>
                      <a:endParaRPr lang="en-AU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29959"/>
                  </a:ext>
                </a:extLst>
              </a:tr>
            </a:tbl>
          </a:graphicData>
        </a:graphic>
      </p:graphicFrame>
      <p:grpSp>
        <p:nvGrpSpPr>
          <p:cNvPr id="29" name="Group 28">
            <a:extLst>
              <a:ext uri="{FF2B5EF4-FFF2-40B4-BE49-F238E27FC236}">
                <a16:creationId xmlns:a16="http://schemas.microsoft.com/office/drawing/2014/main" id="{B6B74462-129F-3093-00B8-2797EB052ADD}"/>
              </a:ext>
            </a:extLst>
          </p:cNvPr>
          <p:cNvGrpSpPr/>
          <p:nvPr/>
        </p:nvGrpSpPr>
        <p:grpSpPr>
          <a:xfrm>
            <a:off x="6512407" y="4714349"/>
            <a:ext cx="3441048" cy="1322237"/>
            <a:chOff x="6470843" y="4652003"/>
            <a:chExt cx="3441048" cy="132223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D767DA-11D4-6C60-E749-BFC14AF53F8A}"/>
                </a:ext>
              </a:extLst>
            </p:cNvPr>
            <p:cNvSpPr txBox="1"/>
            <p:nvPr/>
          </p:nvSpPr>
          <p:spPr>
            <a:xfrm>
              <a:off x="6470843" y="5712630"/>
              <a:ext cx="34410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100" dirty="0">
                  <a:latin typeface="Calibri"/>
                  <a:cs typeface="+mn-cs"/>
                </a:rPr>
                <a:t>Variação do consumo de energia da Brisa 2021-2030 </a:t>
              </a:r>
              <a:r>
                <a:rPr lang="en-GB" sz="1100" dirty="0">
                  <a:latin typeface="Calibri"/>
                  <a:cs typeface="+mn-cs"/>
                </a:rPr>
                <a:t>(GJ)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59F1BF-64DA-6AE5-1634-168786DE01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18196" y="4652003"/>
              <a:ext cx="2946342" cy="114028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1C1461-3D7F-C637-EBBA-988CF3955030}"/>
              </a:ext>
            </a:extLst>
          </p:cNvPr>
          <p:cNvGrpSpPr/>
          <p:nvPr/>
        </p:nvGrpSpPr>
        <p:grpSpPr>
          <a:xfrm>
            <a:off x="6465069" y="2955060"/>
            <a:ext cx="3118252" cy="978940"/>
            <a:chOff x="6475460" y="3048579"/>
            <a:chExt cx="3118252" cy="97894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0A1BC5-550A-13C3-92C4-4C33585B399C}"/>
                </a:ext>
              </a:extLst>
            </p:cNvPr>
            <p:cNvSpPr txBox="1"/>
            <p:nvPr/>
          </p:nvSpPr>
          <p:spPr>
            <a:xfrm>
              <a:off x="6475460" y="3765909"/>
              <a:ext cx="31182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100" dirty="0">
                  <a:latin typeface="Calibri"/>
                  <a:cs typeface="+mn-cs"/>
                </a:rPr>
                <a:t>Custo da eletricidade por cenário e ano </a:t>
              </a:r>
              <a:r>
                <a:rPr lang="en-GB" sz="1100" dirty="0">
                  <a:latin typeface="Calibri"/>
                  <a:cs typeface="+mn-cs"/>
                </a:rPr>
                <a:t>(IEA)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08B4BE1-A222-DB2B-8301-800320D54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05698" y="3048579"/>
              <a:ext cx="2657777" cy="775058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716B65-E1F1-8225-6217-F7118B3A7473}"/>
              </a:ext>
            </a:extLst>
          </p:cNvPr>
          <p:cNvGrpSpPr/>
          <p:nvPr/>
        </p:nvGrpSpPr>
        <p:grpSpPr>
          <a:xfrm>
            <a:off x="8999404" y="3728713"/>
            <a:ext cx="3036731" cy="1162827"/>
            <a:chOff x="8999404" y="3801450"/>
            <a:chExt cx="3036731" cy="11628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D652D-BCB4-675F-8082-D205B9A10888}"/>
                </a:ext>
              </a:extLst>
            </p:cNvPr>
            <p:cNvSpPr txBox="1"/>
            <p:nvPr/>
          </p:nvSpPr>
          <p:spPr>
            <a:xfrm>
              <a:off x="8999404" y="4702667"/>
              <a:ext cx="30367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100" dirty="0">
                  <a:latin typeface="Calibri"/>
                  <a:cs typeface="+mn-cs"/>
                </a:rPr>
                <a:t>Custo do combustível por cenário e ano </a:t>
              </a:r>
              <a:r>
                <a:rPr lang="en-GB" sz="1100" dirty="0">
                  <a:latin typeface="Calibri"/>
                  <a:cs typeface="+mn-cs"/>
                </a:rPr>
                <a:t>(NGFS)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635259A-2915-209F-BC27-2196B7AF8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40859" y="3801450"/>
              <a:ext cx="2553820" cy="967726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62A50F3-AB2F-D0EA-75F2-F7D9A608A1D6}"/>
              </a:ext>
            </a:extLst>
          </p:cNvPr>
          <p:cNvSpPr txBox="1"/>
          <p:nvPr/>
        </p:nvSpPr>
        <p:spPr>
          <a:xfrm>
            <a:off x="6799216" y="1790341"/>
            <a:ext cx="529580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dirty="0">
                <a:solidFill>
                  <a:srgbClr val="374151"/>
                </a:solidFill>
                <a:latin typeface="Calibri"/>
                <a:cs typeface="+mn-cs"/>
              </a:rPr>
              <a:t>As variáveis de transição foram recolhidas a partir de cenários fornecidos pela IEA</a:t>
            </a:r>
            <a:r>
              <a:rPr lang="pt-PT" sz="1400" b="1" baseline="30000" dirty="0">
                <a:solidFill>
                  <a:srgbClr val="374151"/>
                </a:solidFill>
                <a:latin typeface="Calibri"/>
                <a:cs typeface="+mn-cs"/>
              </a:rPr>
              <a:t>1</a:t>
            </a:r>
            <a:r>
              <a:rPr lang="pt-PT" sz="1400" dirty="0">
                <a:solidFill>
                  <a:srgbClr val="374151"/>
                </a:solidFill>
                <a:latin typeface="Calibri"/>
                <a:cs typeface="+mn-cs"/>
              </a:rPr>
              <a:t> e NGFS</a:t>
            </a:r>
            <a:r>
              <a:rPr lang="pt-PT" sz="1400" b="1" baseline="30000" dirty="0">
                <a:solidFill>
                  <a:srgbClr val="374151"/>
                </a:solidFill>
                <a:latin typeface="Calibri"/>
                <a:cs typeface="+mn-cs"/>
              </a:rPr>
              <a:t>2</a:t>
            </a:r>
            <a:r>
              <a:rPr lang="pt-PT" sz="1400" dirty="0">
                <a:solidFill>
                  <a:srgbClr val="374151"/>
                </a:solidFill>
                <a:latin typeface="Calibri"/>
                <a:cs typeface="+mn-cs"/>
              </a:rPr>
              <a:t>.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PT" sz="1400" dirty="0">
                <a:solidFill>
                  <a:srgbClr val="374151"/>
                </a:solidFill>
                <a:latin typeface="Calibri"/>
                <a:cs typeface="+mn-cs"/>
              </a:rPr>
              <a:t>A informação adicional sobre consumo de energia, planos de eficiência e eletrificação da frota foi recolhida dos cenários internos da Brisa.</a:t>
            </a:r>
            <a:endParaRPr lang="pt-PT" sz="1400" b="1" dirty="0">
              <a:latin typeface="Calibri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44DF71-56F0-10DF-7EC4-8E212866D862}"/>
              </a:ext>
            </a:extLst>
          </p:cNvPr>
          <p:cNvGrpSpPr/>
          <p:nvPr/>
        </p:nvGrpSpPr>
        <p:grpSpPr>
          <a:xfrm>
            <a:off x="6845041" y="1409992"/>
            <a:ext cx="5040000" cy="386308"/>
            <a:chOff x="6845041" y="1343317"/>
            <a:chExt cx="5040000" cy="386308"/>
          </a:xfrm>
        </p:grpSpPr>
        <p:sp>
          <p:nvSpPr>
            <p:cNvPr id="19" name="Rectángulo 11">
              <a:extLst>
                <a:ext uri="{FF2B5EF4-FFF2-40B4-BE49-F238E27FC236}">
                  <a16:creationId xmlns:a16="http://schemas.microsoft.com/office/drawing/2014/main" id="{0DED3476-CF2A-67DF-3859-FD4AA473AB97}"/>
                </a:ext>
              </a:extLst>
            </p:cNvPr>
            <p:cNvSpPr/>
            <p:nvPr/>
          </p:nvSpPr>
          <p:spPr>
            <a:xfrm>
              <a:off x="6907636" y="1343317"/>
              <a:ext cx="4914810" cy="3863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5850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_tradnl" b="1" i="0" u="none" strike="noStrike" kern="0" cap="none" spc="0" normalizeH="0" baseline="0" noProof="0" dirty="0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Fontes de </a:t>
              </a:r>
              <a:r>
                <a:rPr kumimoji="0" lang="es-ES_tradnl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informação</a:t>
              </a:r>
              <a:r>
                <a:rPr kumimoji="0" lang="es-ES_tradnl" b="1" i="0" u="none" strike="noStrike" kern="0" cap="none" spc="0" normalizeH="0" baseline="0" noProof="0" dirty="0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: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326E8E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0" name="Freeform 171">
              <a:extLst>
                <a:ext uri="{FF2B5EF4-FFF2-40B4-BE49-F238E27FC236}">
                  <a16:creationId xmlns:a16="http://schemas.microsoft.com/office/drawing/2014/main" id="{2F60C1B8-6834-803F-54C5-A5F92D47CC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45041" y="1661016"/>
              <a:ext cx="5040000" cy="32030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solidFill>
                <a:srgbClr val="1B93BE"/>
              </a:solidFill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866" b="0" i="0" u="none" strike="noStrike" kern="0" cap="none" spc="0" normalizeH="0" baseline="0" noProof="0">
                <a:ln>
                  <a:noFill/>
                </a:ln>
                <a:solidFill>
                  <a:srgbClr val="1B93B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B81540-BDFC-1EC5-0311-3CD04709C7DB}"/>
              </a:ext>
            </a:extLst>
          </p:cNvPr>
          <p:cNvGrpSpPr/>
          <p:nvPr/>
        </p:nvGrpSpPr>
        <p:grpSpPr>
          <a:xfrm>
            <a:off x="418740" y="1409992"/>
            <a:ext cx="6156000" cy="386308"/>
            <a:chOff x="418740" y="1343317"/>
            <a:chExt cx="6156000" cy="386308"/>
          </a:xfrm>
        </p:grpSpPr>
        <p:sp>
          <p:nvSpPr>
            <p:cNvPr id="22" name="Rectángulo 11">
              <a:extLst>
                <a:ext uri="{FF2B5EF4-FFF2-40B4-BE49-F238E27FC236}">
                  <a16:creationId xmlns:a16="http://schemas.microsoft.com/office/drawing/2014/main" id="{EFADAAC8-471C-A392-CEBB-14C7FB4424F8}"/>
                </a:ext>
              </a:extLst>
            </p:cNvPr>
            <p:cNvSpPr/>
            <p:nvPr/>
          </p:nvSpPr>
          <p:spPr>
            <a:xfrm>
              <a:off x="552564" y="1343317"/>
              <a:ext cx="5888352" cy="38630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5850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Identificação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 dos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riscos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 &amp;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oportunidades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 de </a:t>
              </a:r>
              <a:r>
                <a:rPr kumimoji="0" 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26E8E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transição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326E8E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3" name="Freeform 171">
              <a:extLst>
                <a:ext uri="{FF2B5EF4-FFF2-40B4-BE49-F238E27FC236}">
                  <a16:creationId xmlns:a16="http://schemas.microsoft.com/office/drawing/2014/main" id="{82B07287-36C6-F310-3A17-EE3927D150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8740" y="1661016"/>
              <a:ext cx="6156000" cy="32030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solidFill>
                <a:srgbClr val="1B93BE"/>
              </a:solidFill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866" b="0" i="0" u="none" strike="noStrike" kern="0" cap="none" spc="0" normalizeH="0" baseline="0" noProof="0">
                <a:ln>
                  <a:noFill/>
                </a:ln>
                <a:solidFill>
                  <a:srgbClr val="1B93B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5B29188B-A18A-F7B0-13CC-978D0CB5A8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75" y="3614355"/>
            <a:ext cx="360000" cy="36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7F6099C-182F-2D5B-496F-BE35C1AEF6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75" y="2475279"/>
            <a:ext cx="360000" cy="36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1A7529A-2EAF-ED28-2E36-198A493D1C9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75" y="5195458"/>
            <a:ext cx="360000" cy="360000"/>
          </a:xfrm>
          <a:prstGeom prst="rect">
            <a:avLst/>
          </a:prstGeom>
        </p:spPr>
      </p:pic>
      <p:sp>
        <p:nvSpPr>
          <p:cNvPr id="6144" name="TextBox 6143">
            <a:extLst>
              <a:ext uri="{FF2B5EF4-FFF2-40B4-BE49-F238E27FC236}">
                <a16:creationId xmlns:a16="http://schemas.microsoft.com/office/drawing/2014/main" id="{3D433D06-1CDF-DB9E-97D1-7D09D811088C}"/>
              </a:ext>
            </a:extLst>
          </p:cNvPr>
          <p:cNvSpPr txBox="1"/>
          <p:nvPr/>
        </p:nvSpPr>
        <p:spPr>
          <a:xfrm>
            <a:off x="6609301" y="6456086"/>
            <a:ext cx="4221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International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Energy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pt-PT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</a:t>
            </a:r>
            <a:endParaRPr kumimoji="0" lang="pt-P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pt-PT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 of Central Banks and Supervisors for Greening the Financial System</a:t>
            </a:r>
            <a:endParaRPr kumimoji="0" lang="pt-PT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29899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0" y="365125"/>
            <a:ext cx="7138807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3.4 Parâmetros de risco físicos </a:t>
            </a:r>
            <a:r>
              <a:rPr lang="pt-PT" altLang="pt-PT" sz="1800" dirty="0"/>
              <a:t>(1/2)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43ADD877-4A1A-63DB-FC17-17DC88870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952297"/>
              </p:ext>
            </p:extLst>
          </p:nvPr>
        </p:nvGraphicFramePr>
        <p:xfrm>
          <a:off x="523842" y="1067681"/>
          <a:ext cx="6981859" cy="4867766"/>
        </p:xfrm>
        <a:graphic>
          <a:graphicData uri="http://schemas.openxmlformats.org/drawingml/2006/table">
            <a:tbl>
              <a:tblPr firstRow="1" bandRow="1"/>
              <a:tblGrid>
                <a:gridCol w="276258">
                  <a:extLst>
                    <a:ext uri="{9D8B030D-6E8A-4147-A177-3AD203B41FA5}">
                      <a16:colId xmlns:a16="http://schemas.microsoft.com/office/drawing/2014/main" val="3205689219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026206097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4121533859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87842309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813814442"/>
                    </a:ext>
                  </a:extLst>
                </a:gridCol>
                <a:gridCol w="1000126">
                  <a:extLst>
                    <a:ext uri="{9D8B030D-6E8A-4147-A177-3AD203B41FA5}">
                      <a16:colId xmlns:a16="http://schemas.microsoft.com/office/drawing/2014/main" val="1928108963"/>
                    </a:ext>
                  </a:extLst>
                </a:gridCol>
              </a:tblGrid>
              <a:tr h="33745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endParaRPr lang="en-AU" noProof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/>
                      <a:endParaRPr lang="en-AU" noProof="0">
                        <a:solidFill>
                          <a:srgbClr val="59B0D0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Ativos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financeiro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Nível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risco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Horizonte temporal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479993"/>
                  </a:ext>
                </a:extLst>
              </a:tr>
              <a:tr h="276099">
                <a:tc rowSpan="15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Riscos</a:t>
                      </a:r>
                      <a:r>
                        <a:rPr kumimoji="0" lang="en-A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físicos</a:t>
                      </a:r>
                      <a:r>
                        <a:rPr kumimoji="0" lang="en-AU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AU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agudos</a:t>
                      </a:r>
                      <a:endParaRPr kumimoji="0" lang="en-AU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D"/>
                    </a:solidFill>
                  </a:tcPr>
                </a:tc>
                <a:tc rowSpan="4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Temperatura</a:t>
                      </a:r>
                      <a:b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vagas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calor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e 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frio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Taludes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OPEX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CAPEX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AU" sz="1100" b="0" i="0" u="none" strike="noStrike" kern="1200" cap="none" spc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Baixo</a:t>
                      </a:r>
                      <a:endParaRPr lang="en-AU" sz="1100" b="0" i="0" u="none" strike="noStrike" kern="1200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5660130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Pavimentos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935355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881648"/>
                  </a:ext>
                </a:extLst>
              </a:tr>
              <a:tr h="328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Pontes (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aparelhos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apoio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juntas de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dilatação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640786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PT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Physical</a:t>
                      </a:r>
                      <a:r>
                        <a:rPr kumimoji="0" lang="pt-PT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- </a:t>
                      </a:r>
                      <a:r>
                        <a:rPr kumimoji="0" lang="pt-PT" sz="1100" b="0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Acute</a:t>
                      </a:r>
                      <a:endParaRPr kumimoji="0" lang="pt-PT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ctr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Chuva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Órgãos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drenagem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OPEX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CAPEX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AU" sz="11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Elevado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145897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Taludes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132796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293630298"/>
                  </a:ext>
                </a:extLst>
              </a:tr>
              <a:tr h="304933">
                <a:tc v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Incêndios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Pavimento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OPEX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CAPEX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Redução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receita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AU" sz="11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Elevado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66174"/>
                  </a:ext>
                </a:extLst>
              </a:tr>
              <a:tr h="3049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Taludes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AU" sz="1100" b="0" i="0" u="none" strike="noStrike" kern="1200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992811"/>
                  </a:ext>
                </a:extLst>
              </a:tr>
              <a:tr h="3049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Barreiras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acústicas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AU" sz="1100" b="0" i="0" u="none" strike="noStrike" kern="1200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839088"/>
                  </a:ext>
                </a:extLst>
              </a:tr>
              <a:tr h="3049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AU" sz="1100" b="0" i="0" u="none" strike="noStrike" kern="1200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156580"/>
                  </a:ext>
                </a:extLst>
              </a:tr>
              <a:tr h="30493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Sinalização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en-AU" sz="1100" b="0" i="0" u="none" strike="noStrike" kern="1200" cap="none" spc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813562"/>
                  </a:ext>
                </a:extLst>
              </a:tr>
              <a:tr h="457399">
                <a:tc vMerge="1">
                  <a:txBody>
                    <a:bodyPr/>
                    <a:lstStyle/>
                    <a:p>
                      <a:pPr algn="ctr" fontAlgn="b"/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l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Ventos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extremos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Equipamentos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barreiras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portagem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OPEX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CAPEX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AU" sz="1100" b="0" i="0" u="none" strike="noStrike" kern="1200" cap="none" spc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  <a:sym typeface="Calibri"/>
                        </a:rPr>
                        <a:t>Elevado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188010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PT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pt-PT" sz="11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 fontAlgn="b"/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Sinalização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vertical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AU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384741"/>
                  </a:ext>
                </a:extLst>
              </a:tr>
              <a:tr h="27609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AU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1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400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Barreiras</a:t>
                      </a:r>
                      <a:r>
                        <a:rPr lang="en-AU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acústicas</a:t>
                      </a:r>
                      <a:endParaRPr lang="en-AU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b="0" i="0" u="none" strike="noStrike" kern="1200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T w="12700" cap="flat" cmpd="sng" algn="ctr">
                      <a:solidFill>
                        <a:srgbClr val="85C5DC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449425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0E02F5D-6519-513A-4758-0DB1C3B03E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69" y="1741294"/>
            <a:ext cx="354846" cy="354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759EF0-C9AD-8B72-F270-3826D6E1866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29" y="1666717"/>
            <a:ext cx="504000" cy="50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96B4F2-79E9-1CCC-4114-F06318D6B97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19" y="2848679"/>
            <a:ext cx="324000" cy="3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ADE136-B2D5-F710-7204-F5611884EB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42" y="4055383"/>
            <a:ext cx="255008" cy="2550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51202-92A0-CC59-AE3F-E73AE8D1AA1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42" y="5265135"/>
            <a:ext cx="324000" cy="32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F0E0867-3B32-6C98-AA57-FEDD3D75FA94}"/>
              </a:ext>
            </a:extLst>
          </p:cNvPr>
          <p:cNvSpPr txBox="1"/>
          <p:nvPr/>
        </p:nvSpPr>
        <p:spPr>
          <a:xfrm>
            <a:off x="7610475" y="1978070"/>
            <a:ext cx="4238625" cy="32932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PT" sz="1600" b="0" i="0" u="none" strike="noStrike" baseline="0" dirty="0">
                <a:solidFill>
                  <a:schemeClr val="tx1"/>
                </a:solidFill>
                <a:latin typeface="+mn-lt"/>
              </a:rPr>
              <a:t>Foram identificados como mais relevantes os </a:t>
            </a:r>
            <a:r>
              <a:rPr lang="pt-PT" sz="1600" b="1" i="0" u="none" strike="noStrike" baseline="0" dirty="0">
                <a:solidFill>
                  <a:schemeClr val="tx1"/>
                </a:solidFill>
                <a:latin typeface="+mn-lt"/>
              </a:rPr>
              <a:t>riscos</a:t>
            </a:r>
            <a:r>
              <a:rPr lang="pt-PT" sz="1600" b="0" i="0" u="none" strike="noStrike" baseline="0" dirty="0">
                <a:solidFill>
                  <a:schemeClr val="tx1"/>
                </a:solidFill>
                <a:latin typeface="+mn-lt"/>
              </a:rPr>
              <a:t> </a:t>
            </a:r>
            <a:r>
              <a:rPr lang="pt-PT" sz="1600" b="1" i="0" u="none" strike="noStrike" baseline="0" dirty="0">
                <a:solidFill>
                  <a:schemeClr val="tx1"/>
                </a:solidFill>
                <a:latin typeface="+mn-lt"/>
              </a:rPr>
              <a:t>físicos agudos </a:t>
            </a:r>
            <a:r>
              <a:rPr lang="pt-PT" sz="1600" b="0" i="0" u="none" strike="noStrike" baseline="0" dirty="0">
                <a:solidFill>
                  <a:schemeClr val="tx1"/>
                </a:solidFill>
                <a:latin typeface="+mn-lt"/>
              </a:rPr>
              <a:t>associados ao aumento da severidade de eventos extremos e respetivo impacte potencial em infraestruturas e equipamentos da rede concessionada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+mn-lt"/>
              </a:rPr>
              <a:t>As </a:t>
            </a:r>
            <a:r>
              <a:rPr lang="pt-PT" sz="1600" dirty="0" err="1">
                <a:solidFill>
                  <a:schemeClr val="tx1"/>
                </a:solidFill>
                <a:latin typeface="+mn-lt"/>
              </a:rPr>
              <a:t>auto-estradas</a:t>
            </a:r>
            <a:r>
              <a:rPr lang="pt-PT" sz="1600" dirty="0">
                <a:solidFill>
                  <a:schemeClr val="tx1"/>
                </a:solidFill>
                <a:latin typeface="+mn-lt"/>
              </a:rPr>
              <a:t> mais afetadas pelos riscos climáticos são: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A1</a:t>
            </a:r>
            <a:r>
              <a:rPr lang="pt-PT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A2</a:t>
            </a:r>
            <a:r>
              <a:rPr lang="pt-PT" sz="1600" dirty="0">
                <a:solidFill>
                  <a:schemeClr val="tx1"/>
                </a:solidFill>
                <a:latin typeface="+mn-lt"/>
              </a:rPr>
              <a:t> e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A6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+mn-lt"/>
              </a:rPr>
              <a:t>O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impacto económico </a:t>
            </a:r>
            <a:r>
              <a:rPr lang="pt-PT" sz="1600" dirty="0">
                <a:solidFill>
                  <a:schemeClr val="tx1"/>
                </a:solidFill>
                <a:latin typeface="+mn-lt"/>
              </a:rPr>
              <a:t>é representativo a partir de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2045</a:t>
            </a:r>
            <a:endParaRPr lang="pt-PT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600" dirty="0">
                <a:solidFill>
                  <a:schemeClr val="tx1"/>
                </a:solidFill>
                <a:latin typeface="+mn-lt"/>
              </a:rPr>
              <a:t>Os riscos que mais afetam os ativos da Brisa Autoestradas são a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pluviosidade extrema </a:t>
            </a:r>
            <a:r>
              <a:rPr lang="pt-PT" sz="1600" dirty="0">
                <a:solidFill>
                  <a:schemeClr val="tx1"/>
                </a:solidFill>
                <a:latin typeface="+mn-lt"/>
              </a:rPr>
              <a:t>e os </a:t>
            </a:r>
            <a:r>
              <a:rPr lang="pt-PT" sz="1600" b="1" dirty="0">
                <a:solidFill>
                  <a:schemeClr val="tx1"/>
                </a:solidFill>
                <a:latin typeface="+mn-lt"/>
              </a:rPr>
              <a:t>incêndios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9056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714919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3.4 Parâmetros dos R&amp;O transição </a:t>
            </a:r>
            <a:r>
              <a:rPr lang="pt-PT" altLang="pt-PT" sz="1800" dirty="0"/>
              <a:t>(2/2)</a:t>
            </a:r>
          </a:p>
        </p:txBody>
      </p:sp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017C1334-9DF3-E94F-8A5F-09BB0D9D8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715781"/>
              </p:ext>
            </p:extLst>
          </p:nvPr>
        </p:nvGraphicFramePr>
        <p:xfrm>
          <a:off x="632323" y="1448072"/>
          <a:ext cx="10463815" cy="445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52">
                  <a:extLst>
                    <a:ext uri="{9D8B030D-6E8A-4147-A177-3AD203B41FA5}">
                      <a16:colId xmlns:a16="http://schemas.microsoft.com/office/drawing/2014/main" val="275192159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3814164422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641994919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8345866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253330475"/>
                    </a:ext>
                  </a:extLst>
                </a:gridCol>
                <a:gridCol w="4428638">
                  <a:extLst>
                    <a:ext uri="{9D8B030D-6E8A-4147-A177-3AD203B41FA5}">
                      <a16:colId xmlns:a16="http://schemas.microsoft.com/office/drawing/2014/main" val="3334950868"/>
                    </a:ext>
                  </a:extLst>
                </a:gridCol>
              </a:tblGrid>
              <a:tr h="364123">
                <a:tc>
                  <a:txBody>
                    <a:bodyPr/>
                    <a:lstStyle/>
                    <a:p>
                      <a:endParaRPr lang="en-AU" noProof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Risco</a:t>
                      </a:r>
                      <a:r>
                        <a:rPr lang="en-AU" sz="10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AU" sz="105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Oportunidade</a:t>
                      </a:r>
                      <a:endParaRPr lang="en-A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Impacto</a:t>
                      </a:r>
                      <a:r>
                        <a:rPr lang="en-AU" sz="105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05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financeiro</a:t>
                      </a:r>
                      <a:endParaRPr lang="en-A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Nível</a:t>
                      </a:r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</a:t>
                      </a:r>
                      <a:r>
                        <a:rPr lang="en-AU" sz="1100" b="1" i="0" u="none" strike="noStrike" noProof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risco</a:t>
                      </a:r>
                      <a:endParaRPr lang="en-AU" sz="1100" b="1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Horizonte temporal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05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Pressupostos</a:t>
                      </a:r>
                      <a:endParaRPr lang="en-AU" sz="105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51052"/>
                  </a:ext>
                </a:extLst>
              </a:tr>
              <a:tr h="1521555">
                <a:tc>
                  <a:txBody>
                    <a:bodyPr/>
                    <a:lstStyle/>
                    <a:p>
                      <a:pPr algn="l"/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Risco</a:t>
                      </a:r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mercado</a:t>
                      </a:r>
                    </a:p>
                  </a:txBody>
                  <a:tcPr marL="68400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 da energia da frota</a:t>
                      </a:r>
                      <a:endParaRPr lang="en-AU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OPEX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/>
                        <a:t>Os custos de eletricidade e combustíveis foram obtidos de acordo com análises efetuadas por fontes oficiais (</a:t>
                      </a:r>
                      <a:r>
                        <a:rPr lang="pt-PT" sz="1100" b="0" i="1" noProof="0" dirty="0"/>
                        <a:t>IEA - </a:t>
                      </a:r>
                      <a:r>
                        <a:rPr lang="pt-PT" sz="1100" b="0" i="1" noProof="0" dirty="0" err="1"/>
                        <a:t>International</a:t>
                      </a:r>
                      <a:r>
                        <a:rPr lang="pt-PT" sz="1100" b="0" i="1" noProof="0" dirty="0"/>
                        <a:t> </a:t>
                      </a:r>
                      <a:r>
                        <a:rPr lang="pt-PT" sz="1100" b="0" i="1" noProof="0" dirty="0" err="1"/>
                        <a:t>Energy</a:t>
                      </a:r>
                      <a:r>
                        <a:rPr lang="pt-PT" sz="1100" b="0" i="1" noProof="0" dirty="0"/>
                        <a:t> </a:t>
                      </a:r>
                      <a:r>
                        <a:rPr lang="pt-PT" sz="1100" b="0" i="1" noProof="0" dirty="0" err="1"/>
                        <a:t>Agency</a:t>
                      </a:r>
                      <a:r>
                        <a:rPr lang="pt-PT" sz="1100" b="0" noProof="0" dirty="0"/>
                        <a:t>)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PT" sz="1100" b="0" noProof="0" dirty="0"/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/>
                        <a:t>Foi estimado o consumo de eletricidade nos veículos PHEV e </a:t>
                      </a:r>
                      <a:r>
                        <a:rPr lang="pt-PT" sz="1100" b="0" noProof="0" dirty="0" err="1"/>
                        <a:t>Full</a:t>
                      </a:r>
                      <a:r>
                        <a:rPr lang="pt-PT" sz="1100" b="0" noProof="0" dirty="0"/>
                        <a:t> </a:t>
                      </a:r>
                      <a:r>
                        <a:rPr lang="pt-PT" sz="1100" b="0" noProof="0" dirty="0" err="1"/>
                        <a:t>electric</a:t>
                      </a:r>
                      <a:endParaRPr lang="pt-PT" sz="1100" b="0" noProof="0" dirty="0"/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PT" sz="1100" b="0" noProof="0" dirty="0"/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/>
                        <a:t>Consumo médio de combustível (L/km) </a:t>
                      </a:r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PT" sz="1100" b="0" noProof="0" dirty="0"/>
                    </a:p>
                    <a:p>
                      <a:pPr marL="177800" marR="0" lvl="0" indent="-1778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/>
                        <a:t>O consumo médio de eletricidade (kWh/km) é um valor de referência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595372"/>
                  </a:ext>
                </a:extLst>
              </a:tr>
              <a:tr h="57936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Fontes de </a:t>
                      </a:r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energia</a:t>
                      </a:r>
                      <a:endParaRPr lang="en-AU" sz="1100" b="1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b" latinLnBrk="0" hangingPunct="1"/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Oportunidade</a:t>
                      </a:r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400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Auto-produção</a:t>
                      </a:r>
                      <a:r>
                        <a:rPr lang="pt-PT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eletricidade renovável (</a:t>
                      </a:r>
                      <a:r>
                        <a:rPr lang="pt-PT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UPACs</a:t>
                      </a:r>
                      <a:r>
                        <a:rPr lang="pt-PT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n-AU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CAPEX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Redução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OPEX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Baixo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>
                          <a:latin typeface="+mn-lt"/>
                        </a:rPr>
                        <a:t>Os custos da eletricidade e dos combustíveis foram obtidos de acordo com análises efetuadas por fontes oficiais (</a:t>
                      </a:r>
                      <a:r>
                        <a:rPr lang="pt-PT" sz="1100" b="0" i="1" noProof="0" dirty="0">
                          <a:latin typeface="+mn-lt"/>
                        </a:rPr>
                        <a:t>IEA - </a:t>
                      </a:r>
                      <a:r>
                        <a:rPr lang="pt-PT" sz="1100" b="0" i="1" noProof="0" dirty="0" err="1">
                          <a:latin typeface="+mn-lt"/>
                        </a:rPr>
                        <a:t>International</a:t>
                      </a:r>
                      <a:r>
                        <a:rPr lang="pt-PT" sz="1100" b="0" i="1" noProof="0" dirty="0">
                          <a:latin typeface="+mn-lt"/>
                        </a:rPr>
                        <a:t> </a:t>
                      </a:r>
                      <a:r>
                        <a:rPr lang="pt-PT" sz="1100" b="0" i="1" noProof="0" dirty="0" err="1">
                          <a:latin typeface="+mn-lt"/>
                        </a:rPr>
                        <a:t>Energy</a:t>
                      </a:r>
                      <a:r>
                        <a:rPr lang="pt-PT" sz="1100" b="0" i="1" noProof="0" dirty="0">
                          <a:latin typeface="+mn-lt"/>
                        </a:rPr>
                        <a:t> </a:t>
                      </a:r>
                      <a:r>
                        <a:rPr lang="pt-PT" sz="1100" b="0" i="1" noProof="0" dirty="0" err="1">
                          <a:latin typeface="+mn-lt"/>
                        </a:rPr>
                        <a:t>Agency</a:t>
                      </a:r>
                      <a:r>
                        <a:rPr lang="pt-PT" sz="1100" b="0" noProof="0" dirty="0">
                          <a:latin typeface="+mn-lt"/>
                        </a:rPr>
                        <a:t>).</a:t>
                      </a:r>
                      <a:endParaRPr lang="en-AU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0257708"/>
                  </a:ext>
                </a:extLst>
              </a:tr>
              <a:tr h="579363">
                <a:tc rowSpan="2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Eficiência</a:t>
                      </a:r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Recursos (</a:t>
                      </a:r>
                      <a:r>
                        <a:rPr lang="en-AU" sz="1100" b="1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Oportunidade</a:t>
                      </a:r>
                      <a:r>
                        <a:rPr lang="en-AU" sz="1100" b="1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8400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C7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Eficiência</a:t>
                      </a:r>
                      <a:r>
                        <a:rPr lang="en-AU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AU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energética</a:t>
                      </a:r>
                      <a:r>
                        <a:rPr lang="en-AU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AU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iluminação</a:t>
                      </a:r>
                      <a:endParaRPr lang="en-AU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CAPEX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Redução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OPEX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Baixo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Iluminação LED: substituição de luminárias nas </a:t>
                      </a:r>
                      <a:r>
                        <a:rPr lang="pt-PT" sz="1100" b="0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auto-estradas</a:t>
                      </a:r>
                      <a:endParaRPr lang="pt-PT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6430"/>
                  </a:ext>
                </a:extLst>
              </a:tr>
              <a:tr h="140679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Resource Efficiency Opportunity</a:t>
                      </a:r>
                    </a:p>
                  </a:txBody>
                  <a:tcPr marL="684000" marR="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Eletrificação</a:t>
                      </a:r>
                      <a:r>
                        <a:rPr lang="en-AU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 </a:t>
                      </a:r>
                      <a:r>
                        <a:rPr lang="en-AU" sz="1100" b="1" i="0" u="none" strike="noStrike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frota</a:t>
                      </a:r>
                      <a:endParaRPr lang="en-AU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Aumento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CAPEX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Redução</a:t>
                      </a:r>
                      <a:r>
                        <a:rPr kumimoji="0" lang="en-A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de OPEX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Baixo</a:t>
                      </a:r>
                      <a:endParaRPr kumimoji="0" lang="en-A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Curto-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Médio-prazo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en-AU" sz="1100" b="0" i="0" u="none" strike="noStrike" kern="1200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Longo-</a:t>
                      </a:r>
                      <a:r>
                        <a:rPr lang="en-AU" sz="1100" b="0" i="0" u="none" strike="noStrike" kern="1200" noProof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prazo</a:t>
                      </a:r>
                      <a:endParaRPr lang="en-AU" sz="11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>
                          <a:latin typeface="+mn-lt"/>
                        </a:rPr>
                        <a:t>Os custos de eletricidade e combustíveis foram obtidos de acordo com análises efetuadas por fontes oficiais (</a:t>
                      </a:r>
                      <a:r>
                        <a:rPr lang="pt-PT" sz="1100" b="0" i="1" noProof="0" dirty="0">
                          <a:latin typeface="+mn-lt"/>
                        </a:rPr>
                        <a:t>IEA - </a:t>
                      </a:r>
                      <a:r>
                        <a:rPr lang="pt-PT" sz="1100" b="0" i="1" noProof="0" dirty="0" err="1">
                          <a:latin typeface="+mn-lt"/>
                        </a:rPr>
                        <a:t>International</a:t>
                      </a:r>
                      <a:r>
                        <a:rPr lang="pt-PT" sz="1100" b="0" i="1" noProof="0" dirty="0">
                          <a:latin typeface="+mn-lt"/>
                        </a:rPr>
                        <a:t> </a:t>
                      </a:r>
                      <a:r>
                        <a:rPr lang="pt-PT" sz="1100" b="0" i="1" noProof="0" dirty="0" err="1">
                          <a:latin typeface="+mn-lt"/>
                        </a:rPr>
                        <a:t>Energy</a:t>
                      </a:r>
                      <a:r>
                        <a:rPr lang="pt-PT" sz="1100" b="0" i="1" noProof="0" dirty="0">
                          <a:latin typeface="+mn-lt"/>
                        </a:rPr>
                        <a:t> </a:t>
                      </a:r>
                      <a:r>
                        <a:rPr lang="pt-PT" sz="1100" b="0" i="1" noProof="0" dirty="0" err="1">
                          <a:latin typeface="+mn-lt"/>
                        </a:rPr>
                        <a:t>Agency</a:t>
                      </a:r>
                      <a:r>
                        <a:rPr lang="pt-PT" sz="1100" b="0" noProof="0" dirty="0">
                          <a:latin typeface="+mn-lt"/>
                        </a:rPr>
                        <a:t>)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PT" sz="1100" b="0" noProof="0" dirty="0"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>
                          <a:latin typeface="+mn-lt"/>
                        </a:rPr>
                        <a:t>Consumo médio de combustível (L/km)</a:t>
                      </a: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pt-PT" sz="1100" b="0" noProof="0" dirty="0">
                        <a:latin typeface="+mn-lt"/>
                      </a:endParaRPr>
                    </a:p>
                    <a:p>
                      <a:pPr marL="171450" marR="0" lvl="0" indent="-1714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pt-PT" sz="1100" b="0" noProof="0" dirty="0">
                          <a:latin typeface="+mn-lt"/>
                        </a:rPr>
                        <a:t>O consumo médio de eletricidade (kWh/km) é um valor de referência</a:t>
                      </a:r>
                      <a:endParaRPr lang="en-AU" sz="1100" b="0" noProof="0" dirty="0">
                        <a:latin typeface="+mn-lt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7EB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29959"/>
                  </a:ext>
                </a:extLst>
              </a:tr>
            </a:tbl>
          </a:graphicData>
        </a:graphic>
      </p:graphicFrame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0922E9B1-D421-2479-370C-11C02277DB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49" y="3443727"/>
            <a:ext cx="336431" cy="3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2F29BD-E1CB-9495-5D18-0CB077590A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49" y="2382210"/>
            <a:ext cx="336431" cy="36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F2C200B-49F9-D0ED-2FCF-9992C820ED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849" y="4730065"/>
            <a:ext cx="336431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6773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0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BAED0E40-E500-F0DF-E8B2-5CB4B6C245F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78" name="TextBox 6177">
            <a:extLst>
              <a:ext uri="{FF2B5EF4-FFF2-40B4-BE49-F238E27FC236}">
                <a16:creationId xmlns:a16="http://schemas.microsoft.com/office/drawing/2014/main" id="{F6707235-CD14-BA40-9B23-B1323B2F0767}"/>
              </a:ext>
            </a:extLst>
          </p:cNvPr>
          <p:cNvSpPr txBox="1"/>
          <p:nvPr/>
        </p:nvSpPr>
        <p:spPr>
          <a:xfrm>
            <a:off x="9721718" y="5675726"/>
            <a:ext cx="2942402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 err="1"/>
              <a:t>Risco</a:t>
            </a:r>
            <a:r>
              <a:rPr lang="en-US" sz="1200" b="1" dirty="0"/>
              <a:t> / </a:t>
            </a:r>
            <a:r>
              <a:rPr lang="en-US" sz="1200" b="1" dirty="0" err="1"/>
              <a:t>Oportunidade</a:t>
            </a:r>
            <a:endParaRPr lang="en-US" sz="1200" b="1" dirty="0"/>
          </a:p>
        </p:txBody>
      </p:sp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3.5 Resultados globais </a:t>
            </a:r>
            <a:r>
              <a:rPr lang="pt-PT" altLang="pt-PT" sz="1800" dirty="0"/>
              <a:t>(1/2)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2F7187-7DE6-24A9-DDA5-58FA75AFD631}"/>
              </a:ext>
            </a:extLst>
          </p:cNvPr>
          <p:cNvSpPr/>
          <p:nvPr/>
        </p:nvSpPr>
        <p:spPr bwMode="auto">
          <a:xfrm>
            <a:off x="879164" y="2302426"/>
            <a:ext cx="10442799" cy="21355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E0792-075B-06AF-844F-01AA722734B6}"/>
              </a:ext>
            </a:extLst>
          </p:cNvPr>
          <p:cNvSpPr/>
          <p:nvPr/>
        </p:nvSpPr>
        <p:spPr bwMode="auto">
          <a:xfrm>
            <a:off x="879164" y="4318528"/>
            <a:ext cx="10442799" cy="21355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E84033-12F1-6D84-EB9F-12C5F5862EFB}"/>
              </a:ext>
            </a:extLst>
          </p:cNvPr>
          <p:cNvSpPr/>
          <p:nvPr/>
        </p:nvSpPr>
        <p:spPr bwMode="auto">
          <a:xfrm>
            <a:off x="879164" y="4882038"/>
            <a:ext cx="10442799" cy="213559"/>
          </a:xfrm>
          <a:prstGeom prst="rect">
            <a:avLst/>
          </a:prstGeom>
          <a:gradFill rotWithShape="1">
            <a:gsLst>
              <a:gs pos="0">
                <a:srgbClr val="A5A5A5">
                  <a:lumMod val="110000"/>
                  <a:satMod val="105000"/>
                  <a:tint val="67000"/>
                </a:srgbClr>
              </a:gs>
              <a:gs pos="50000">
                <a:srgbClr val="A5A5A5">
                  <a:lumMod val="105000"/>
                  <a:satMod val="103000"/>
                  <a:tint val="73000"/>
                </a:srgbClr>
              </a:gs>
              <a:gs pos="100000">
                <a:srgbClr val="A5A5A5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2045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8C653F-7573-AE9B-CB59-DDEAD41594E7}"/>
              </a:ext>
            </a:extLst>
          </p:cNvPr>
          <p:cNvSpPr/>
          <p:nvPr/>
        </p:nvSpPr>
        <p:spPr bwMode="auto">
          <a:xfrm>
            <a:off x="783759" y="2247776"/>
            <a:ext cx="10668023" cy="3252860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670556-864C-9E36-6C50-52376ABDE2E9}"/>
              </a:ext>
            </a:extLst>
          </p:cNvPr>
          <p:cNvSpPr/>
          <p:nvPr/>
        </p:nvSpPr>
        <p:spPr bwMode="auto">
          <a:xfrm>
            <a:off x="4623256" y="2564528"/>
            <a:ext cx="3027222" cy="2135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STEPS &amp; SSP2 - 4.5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0826AA-DCF0-D77A-B098-21D47B320084}"/>
              </a:ext>
            </a:extLst>
          </p:cNvPr>
          <p:cNvSpPr/>
          <p:nvPr/>
        </p:nvSpPr>
        <p:spPr bwMode="auto">
          <a:xfrm>
            <a:off x="4623256" y="4591316"/>
            <a:ext cx="3027222" cy="2135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STEPS &amp; SSP2 - 4.5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95B986-521B-79C9-EAF9-3BF89BB357B7}"/>
              </a:ext>
            </a:extLst>
          </p:cNvPr>
          <p:cNvSpPr/>
          <p:nvPr/>
        </p:nvSpPr>
        <p:spPr bwMode="auto">
          <a:xfrm>
            <a:off x="4623256" y="5176286"/>
            <a:ext cx="3027222" cy="21355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STEPS &amp; SSP2 - 4.5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65D83-BAFC-B74E-4ED4-C5C9A2249AE3}"/>
              </a:ext>
            </a:extLst>
          </p:cNvPr>
          <p:cNvSpPr/>
          <p:nvPr/>
        </p:nvSpPr>
        <p:spPr bwMode="auto">
          <a:xfrm>
            <a:off x="4623256" y="2840948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Brisa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Autoestradas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6D6881-B6BC-A14A-D1CB-65A0CBE67A28}"/>
              </a:ext>
            </a:extLst>
          </p:cNvPr>
          <p:cNvSpPr/>
          <p:nvPr/>
        </p:nvSpPr>
        <p:spPr bwMode="auto">
          <a:xfrm>
            <a:off x="4623256" y="3548505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Via Verde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39CA8-E4F9-3FDC-665A-79606CAEEEE7}"/>
              </a:ext>
            </a:extLst>
          </p:cNvPr>
          <p:cNvSpPr/>
          <p:nvPr/>
        </p:nvSpPr>
        <p:spPr bwMode="auto">
          <a:xfrm>
            <a:off x="4623256" y="3757183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94184F-0556-4B1B-46B2-612EBF9C96AE}"/>
              </a:ext>
            </a:extLst>
          </p:cNvPr>
          <p:cNvSpPr txBox="1"/>
          <p:nvPr/>
        </p:nvSpPr>
        <p:spPr>
          <a:xfrm>
            <a:off x="4623256" y="3032922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Risk - Physical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1C4F7-35F5-A7BC-7BBE-6FAFC37661CA}"/>
              </a:ext>
            </a:extLst>
          </p:cNvPr>
          <p:cNvSpPr txBox="1"/>
          <p:nvPr/>
        </p:nvSpPr>
        <p:spPr>
          <a:xfrm>
            <a:off x="4623256" y="3161855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Risk - Transition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4E964C-9426-305C-F9EA-BBD4DC95DC4B}"/>
              </a:ext>
            </a:extLst>
          </p:cNvPr>
          <p:cNvSpPr txBox="1"/>
          <p:nvPr/>
        </p:nvSpPr>
        <p:spPr>
          <a:xfrm>
            <a:off x="4623256" y="3290862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Opportunities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EEF912-56AC-20C3-86C1-104851730C57}"/>
              </a:ext>
            </a:extLst>
          </p:cNvPr>
          <p:cNvSpPr/>
          <p:nvPr/>
        </p:nvSpPr>
        <p:spPr bwMode="auto">
          <a:xfrm>
            <a:off x="856204" y="2817365"/>
            <a:ext cx="9120428" cy="216000"/>
          </a:xfrm>
          <a:prstGeom prst="rect">
            <a:avLst/>
          </a:prstGeom>
          <a:noFill/>
          <a:ln w="19050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endParaRPr lang="en-US" sz="1400" b="1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887CFB-C15F-3705-DC1B-2C5327380F1F}"/>
              </a:ext>
            </a:extLst>
          </p:cNvPr>
          <p:cNvSpPr/>
          <p:nvPr/>
        </p:nvSpPr>
        <p:spPr bwMode="auto">
          <a:xfrm>
            <a:off x="8298631" y="2564528"/>
            <a:ext cx="3027222" cy="213559"/>
          </a:xfrm>
          <a:prstGeom prst="rect">
            <a:avLst/>
          </a:prstGeom>
          <a:solidFill>
            <a:srgbClr val="ED7D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STEPS &amp; SSP5 – 8.5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1A61D7-BABE-9406-313A-15D575F21ACB}"/>
              </a:ext>
            </a:extLst>
          </p:cNvPr>
          <p:cNvSpPr/>
          <p:nvPr/>
        </p:nvSpPr>
        <p:spPr bwMode="auto">
          <a:xfrm>
            <a:off x="8298631" y="4591316"/>
            <a:ext cx="3027222" cy="213559"/>
          </a:xfrm>
          <a:prstGeom prst="rect">
            <a:avLst/>
          </a:prstGeom>
          <a:solidFill>
            <a:srgbClr val="ED7D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STEPS &amp; SSP5 – 8.5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148C24-AFB7-67C8-A197-5090304AF5DC}"/>
              </a:ext>
            </a:extLst>
          </p:cNvPr>
          <p:cNvSpPr/>
          <p:nvPr/>
        </p:nvSpPr>
        <p:spPr bwMode="auto">
          <a:xfrm>
            <a:off x="8298631" y="5176286"/>
            <a:ext cx="3027222" cy="213559"/>
          </a:xfrm>
          <a:prstGeom prst="rect">
            <a:avLst/>
          </a:prstGeom>
          <a:solidFill>
            <a:srgbClr val="ED7D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STEPS &amp; SSP5 – 8.5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EC4ABC-8393-FB89-5CB2-9BFB614BB4A2}"/>
              </a:ext>
            </a:extLst>
          </p:cNvPr>
          <p:cNvSpPr/>
          <p:nvPr/>
        </p:nvSpPr>
        <p:spPr bwMode="auto">
          <a:xfrm>
            <a:off x="8298632" y="2840948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Brisa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Autoestradas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51AE03-D0B0-7A96-1F6D-51F0B76996B8}"/>
              </a:ext>
            </a:extLst>
          </p:cNvPr>
          <p:cNvSpPr/>
          <p:nvPr/>
        </p:nvSpPr>
        <p:spPr bwMode="auto">
          <a:xfrm>
            <a:off x="8298632" y="3548505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Via Verde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6438F33-0215-6B0F-1890-02EB17E1D479}"/>
              </a:ext>
            </a:extLst>
          </p:cNvPr>
          <p:cNvSpPr/>
          <p:nvPr/>
        </p:nvSpPr>
        <p:spPr bwMode="auto">
          <a:xfrm>
            <a:off x="8298632" y="3757183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CE734-01D6-8975-88E3-3B20EEF0BD91}"/>
              </a:ext>
            </a:extLst>
          </p:cNvPr>
          <p:cNvSpPr txBox="1"/>
          <p:nvPr/>
        </p:nvSpPr>
        <p:spPr>
          <a:xfrm>
            <a:off x="8298631" y="3032922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Risk - Physical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ADC759-095F-188C-BB5F-086AAF7056DB}"/>
              </a:ext>
            </a:extLst>
          </p:cNvPr>
          <p:cNvSpPr txBox="1"/>
          <p:nvPr/>
        </p:nvSpPr>
        <p:spPr>
          <a:xfrm>
            <a:off x="8298631" y="3161855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Risk - Transition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18BD0B-5D78-531E-0EF4-0D7C043981E8}"/>
              </a:ext>
            </a:extLst>
          </p:cNvPr>
          <p:cNvSpPr txBox="1"/>
          <p:nvPr/>
        </p:nvSpPr>
        <p:spPr>
          <a:xfrm>
            <a:off x="8298631" y="3290862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Opportunities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E9511E-0E9C-5991-DEF4-75B23B69F32C}"/>
              </a:ext>
            </a:extLst>
          </p:cNvPr>
          <p:cNvSpPr/>
          <p:nvPr/>
        </p:nvSpPr>
        <p:spPr bwMode="auto">
          <a:xfrm>
            <a:off x="667327" y="2125587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1408FC-08C7-6880-BC27-564E2787D279}"/>
              </a:ext>
            </a:extLst>
          </p:cNvPr>
          <p:cNvSpPr/>
          <p:nvPr/>
        </p:nvSpPr>
        <p:spPr bwMode="auto">
          <a:xfrm>
            <a:off x="879165" y="2564528"/>
            <a:ext cx="3027222" cy="21355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+mn-lt"/>
              </a:rPr>
              <a:t>NZE &amp; SSP1 - 1.9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7BA7F4-F914-D22F-B958-6EEFF0084616}"/>
              </a:ext>
            </a:extLst>
          </p:cNvPr>
          <p:cNvSpPr/>
          <p:nvPr/>
        </p:nvSpPr>
        <p:spPr bwMode="auto">
          <a:xfrm>
            <a:off x="879165" y="4591316"/>
            <a:ext cx="3027222" cy="21355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NZE &amp; SSP1 - 1.9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0E79146-CA4E-01ED-621E-E558080F5953}"/>
              </a:ext>
            </a:extLst>
          </p:cNvPr>
          <p:cNvSpPr/>
          <p:nvPr/>
        </p:nvSpPr>
        <p:spPr bwMode="auto">
          <a:xfrm>
            <a:off x="879165" y="5176286"/>
            <a:ext cx="3027222" cy="213559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>
                <a:solidFill>
                  <a:srgbClr val="FFFFFF"/>
                </a:solidFill>
                <a:latin typeface="+mn-lt"/>
              </a:rPr>
              <a:t>NZE &amp; SSP1 - 1.9</a:t>
            </a:r>
          </a:p>
        </p:txBody>
      </p:sp>
      <p:sp>
        <p:nvSpPr>
          <p:cNvPr id="6144" name="Rectangle 6143">
            <a:extLst>
              <a:ext uri="{FF2B5EF4-FFF2-40B4-BE49-F238E27FC236}">
                <a16:creationId xmlns:a16="http://schemas.microsoft.com/office/drawing/2014/main" id="{73E8F415-E307-C017-DE22-E396523DB478}"/>
              </a:ext>
            </a:extLst>
          </p:cNvPr>
          <p:cNvSpPr/>
          <p:nvPr/>
        </p:nvSpPr>
        <p:spPr bwMode="auto">
          <a:xfrm>
            <a:off x="879165" y="2840948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Brisa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Autoestradas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145" name="Rectangle 6144">
            <a:extLst>
              <a:ext uri="{FF2B5EF4-FFF2-40B4-BE49-F238E27FC236}">
                <a16:creationId xmlns:a16="http://schemas.microsoft.com/office/drawing/2014/main" id="{EE952AA5-ADE4-D39D-63BA-003628293728}"/>
              </a:ext>
            </a:extLst>
          </p:cNvPr>
          <p:cNvSpPr/>
          <p:nvPr/>
        </p:nvSpPr>
        <p:spPr bwMode="auto">
          <a:xfrm>
            <a:off x="879165" y="3904105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Via Verde</a:t>
            </a:r>
          </a:p>
        </p:txBody>
      </p:sp>
      <p:sp>
        <p:nvSpPr>
          <p:cNvPr id="6146" name="Rectangle 6145">
            <a:extLst>
              <a:ext uri="{FF2B5EF4-FFF2-40B4-BE49-F238E27FC236}">
                <a16:creationId xmlns:a16="http://schemas.microsoft.com/office/drawing/2014/main" id="{B02E9039-28E1-4AE9-93E4-3892EA0EFBE3}"/>
              </a:ext>
            </a:extLst>
          </p:cNvPr>
          <p:cNvSpPr/>
          <p:nvPr/>
        </p:nvSpPr>
        <p:spPr bwMode="auto">
          <a:xfrm>
            <a:off x="879165" y="4112783"/>
            <a:ext cx="1958557" cy="16504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CTA</a:t>
            </a:r>
          </a:p>
        </p:txBody>
      </p:sp>
      <p:sp>
        <p:nvSpPr>
          <p:cNvPr id="6149" name="TextBox 6148">
            <a:extLst>
              <a:ext uri="{FF2B5EF4-FFF2-40B4-BE49-F238E27FC236}">
                <a16:creationId xmlns:a16="http://schemas.microsoft.com/office/drawing/2014/main" id="{2A54A2B0-B575-7525-4A64-6E12B73517DD}"/>
              </a:ext>
            </a:extLst>
          </p:cNvPr>
          <p:cNvSpPr txBox="1"/>
          <p:nvPr/>
        </p:nvSpPr>
        <p:spPr>
          <a:xfrm>
            <a:off x="879165" y="3388522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Risk - Physical</a:t>
            </a:r>
          </a:p>
        </p:txBody>
      </p:sp>
      <p:sp>
        <p:nvSpPr>
          <p:cNvPr id="6150" name="TextBox 6149">
            <a:extLst>
              <a:ext uri="{FF2B5EF4-FFF2-40B4-BE49-F238E27FC236}">
                <a16:creationId xmlns:a16="http://schemas.microsoft.com/office/drawing/2014/main" id="{93728FF6-93BF-4356-64EA-DD7273B6DFFD}"/>
              </a:ext>
            </a:extLst>
          </p:cNvPr>
          <p:cNvSpPr txBox="1"/>
          <p:nvPr/>
        </p:nvSpPr>
        <p:spPr>
          <a:xfrm>
            <a:off x="879165" y="3517455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Risk - Transition</a:t>
            </a:r>
          </a:p>
        </p:txBody>
      </p:sp>
      <p:sp>
        <p:nvSpPr>
          <p:cNvPr id="6151" name="TextBox 6150">
            <a:extLst>
              <a:ext uri="{FF2B5EF4-FFF2-40B4-BE49-F238E27FC236}">
                <a16:creationId xmlns:a16="http://schemas.microsoft.com/office/drawing/2014/main" id="{4CDD390E-5723-641B-AC62-11626F034722}"/>
              </a:ext>
            </a:extLst>
          </p:cNvPr>
          <p:cNvSpPr txBox="1"/>
          <p:nvPr/>
        </p:nvSpPr>
        <p:spPr>
          <a:xfrm>
            <a:off x="879165" y="3646462"/>
            <a:ext cx="2139905" cy="257369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>
                <a:latin typeface="+mn-lt"/>
              </a:rPr>
              <a:t>Opportunities</a:t>
            </a:r>
          </a:p>
        </p:txBody>
      </p:sp>
      <p:sp>
        <p:nvSpPr>
          <p:cNvPr id="6152" name="Rectangle 6151">
            <a:extLst>
              <a:ext uri="{FF2B5EF4-FFF2-40B4-BE49-F238E27FC236}">
                <a16:creationId xmlns:a16="http://schemas.microsoft.com/office/drawing/2014/main" id="{EC2F201B-F986-92C7-0790-29B36E95D89C}"/>
              </a:ext>
            </a:extLst>
          </p:cNvPr>
          <p:cNvSpPr/>
          <p:nvPr/>
        </p:nvSpPr>
        <p:spPr bwMode="auto">
          <a:xfrm>
            <a:off x="847548" y="2549705"/>
            <a:ext cx="3127556" cy="2890669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153" name="Oval 6152">
            <a:extLst>
              <a:ext uri="{FF2B5EF4-FFF2-40B4-BE49-F238E27FC236}">
                <a16:creationId xmlns:a16="http://schemas.microsoft.com/office/drawing/2014/main" id="{4A6D0B2C-BE09-DDF1-3185-42EA81751DCB}"/>
              </a:ext>
            </a:extLst>
          </p:cNvPr>
          <p:cNvSpPr/>
          <p:nvPr/>
        </p:nvSpPr>
        <p:spPr bwMode="auto">
          <a:xfrm>
            <a:off x="2967656" y="357679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6154" name="TextBox 6153">
            <a:extLst>
              <a:ext uri="{FF2B5EF4-FFF2-40B4-BE49-F238E27FC236}">
                <a16:creationId xmlns:a16="http://schemas.microsoft.com/office/drawing/2014/main" id="{B8C8C43B-A828-95CF-E24B-4BDAAD16D27A}"/>
              </a:ext>
            </a:extLst>
          </p:cNvPr>
          <p:cNvSpPr txBox="1"/>
          <p:nvPr/>
        </p:nvSpPr>
        <p:spPr>
          <a:xfrm>
            <a:off x="914359" y="5686117"/>
            <a:ext cx="1714539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 Horizonte temporal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F6957091-93DA-8507-CC55-4570088FAD3F}"/>
              </a:ext>
            </a:extLst>
          </p:cNvPr>
          <p:cNvGrpSpPr/>
          <p:nvPr/>
        </p:nvGrpSpPr>
        <p:grpSpPr>
          <a:xfrm>
            <a:off x="524347" y="1648756"/>
            <a:ext cx="11089682" cy="565146"/>
            <a:chOff x="593229" y="2019255"/>
            <a:chExt cx="4073057" cy="565146"/>
          </a:xfrm>
        </p:grpSpPr>
        <p:sp>
          <p:nvSpPr>
            <p:cNvPr id="6156" name="Freeform 171">
              <a:extLst>
                <a:ext uri="{FF2B5EF4-FFF2-40B4-BE49-F238E27FC236}">
                  <a16:creationId xmlns:a16="http://schemas.microsoft.com/office/drawing/2014/main" id="{30FBB50F-C04B-6B97-0D70-92918C6E9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229" y="2300288"/>
              <a:ext cx="4073057" cy="45719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rgbClr val="E59D27"/>
            </a:solidFill>
            <a:ln>
              <a:solidFill>
                <a:srgbClr val="E59D27"/>
              </a:solidFill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defTabSz="914218" eaLnBrk="1" fontAlgn="auto" hangingPunct="1">
                <a:defRPr/>
              </a:pPr>
              <a:endParaRPr lang="es-ES" sz="1866">
                <a:solidFill>
                  <a:srgbClr val="1B93BE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157" name="TextBox 6156">
              <a:extLst>
                <a:ext uri="{FF2B5EF4-FFF2-40B4-BE49-F238E27FC236}">
                  <a16:creationId xmlns:a16="http://schemas.microsoft.com/office/drawing/2014/main" id="{E7FB0DDC-2D41-59E8-59E3-7BF216CFE680}"/>
                </a:ext>
              </a:extLst>
            </p:cNvPr>
            <p:cNvSpPr txBox="1">
              <a:spLocks/>
            </p:cNvSpPr>
            <p:nvPr/>
          </p:nvSpPr>
          <p:spPr>
            <a:xfrm>
              <a:off x="992600" y="2019255"/>
              <a:ext cx="3262125" cy="565146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600" b="1" dirty="0">
                  <a:solidFill>
                    <a:srgbClr val="E59D27"/>
                  </a:solidFill>
                  <a:latin typeface="+mn-lt"/>
                </a:rPr>
                <a:t>AGREGAÇÃO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 sz="1600" b="1" dirty="0">
                <a:solidFill>
                  <a:srgbClr val="001A48"/>
                </a:solidFill>
                <a:latin typeface="+mn-lt"/>
              </a:endParaRPr>
            </a:p>
          </p:txBody>
        </p:sp>
      </p:grpSp>
      <p:sp>
        <p:nvSpPr>
          <p:cNvPr id="6158" name="TextBox 6157">
            <a:extLst>
              <a:ext uri="{FF2B5EF4-FFF2-40B4-BE49-F238E27FC236}">
                <a16:creationId xmlns:a16="http://schemas.microsoft.com/office/drawing/2014/main" id="{A76E9DD5-AB14-C122-5802-24968CBC7473}"/>
              </a:ext>
            </a:extLst>
          </p:cNvPr>
          <p:cNvSpPr txBox="1"/>
          <p:nvPr/>
        </p:nvSpPr>
        <p:spPr>
          <a:xfrm>
            <a:off x="2620622" y="5686117"/>
            <a:ext cx="1629260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Cenário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climáticos</a:t>
            </a:r>
            <a:endParaRPr lang="en-US" sz="1200" b="1" dirty="0">
              <a:latin typeface="+mn-lt"/>
            </a:endParaRPr>
          </a:p>
        </p:txBody>
      </p:sp>
      <p:sp>
        <p:nvSpPr>
          <p:cNvPr id="6159" name="TextBox 6158">
            <a:extLst>
              <a:ext uri="{FF2B5EF4-FFF2-40B4-BE49-F238E27FC236}">
                <a16:creationId xmlns:a16="http://schemas.microsoft.com/office/drawing/2014/main" id="{156D8C07-6912-827D-5042-72C48A7BD1EE}"/>
              </a:ext>
            </a:extLst>
          </p:cNvPr>
          <p:cNvSpPr txBox="1"/>
          <p:nvPr/>
        </p:nvSpPr>
        <p:spPr>
          <a:xfrm>
            <a:off x="4279546" y="5686117"/>
            <a:ext cx="2921354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latin typeface="+mn-lt"/>
              </a:rPr>
              <a:t>Unidade</a:t>
            </a:r>
            <a:r>
              <a:rPr lang="en-US" sz="1200" b="1" dirty="0">
                <a:latin typeface="+mn-lt"/>
              </a:rPr>
              <a:t> de </a:t>
            </a:r>
            <a:r>
              <a:rPr lang="en-US" sz="1200" b="1" dirty="0" err="1">
                <a:latin typeface="+mn-lt"/>
              </a:rPr>
              <a:t>negócio</a:t>
            </a:r>
            <a:endParaRPr lang="en-US" sz="1200" b="1" dirty="0">
              <a:latin typeface="+mn-lt"/>
            </a:endParaRPr>
          </a:p>
        </p:txBody>
      </p:sp>
      <p:sp>
        <p:nvSpPr>
          <p:cNvPr id="6160" name="TextBox 6159">
            <a:extLst>
              <a:ext uri="{FF2B5EF4-FFF2-40B4-BE49-F238E27FC236}">
                <a16:creationId xmlns:a16="http://schemas.microsoft.com/office/drawing/2014/main" id="{F9AABEA6-AE33-34B7-C172-0C4B2BC0B913}"/>
              </a:ext>
            </a:extLst>
          </p:cNvPr>
          <p:cNvSpPr txBox="1"/>
          <p:nvPr/>
        </p:nvSpPr>
        <p:spPr>
          <a:xfrm>
            <a:off x="6239944" y="5686117"/>
            <a:ext cx="2942402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>
                <a:latin typeface="+mn-lt"/>
              </a:rPr>
              <a:t>Auto-</a:t>
            </a:r>
            <a:r>
              <a:rPr lang="en-US" sz="1200" b="1" dirty="0" err="1">
                <a:latin typeface="+mn-lt"/>
              </a:rPr>
              <a:t>estrada</a:t>
            </a:r>
            <a:endParaRPr lang="en-US" sz="1100" b="1" dirty="0">
              <a:latin typeface="+mn-lt"/>
            </a:endParaRPr>
          </a:p>
        </p:txBody>
      </p:sp>
      <p:sp>
        <p:nvSpPr>
          <p:cNvPr id="6161" name="Oval 6160">
            <a:extLst>
              <a:ext uri="{FF2B5EF4-FFF2-40B4-BE49-F238E27FC236}">
                <a16:creationId xmlns:a16="http://schemas.microsoft.com/office/drawing/2014/main" id="{376EE065-D9B9-472A-2560-FF2D5B995986}"/>
              </a:ext>
            </a:extLst>
          </p:cNvPr>
          <p:cNvSpPr/>
          <p:nvPr/>
        </p:nvSpPr>
        <p:spPr bwMode="auto">
          <a:xfrm>
            <a:off x="678333" y="2543977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3600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6162" name="Oval 6161">
            <a:extLst>
              <a:ext uri="{FF2B5EF4-FFF2-40B4-BE49-F238E27FC236}">
                <a16:creationId xmlns:a16="http://schemas.microsoft.com/office/drawing/2014/main" id="{50CD3C92-D2EC-3262-D77B-EB7D896687EA}"/>
              </a:ext>
            </a:extLst>
          </p:cNvPr>
          <p:cNvSpPr/>
          <p:nvPr/>
        </p:nvSpPr>
        <p:spPr bwMode="auto">
          <a:xfrm>
            <a:off x="1762492" y="2800867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72000" tIns="3600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6163" name="Oval 6162">
            <a:extLst>
              <a:ext uri="{FF2B5EF4-FFF2-40B4-BE49-F238E27FC236}">
                <a16:creationId xmlns:a16="http://schemas.microsoft.com/office/drawing/2014/main" id="{2D1D1B08-3B8B-FFA1-0C18-87139D0128A7}"/>
              </a:ext>
            </a:extLst>
          </p:cNvPr>
          <p:cNvSpPr/>
          <p:nvPr/>
        </p:nvSpPr>
        <p:spPr bwMode="auto">
          <a:xfrm>
            <a:off x="858650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164" name="Oval 6163">
            <a:extLst>
              <a:ext uri="{FF2B5EF4-FFF2-40B4-BE49-F238E27FC236}">
                <a16:creationId xmlns:a16="http://schemas.microsoft.com/office/drawing/2014/main" id="{F58F05CE-99B0-E8D2-D0C4-1EC59DBFF902}"/>
              </a:ext>
            </a:extLst>
          </p:cNvPr>
          <p:cNvSpPr/>
          <p:nvPr/>
        </p:nvSpPr>
        <p:spPr bwMode="auto">
          <a:xfrm>
            <a:off x="2518797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6165" name="Oval 6164">
            <a:extLst>
              <a:ext uri="{FF2B5EF4-FFF2-40B4-BE49-F238E27FC236}">
                <a16:creationId xmlns:a16="http://schemas.microsoft.com/office/drawing/2014/main" id="{AEA4CB7D-F399-97EC-6AB0-590F27DCFDE8}"/>
              </a:ext>
            </a:extLst>
          </p:cNvPr>
          <p:cNvSpPr/>
          <p:nvPr/>
        </p:nvSpPr>
        <p:spPr bwMode="auto">
          <a:xfrm>
            <a:off x="4206880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6166" name="Oval 6165">
            <a:extLst>
              <a:ext uri="{FF2B5EF4-FFF2-40B4-BE49-F238E27FC236}">
                <a16:creationId xmlns:a16="http://schemas.microsoft.com/office/drawing/2014/main" id="{2EE2937E-79E5-1989-2C65-F678657E3F8E}"/>
              </a:ext>
            </a:extLst>
          </p:cNvPr>
          <p:cNvSpPr/>
          <p:nvPr/>
        </p:nvSpPr>
        <p:spPr bwMode="auto">
          <a:xfrm>
            <a:off x="6166401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6167" name="Rectangle 6166">
            <a:extLst>
              <a:ext uri="{FF2B5EF4-FFF2-40B4-BE49-F238E27FC236}">
                <a16:creationId xmlns:a16="http://schemas.microsoft.com/office/drawing/2014/main" id="{9A9BE10E-D883-2537-CC3C-289BEEC385EC}"/>
              </a:ext>
            </a:extLst>
          </p:cNvPr>
          <p:cNvSpPr/>
          <p:nvPr/>
        </p:nvSpPr>
        <p:spPr bwMode="auto">
          <a:xfrm>
            <a:off x="899293" y="2805018"/>
            <a:ext cx="2886367" cy="257267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168" name="Rectangle 6167">
            <a:extLst>
              <a:ext uri="{FF2B5EF4-FFF2-40B4-BE49-F238E27FC236}">
                <a16:creationId xmlns:a16="http://schemas.microsoft.com/office/drawing/2014/main" id="{D042D82D-C50A-32D7-FE8A-E34E088928EE}"/>
              </a:ext>
            </a:extLst>
          </p:cNvPr>
          <p:cNvSpPr/>
          <p:nvPr/>
        </p:nvSpPr>
        <p:spPr bwMode="auto">
          <a:xfrm>
            <a:off x="949592" y="3456255"/>
            <a:ext cx="2556934" cy="447576"/>
          </a:xfrm>
          <a:prstGeom prst="rect">
            <a:avLst/>
          </a:prstGeom>
          <a:noFill/>
          <a:ln w="19050" cap="flat" cmpd="sng" algn="ctr">
            <a:solidFill>
              <a:srgbClr val="FFFFFF">
                <a:lumMod val="75000"/>
              </a:srgb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169" name="TextBox 6168">
            <a:extLst>
              <a:ext uri="{FF2B5EF4-FFF2-40B4-BE49-F238E27FC236}">
                <a16:creationId xmlns:a16="http://schemas.microsoft.com/office/drawing/2014/main" id="{FE746691-B914-F716-2D34-93DD85035EC6}"/>
              </a:ext>
            </a:extLst>
          </p:cNvPr>
          <p:cNvSpPr txBox="1"/>
          <p:nvPr/>
        </p:nvSpPr>
        <p:spPr>
          <a:xfrm>
            <a:off x="859969" y="3031270"/>
            <a:ext cx="2139905" cy="466016"/>
          </a:xfrm>
          <a:prstGeom prst="rect">
            <a:avLst/>
          </a:prstGeom>
          <a:noFill/>
          <a:ln>
            <a:noFill/>
          </a:ln>
        </p:spPr>
        <p:txBody>
          <a:bodyPr wrap="square" lIns="72000" tIns="36000" rIns="72000" bIns="36000" rtlCol="0" anchor="ctr">
            <a:spAutoFit/>
          </a:bodyPr>
          <a:lstStyle/>
          <a:p>
            <a:pPr marL="171450" indent="-171450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Motorway</a:t>
            </a:r>
          </a:p>
          <a:p>
            <a:pPr marL="171450" indent="-171450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Sub-Stretch</a:t>
            </a:r>
          </a:p>
          <a:p>
            <a:pPr marL="171450" indent="-171450" eaLnBrk="1" fontAlgn="auto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+mn-lt"/>
              </a:rPr>
              <a:t>Assets</a:t>
            </a:r>
          </a:p>
        </p:txBody>
      </p:sp>
      <p:sp>
        <p:nvSpPr>
          <p:cNvPr id="6170" name="TextBox 6169">
            <a:extLst>
              <a:ext uri="{FF2B5EF4-FFF2-40B4-BE49-F238E27FC236}">
                <a16:creationId xmlns:a16="http://schemas.microsoft.com/office/drawing/2014/main" id="{C3E72489-0E70-6A57-2B20-280FF6ED9A57}"/>
              </a:ext>
            </a:extLst>
          </p:cNvPr>
          <p:cNvSpPr txBox="1"/>
          <p:nvPr/>
        </p:nvSpPr>
        <p:spPr>
          <a:xfrm>
            <a:off x="7502727" y="5686117"/>
            <a:ext cx="2942402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latin typeface="+mn-lt"/>
              </a:rPr>
              <a:t>Sublanço</a:t>
            </a:r>
            <a:endParaRPr lang="en-US" sz="1200" b="1" dirty="0">
              <a:latin typeface="+mn-lt"/>
            </a:endParaRPr>
          </a:p>
        </p:txBody>
      </p:sp>
      <p:sp>
        <p:nvSpPr>
          <p:cNvPr id="6171" name="Oval 6170">
            <a:extLst>
              <a:ext uri="{FF2B5EF4-FFF2-40B4-BE49-F238E27FC236}">
                <a16:creationId xmlns:a16="http://schemas.microsoft.com/office/drawing/2014/main" id="{037C0C34-1656-30B7-C55A-E8FAE763B646}"/>
              </a:ext>
            </a:extLst>
          </p:cNvPr>
          <p:cNvSpPr/>
          <p:nvPr/>
        </p:nvSpPr>
        <p:spPr bwMode="auto">
          <a:xfrm>
            <a:off x="7356447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6172" name="TextBox 6171">
            <a:extLst>
              <a:ext uri="{FF2B5EF4-FFF2-40B4-BE49-F238E27FC236}">
                <a16:creationId xmlns:a16="http://schemas.microsoft.com/office/drawing/2014/main" id="{EC4C63DD-C289-143C-2B77-C15133C5F7E6}"/>
              </a:ext>
            </a:extLst>
          </p:cNvPr>
          <p:cNvSpPr txBox="1"/>
          <p:nvPr/>
        </p:nvSpPr>
        <p:spPr>
          <a:xfrm>
            <a:off x="8722461" y="5686117"/>
            <a:ext cx="2942402" cy="257369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b="1" dirty="0" err="1">
                <a:latin typeface="+mn-lt"/>
              </a:rPr>
              <a:t>Ativos</a:t>
            </a:r>
            <a:endParaRPr lang="en-US" sz="1200" b="1" dirty="0">
              <a:latin typeface="+mn-lt"/>
            </a:endParaRPr>
          </a:p>
        </p:txBody>
      </p:sp>
      <p:sp>
        <p:nvSpPr>
          <p:cNvPr id="6173" name="Oval 6172">
            <a:extLst>
              <a:ext uri="{FF2B5EF4-FFF2-40B4-BE49-F238E27FC236}">
                <a16:creationId xmlns:a16="http://schemas.microsoft.com/office/drawing/2014/main" id="{180FC024-A68B-9568-3365-499F8BF5EE4A}"/>
              </a:ext>
            </a:extLst>
          </p:cNvPr>
          <p:cNvSpPr/>
          <p:nvPr/>
        </p:nvSpPr>
        <p:spPr bwMode="auto">
          <a:xfrm>
            <a:off x="8576181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6174" name="Oval 6173">
            <a:extLst>
              <a:ext uri="{FF2B5EF4-FFF2-40B4-BE49-F238E27FC236}">
                <a16:creationId xmlns:a16="http://schemas.microsoft.com/office/drawing/2014/main" id="{91BC8F20-BD23-6018-83C4-E367E10BC718}"/>
              </a:ext>
            </a:extLst>
          </p:cNvPr>
          <p:cNvSpPr/>
          <p:nvPr/>
        </p:nvSpPr>
        <p:spPr bwMode="auto">
          <a:xfrm>
            <a:off x="9575438" y="5688801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6175" name="Oval 6174">
            <a:extLst>
              <a:ext uri="{FF2B5EF4-FFF2-40B4-BE49-F238E27FC236}">
                <a16:creationId xmlns:a16="http://schemas.microsoft.com/office/drawing/2014/main" id="{4A86BD09-DD1A-A74D-6E4D-548B34196CA9}"/>
              </a:ext>
            </a:extLst>
          </p:cNvPr>
          <p:cNvSpPr/>
          <p:nvPr/>
        </p:nvSpPr>
        <p:spPr bwMode="auto">
          <a:xfrm>
            <a:off x="1916090" y="2959966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6176" name="Oval 6175">
            <a:extLst>
              <a:ext uri="{FF2B5EF4-FFF2-40B4-BE49-F238E27FC236}">
                <a16:creationId xmlns:a16="http://schemas.microsoft.com/office/drawing/2014/main" id="{E16A9254-B6A3-7F22-8A67-A8AE6286FB75}"/>
              </a:ext>
            </a:extLst>
          </p:cNvPr>
          <p:cNvSpPr/>
          <p:nvPr/>
        </p:nvSpPr>
        <p:spPr bwMode="auto">
          <a:xfrm>
            <a:off x="2054476" y="3112416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6177" name="Oval 6176">
            <a:extLst>
              <a:ext uri="{FF2B5EF4-FFF2-40B4-BE49-F238E27FC236}">
                <a16:creationId xmlns:a16="http://schemas.microsoft.com/office/drawing/2014/main" id="{80770DCE-C2ED-7A76-94CA-73D95314CC19}"/>
              </a:ext>
            </a:extLst>
          </p:cNvPr>
          <p:cNvSpPr/>
          <p:nvPr/>
        </p:nvSpPr>
        <p:spPr bwMode="auto">
          <a:xfrm>
            <a:off x="2218890" y="3227216"/>
            <a:ext cx="288000" cy="252000"/>
          </a:xfrm>
          <a:prstGeom prst="ellipse">
            <a:avLst/>
          </a:prstGeom>
          <a:solidFill>
            <a:srgbClr val="1B93BE"/>
          </a:solidFill>
          <a:ln>
            <a:noFill/>
            <a:headEnd type="none" w="med" len="med"/>
            <a:tailEnd type="none" w="med" len="med"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6181" name="TextBox 6180">
            <a:extLst>
              <a:ext uri="{FF2B5EF4-FFF2-40B4-BE49-F238E27FC236}">
                <a16:creationId xmlns:a16="http://schemas.microsoft.com/office/drawing/2014/main" id="{0751F24E-65DC-E7EE-E62E-686513BB2B08}"/>
              </a:ext>
            </a:extLst>
          </p:cNvPr>
          <p:cNvSpPr txBox="1"/>
          <p:nvPr/>
        </p:nvSpPr>
        <p:spPr>
          <a:xfrm>
            <a:off x="503958" y="841202"/>
            <a:ext cx="997007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/>
              <a:t>Os resultados são agregados por (1) horizonte temporal, (2) cenário climático, (3) unidade de negócio/segmento, (4) autoestrada; (5) sublanço; (6) ativos e (7) tipo de risco/oportunidade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267640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0" y="365125"/>
            <a:ext cx="7294672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3.5 Resultados globais </a:t>
            </a:r>
            <a:r>
              <a:rPr lang="pt-PT" altLang="pt-PT" sz="1800" dirty="0"/>
              <a:t>(2/2)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505679ED-07AE-9E9F-7F1A-DA2302428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26459"/>
              </p:ext>
            </p:extLst>
          </p:nvPr>
        </p:nvGraphicFramePr>
        <p:xfrm>
          <a:off x="6423128" y="3460897"/>
          <a:ext cx="5342822" cy="258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60CE4616-FD81-6B3D-791F-335CF08D9CA4}"/>
              </a:ext>
            </a:extLst>
          </p:cNvPr>
          <p:cNvGrpSpPr/>
          <p:nvPr/>
        </p:nvGrpSpPr>
        <p:grpSpPr>
          <a:xfrm>
            <a:off x="872406" y="5647384"/>
            <a:ext cx="5323371" cy="769926"/>
            <a:chOff x="4206001" y="6317552"/>
            <a:chExt cx="5323371" cy="76992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86028D5-0FAC-9BF7-9835-B9682993CD5A}"/>
                </a:ext>
              </a:extLst>
            </p:cNvPr>
            <p:cNvGrpSpPr/>
            <p:nvPr/>
          </p:nvGrpSpPr>
          <p:grpSpPr>
            <a:xfrm>
              <a:off x="4206001" y="6317552"/>
              <a:ext cx="5323371" cy="769926"/>
              <a:chOff x="7330520" y="123016"/>
              <a:chExt cx="4004328" cy="769926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8937D3-3520-FA70-8CA3-CBE3ED525526}"/>
                  </a:ext>
                </a:extLst>
              </p:cNvPr>
              <p:cNvSpPr txBox="1"/>
              <p:nvPr/>
            </p:nvSpPr>
            <p:spPr>
              <a:xfrm>
                <a:off x="7446416" y="123501"/>
                <a:ext cx="3888432" cy="769441"/>
              </a:xfrm>
              <a:prstGeom prst="rect">
                <a:avLst/>
              </a:prstGeom>
              <a:noFill/>
            </p:spPr>
            <p:txBody>
              <a:bodyPr wrap="square" numCol="2" rtlCol="0">
                <a:spAutoFit/>
              </a:bodyPr>
              <a:lstStyle/>
              <a:p>
                <a:r>
                  <a:rPr lang="en-GB" sz="1100" dirty="0"/>
                  <a:t>Extreme cold days</a:t>
                </a:r>
              </a:p>
              <a:p>
                <a:r>
                  <a:rPr lang="en-GB" sz="1100" dirty="0"/>
                  <a:t>Extreme hot days</a:t>
                </a:r>
              </a:p>
              <a:p>
                <a:endParaRPr lang="en-GB" sz="1100" dirty="0"/>
              </a:p>
              <a:p>
                <a:endParaRPr lang="en-GB" sz="1100" dirty="0"/>
              </a:p>
              <a:p>
                <a:endParaRPr lang="en-GB" sz="11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C121D94-3921-30C3-1881-DE63AFCE3BA9}"/>
                  </a:ext>
                </a:extLst>
              </p:cNvPr>
              <p:cNvSpPr/>
              <p:nvPr/>
            </p:nvSpPr>
            <p:spPr>
              <a:xfrm>
                <a:off x="7330520" y="363656"/>
                <a:ext cx="144000" cy="144000"/>
              </a:xfrm>
              <a:prstGeom prst="rect">
                <a:avLst/>
              </a:prstGeom>
              <a:solidFill>
                <a:srgbClr val="C6D7D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6502C43-B0D1-242C-4120-FF6DA10B0B28}"/>
                  </a:ext>
                </a:extLst>
              </p:cNvPr>
              <p:cNvSpPr/>
              <p:nvPr/>
            </p:nvSpPr>
            <p:spPr>
              <a:xfrm>
                <a:off x="8538381" y="195509"/>
                <a:ext cx="144000" cy="144000"/>
              </a:xfrm>
              <a:prstGeom prst="rect">
                <a:avLst/>
              </a:prstGeom>
              <a:solidFill>
                <a:srgbClr val="00BFA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E295A5D-9A72-C3F7-90FC-97C4F24A1DF2}"/>
                  </a:ext>
                </a:extLst>
              </p:cNvPr>
              <p:cNvSpPr/>
              <p:nvPr/>
            </p:nvSpPr>
            <p:spPr>
              <a:xfrm>
                <a:off x="8538381" y="371195"/>
                <a:ext cx="144000" cy="144000"/>
              </a:xfrm>
              <a:prstGeom prst="rect">
                <a:avLst/>
              </a:prstGeom>
              <a:solidFill>
                <a:srgbClr val="B7BE3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70EBA06-D000-691A-52A8-21A8ED097794}"/>
                  </a:ext>
                </a:extLst>
              </p:cNvPr>
              <p:cNvSpPr/>
              <p:nvPr/>
            </p:nvSpPr>
            <p:spPr>
              <a:xfrm>
                <a:off x="7330520" y="188754"/>
                <a:ext cx="144000" cy="144000"/>
              </a:xfrm>
              <a:prstGeom prst="rect">
                <a:avLst/>
              </a:prstGeom>
              <a:solidFill>
                <a:srgbClr val="00A1D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548FB48-7CD4-C5E9-8B0A-E12E42ACFF2A}"/>
                  </a:ext>
                </a:extLst>
              </p:cNvPr>
              <p:cNvSpPr txBox="1"/>
              <p:nvPr/>
            </p:nvSpPr>
            <p:spPr>
              <a:xfrm>
                <a:off x="8660938" y="123016"/>
                <a:ext cx="20497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Extreme events – rain</a:t>
                </a:r>
              </a:p>
              <a:p>
                <a:r>
                  <a:rPr lang="en-GB" sz="1100" dirty="0"/>
                  <a:t>Extreme events – fire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5AB5F8-F61F-A441-C065-32F11EF8FCF0}"/>
                  </a:ext>
                </a:extLst>
              </p:cNvPr>
              <p:cNvSpPr txBox="1"/>
              <p:nvPr/>
            </p:nvSpPr>
            <p:spPr>
              <a:xfrm>
                <a:off x="10009381" y="123408"/>
                <a:ext cx="12036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Extreme events – wind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D0D88D-1612-3860-AC96-E90C86434E1C}"/>
                </a:ext>
              </a:extLst>
            </p:cNvPr>
            <p:cNvSpPr/>
            <p:nvPr/>
          </p:nvSpPr>
          <p:spPr>
            <a:xfrm>
              <a:off x="7606206" y="6397395"/>
              <a:ext cx="191434" cy="144000"/>
            </a:xfrm>
            <a:prstGeom prst="rect">
              <a:avLst/>
            </a:prstGeom>
            <a:solidFill>
              <a:srgbClr val="61C3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A046B33-8706-FCDF-8328-E1A5E57FE5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82" y="544811"/>
            <a:ext cx="1273719" cy="1377882"/>
          </a:xfrm>
          <a:prstGeom prst="rect">
            <a:avLst/>
          </a:prstGeom>
        </p:spPr>
      </p:pic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A93DB18D-390E-B311-2754-896320B91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4569004"/>
              </p:ext>
            </p:extLst>
          </p:nvPr>
        </p:nvGraphicFramePr>
        <p:xfrm>
          <a:off x="7204539" y="1333431"/>
          <a:ext cx="378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93DBD213-105B-0757-A932-3E77799D6279}"/>
              </a:ext>
            </a:extLst>
          </p:cNvPr>
          <p:cNvSpPr/>
          <p:nvPr/>
        </p:nvSpPr>
        <p:spPr>
          <a:xfrm>
            <a:off x="7434961" y="1233752"/>
            <a:ext cx="3319156" cy="3993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Expected Loss by Motorway</a:t>
            </a:r>
          </a:p>
          <a:p>
            <a:pPr algn="ctr"/>
            <a:r>
              <a:rPr lang="en-GB" sz="1100" b="0" dirty="0">
                <a:solidFill>
                  <a:schemeClr val="tx1"/>
                </a:solidFill>
              </a:rPr>
              <a:t>by scenario and time horizon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045AA98C-8648-F4F3-CA56-F478D65C5A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9817877"/>
              </p:ext>
            </p:extLst>
          </p:nvPr>
        </p:nvGraphicFramePr>
        <p:xfrm>
          <a:off x="1165696" y="1715516"/>
          <a:ext cx="4680000" cy="377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60CCA582-5738-50C3-C966-C50B1C6D3B52}"/>
              </a:ext>
            </a:extLst>
          </p:cNvPr>
          <p:cNvGrpSpPr/>
          <p:nvPr/>
        </p:nvGrpSpPr>
        <p:grpSpPr>
          <a:xfrm>
            <a:off x="988829" y="1977142"/>
            <a:ext cx="276999" cy="1347353"/>
            <a:chOff x="102326" y="1967528"/>
            <a:chExt cx="276999" cy="134735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00B90C-1DE1-5212-7E88-2873472B1B52}"/>
                </a:ext>
              </a:extLst>
            </p:cNvPr>
            <p:cNvSpPr txBox="1"/>
            <p:nvPr/>
          </p:nvSpPr>
          <p:spPr>
            <a:xfrm rot="16200000">
              <a:off x="-432093" y="2503463"/>
              <a:ext cx="13458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latin typeface="Calibri"/>
                  <a:cs typeface="+mn-cs"/>
                </a:rPr>
                <a:t>Expected Gain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C4CC32C-AA5A-0ECB-5AE6-7293238C3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52" y="1967528"/>
              <a:ext cx="144000" cy="14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6329C4-1371-A2A6-855F-6EF35EC07F55}"/>
              </a:ext>
            </a:extLst>
          </p:cNvPr>
          <p:cNvGrpSpPr/>
          <p:nvPr/>
        </p:nvGrpSpPr>
        <p:grpSpPr>
          <a:xfrm>
            <a:off x="988829" y="3540217"/>
            <a:ext cx="276999" cy="1259087"/>
            <a:chOff x="102326" y="3576906"/>
            <a:chExt cx="276999" cy="125908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65E798-4160-8A17-E3B8-A245C381AD99}"/>
                </a:ext>
              </a:extLst>
            </p:cNvPr>
            <p:cNvSpPr txBox="1"/>
            <p:nvPr/>
          </p:nvSpPr>
          <p:spPr>
            <a:xfrm rot="16200000">
              <a:off x="-362243" y="4041475"/>
              <a:ext cx="12061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1200" b="1" dirty="0">
                  <a:latin typeface="Calibri"/>
                  <a:cs typeface="+mn-cs"/>
                </a:rPr>
                <a:t>Expected Loss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3A57AE9-06EE-AB3A-1C6D-B73CF1997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84452" y="4691993"/>
              <a:ext cx="144000" cy="144000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F411BC4-8DFA-6E9A-034F-D8C23AF3A81E}"/>
              </a:ext>
            </a:extLst>
          </p:cNvPr>
          <p:cNvCxnSpPr/>
          <p:nvPr/>
        </p:nvCxnSpPr>
        <p:spPr>
          <a:xfrm>
            <a:off x="1048090" y="3436047"/>
            <a:ext cx="4572000" cy="0"/>
          </a:xfrm>
          <a:prstGeom prst="line">
            <a:avLst/>
          </a:prstGeom>
          <a:noFill/>
          <a:ln w="28575" cap="flat" cmpd="sng" algn="ctr">
            <a:solidFill>
              <a:srgbClr val="777777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4002345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6145" name="Picture 2">
            <a:extLst>
              <a:ext uri="{FF2B5EF4-FFF2-40B4-BE49-F238E27FC236}">
                <a16:creationId xmlns:a16="http://schemas.microsoft.com/office/drawing/2014/main" id="{D2ADF275-AA74-18F9-FA49-D79EDF45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6373" y="5226422"/>
            <a:ext cx="743784" cy="76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Metodologia: exemplo</a:t>
            </a:r>
          </a:p>
        </p:txBody>
      </p:sp>
      <p:pic>
        <p:nvPicPr>
          <p:cNvPr id="4" name="Gráfico 92">
            <a:extLst>
              <a:ext uri="{FF2B5EF4-FFF2-40B4-BE49-F238E27FC236}">
                <a16:creationId xmlns:a16="http://schemas.microsoft.com/office/drawing/2014/main" id="{16D97B20-2DC2-05BD-DEF0-89B76DF5E94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586551" y="1142737"/>
            <a:ext cx="570071" cy="731590"/>
          </a:xfrm>
          <a:prstGeom prst="rect">
            <a:avLst/>
          </a:prstGeom>
        </p:spPr>
      </p:pic>
      <p:pic>
        <p:nvPicPr>
          <p:cNvPr id="5" name="Gráfico 93">
            <a:extLst>
              <a:ext uri="{FF2B5EF4-FFF2-40B4-BE49-F238E27FC236}">
                <a16:creationId xmlns:a16="http://schemas.microsoft.com/office/drawing/2014/main" id="{8B9DB241-3222-838D-60EE-70B04928181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72720" y="1142737"/>
            <a:ext cx="570071" cy="731590"/>
          </a:xfrm>
          <a:prstGeom prst="rect">
            <a:avLst/>
          </a:prstGeom>
        </p:spPr>
      </p:pic>
      <p:pic>
        <p:nvPicPr>
          <p:cNvPr id="7" name="Gráfico 94">
            <a:extLst>
              <a:ext uri="{FF2B5EF4-FFF2-40B4-BE49-F238E27FC236}">
                <a16:creationId xmlns:a16="http://schemas.microsoft.com/office/drawing/2014/main" id="{72A34057-B2CF-5C75-A650-E665ED5ACC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298653" y="1142737"/>
            <a:ext cx="570071" cy="731590"/>
          </a:xfrm>
          <a:prstGeom prst="rect">
            <a:avLst/>
          </a:prstGeom>
        </p:spPr>
      </p:pic>
      <p:pic>
        <p:nvPicPr>
          <p:cNvPr id="8" name="Gráfico 95">
            <a:extLst>
              <a:ext uri="{FF2B5EF4-FFF2-40B4-BE49-F238E27FC236}">
                <a16:creationId xmlns:a16="http://schemas.microsoft.com/office/drawing/2014/main" id="{125A0848-D2E4-F2D4-DECA-9E899BF81EE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259828" y="1139568"/>
            <a:ext cx="565199" cy="7347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6CF06A-638C-A688-200B-58337967AE00}"/>
              </a:ext>
            </a:extLst>
          </p:cNvPr>
          <p:cNvSpPr txBox="1"/>
          <p:nvPr/>
        </p:nvSpPr>
        <p:spPr>
          <a:xfrm>
            <a:off x="818560" y="1807057"/>
            <a:ext cx="21060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risco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D361B8-B374-0A87-E9CE-6805719EB45B}"/>
              </a:ext>
            </a:extLst>
          </p:cNvPr>
          <p:cNvSpPr txBox="1"/>
          <p:nvPr/>
        </p:nvSpPr>
        <p:spPr>
          <a:xfrm>
            <a:off x="3704729" y="1807057"/>
            <a:ext cx="2106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Identificação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variáveis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relevantes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8C38EC-9996-73BA-37B1-27AB7CD96DF8}"/>
              </a:ext>
            </a:extLst>
          </p:cNvPr>
          <p:cNvSpPr txBox="1"/>
          <p:nvPr/>
        </p:nvSpPr>
        <p:spPr>
          <a:xfrm>
            <a:off x="6006475" y="1807057"/>
            <a:ext cx="3154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algn="ctr"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Recolha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variáveis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2F30FB-7C38-7E59-CAAC-C208128A2912}"/>
              </a:ext>
            </a:extLst>
          </p:cNvPr>
          <p:cNvSpPr txBox="1"/>
          <p:nvPr/>
        </p:nvSpPr>
        <p:spPr>
          <a:xfrm>
            <a:off x="8978978" y="1807057"/>
            <a:ext cx="3126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algn="ctr">
              <a:defRPr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Cálculo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97F789-6C1E-672A-7A6B-B9163C1B1115}"/>
              </a:ext>
            </a:extLst>
          </p:cNvPr>
          <p:cNvSpPr txBox="1"/>
          <p:nvPr/>
        </p:nvSpPr>
        <p:spPr>
          <a:xfrm>
            <a:off x="431586" y="2392953"/>
            <a:ext cx="2880000" cy="12080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Revisão da taxonomia de risco empresarial e da TCFD.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 de eventos históricos e identificação de riscos relacionados com o clima.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44E193-13CE-4B41-97B9-8926DAA7642D}"/>
              </a:ext>
            </a:extLst>
          </p:cNvPr>
          <p:cNvSpPr txBox="1"/>
          <p:nvPr/>
        </p:nvSpPr>
        <p:spPr>
          <a:xfrm>
            <a:off x="3317755" y="2392953"/>
            <a:ext cx="2880000" cy="16773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Identificação das variáveis climáticas adequadas.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Análise dos requisitos técnicos do ativo e de eventos passados.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Definição do limiar de materialização do risco no ativo selecionado.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AC8790-123D-244A-C1EA-E1AE678CB6B7}"/>
              </a:ext>
            </a:extLst>
          </p:cNvPr>
          <p:cNvSpPr txBox="1"/>
          <p:nvPr/>
        </p:nvSpPr>
        <p:spPr>
          <a:xfrm>
            <a:off x="6143688" y="2392953"/>
            <a:ext cx="2880000" cy="16389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Identificação das coordenadas do ativo.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Recolha das variáveis adequadas - frequência ou probabilidade associada à variável identificada para os diferentes horizontes temporais e cenários.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84E213-F6E9-EC01-0D3F-42EFC8A3AB71}"/>
              </a:ext>
            </a:extLst>
          </p:cNvPr>
          <p:cNvSpPr txBox="1"/>
          <p:nvPr/>
        </p:nvSpPr>
        <p:spPr>
          <a:xfrm>
            <a:off x="9102427" y="2392953"/>
            <a:ext cx="2880000" cy="14234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Estimativa do impacto financeiro individual para cada tipo de ativo/risco.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Cálculo do impacto total considerando o resultado da variável física e todos os ativos.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52223F-854C-1D40-C46F-48DB366D7E2D}"/>
              </a:ext>
            </a:extLst>
          </p:cNvPr>
          <p:cNvSpPr txBox="1"/>
          <p:nvPr/>
        </p:nvSpPr>
        <p:spPr>
          <a:xfrm>
            <a:off x="425418" y="4288306"/>
            <a:ext cx="28923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Danos no pavimento (superfície e camadas subjacentes) devido a ondas de calor.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1D6960-B4A2-21B3-D551-C6EA8B5E46E3}"/>
              </a:ext>
            </a:extLst>
          </p:cNvPr>
          <p:cNvSpPr txBox="1"/>
          <p:nvPr/>
        </p:nvSpPr>
        <p:spPr>
          <a:xfrm>
            <a:off x="3371882" y="4288306"/>
            <a:ext cx="27717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Dias com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temperatura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superior a 40ºC.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B58E55-C870-372C-3F63-B418A02880AE}"/>
              </a:ext>
            </a:extLst>
          </p:cNvPr>
          <p:cNvSpPr txBox="1"/>
          <p:nvPr/>
        </p:nvSpPr>
        <p:spPr>
          <a:xfrm>
            <a:off x="6138950" y="4288306"/>
            <a:ext cx="28894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Número de eventos de 5 dias consecutivos </a:t>
            </a:r>
            <a:r>
              <a:rPr lang="pt-PT" sz="1400" b="1" i="1" dirty="0">
                <a:latin typeface="Calibri"/>
                <a:cs typeface="+mn-cs"/>
              </a:rPr>
              <a:t>com mais de 40ºC </a:t>
            </a:r>
            <a:r>
              <a:rPr kumimoji="0" lang="pt-PT" sz="1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ano para cada cenário climático e horizonte temporal.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43A5AA-0027-77AE-827D-E9993B270DB5}"/>
              </a:ext>
            </a:extLst>
          </p:cNvPr>
          <p:cNvSpPr txBox="1"/>
          <p:nvPr/>
        </p:nvSpPr>
        <p:spPr>
          <a:xfrm>
            <a:off x="9102427" y="4288306"/>
            <a:ext cx="26930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marL="285750" indent="-285750">
              <a:buFont typeface="Arial" panose="020B0604020202020204" pitchFamily="34" charset="0"/>
              <a:buChar char="•"/>
              <a:defRPr sz="1400" b="1" i="1"/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Impacto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5 dias com T&gt;40ºC </a:t>
            </a:r>
            <a:r>
              <a:rPr kumimoji="0" lang="pt-PT" sz="1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 km de pavimento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t-PT" sz="1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Impacte global </a:t>
            </a:r>
            <a:r>
              <a:rPr kumimoji="0" lang="pt-PT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causado nos diferentes horizontes temporais e cenários e para a </a:t>
            </a:r>
            <a:r>
              <a:rPr kumimoji="0" lang="pt-PT" sz="1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totalidade dos </a:t>
            </a:r>
            <a:r>
              <a:rPr kumimoji="0" lang="pt-PT" sz="140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kms</a:t>
            </a:r>
            <a:r>
              <a:rPr kumimoji="0" lang="pt-PT" sz="140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pavimento.</a:t>
            </a:r>
            <a:endParaRPr kumimoji="0" lang="en-GB" sz="140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98727EB-7F23-A8F5-CC1F-7F2BB0EB70CA}"/>
              </a:ext>
            </a:extLst>
          </p:cNvPr>
          <p:cNvCxnSpPr>
            <a:cxnSpLocks/>
          </p:cNvCxnSpPr>
          <p:nvPr/>
        </p:nvCxnSpPr>
        <p:spPr>
          <a:xfrm flipV="1">
            <a:off x="547588" y="4228809"/>
            <a:ext cx="11145937" cy="0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ABF45CF8-1427-7586-DEDD-1258EE88320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946" y="4928172"/>
            <a:ext cx="1775618" cy="95869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3A4FD75-145C-EA6E-A22C-17B760138774}"/>
              </a:ext>
            </a:extLst>
          </p:cNvPr>
          <p:cNvGrpSpPr/>
          <p:nvPr/>
        </p:nvGrpSpPr>
        <p:grpSpPr>
          <a:xfrm>
            <a:off x="7327834" y="5321507"/>
            <a:ext cx="1333515" cy="622408"/>
            <a:chOff x="7040813" y="4496511"/>
            <a:chExt cx="4618706" cy="20704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E622B87-277F-BAD2-422A-10BB55D6B238}"/>
                </a:ext>
              </a:extLst>
            </p:cNvPr>
            <p:cNvGrpSpPr/>
            <p:nvPr/>
          </p:nvGrpSpPr>
          <p:grpSpPr>
            <a:xfrm>
              <a:off x="7040813" y="4496511"/>
              <a:ext cx="4618706" cy="2070455"/>
              <a:chOff x="7040813" y="4496511"/>
              <a:chExt cx="4618706" cy="207045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F6B0617C-9F38-C907-9F52-210A52B070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40813" y="4496511"/>
                <a:ext cx="4602161" cy="2044872"/>
              </a:xfrm>
              <a:prstGeom prst="rect">
                <a:avLst/>
              </a:prstGeom>
            </p:spPr>
          </p:pic>
          <p:pic>
            <p:nvPicPr>
              <p:cNvPr id="6144" name="Picture 6143">
                <a:extLst>
                  <a:ext uri="{FF2B5EF4-FFF2-40B4-BE49-F238E27FC236}">
                    <a16:creationId xmlns:a16="http://schemas.microsoft.com/office/drawing/2014/main" id="{E9B0A4DB-71E2-D58D-647B-90D24C3EE0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57357" y="5480050"/>
                <a:ext cx="4602162" cy="1086916"/>
              </a:xfrm>
              <a:prstGeom prst="rect">
                <a:avLst/>
              </a:prstGeom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07B5AAF-2ADE-8BD1-9CB0-8AF1E0B8D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4556" y="4715616"/>
              <a:ext cx="462506" cy="5499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0CA01E5-5CAC-54F4-7885-2281C0E70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94418" y="4715616"/>
              <a:ext cx="462506" cy="549909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971725-5056-FFD6-7615-5CC5FC35E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6438" y="4715616"/>
              <a:ext cx="462506" cy="54990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2A536A-BBB0-44EC-62BB-1F50D7262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0059" y="4715616"/>
              <a:ext cx="462506" cy="549909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F3E18BE-4298-A375-957D-6EEC899F9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3680" y="4715616"/>
              <a:ext cx="462506" cy="54990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B9E63E9-A4A4-8FE0-EF43-501380829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6532" y="4715616"/>
              <a:ext cx="462506" cy="549909"/>
            </a:xfrm>
            <a:prstGeom prst="rect">
              <a:avLst/>
            </a:prstGeom>
          </p:spPr>
        </p:pic>
      </p:grpSp>
      <p:pic>
        <p:nvPicPr>
          <p:cNvPr id="6146" name="Picture 6145">
            <a:extLst>
              <a:ext uri="{FF2B5EF4-FFF2-40B4-BE49-F238E27FC236}">
                <a16:creationId xmlns:a16="http://schemas.microsoft.com/office/drawing/2014/main" id="{76BC26DD-E0A1-ED08-EDE1-01759B37A4B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074" y="5024932"/>
            <a:ext cx="2437814" cy="907061"/>
          </a:xfrm>
          <a:prstGeom prst="rect">
            <a:avLst/>
          </a:prstGeom>
        </p:spPr>
      </p:pic>
      <p:sp>
        <p:nvSpPr>
          <p:cNvPr id="6158" name="TextBox 6157">
            <a:extLst>
              <a:ext uri="{FF2B5EF4-FFF2-40B4-BE49-F238E27FC236}">
                <a16:creationId xmlns:a16="http://schemas.microsoft.com/office/drawing/2014/main" id="{7C13777E-7D77-CE82-F938-CBE416774237}"/>
              </a:ext>
            </a:extLst>
          </p:cNvPr>
          <p:cNvSpPr txBox="1"/>
          <p:nvPr/>
        </p:nvSpPr>
        <p:spPr>
          <a:xfrm>
            <a:off x="364547" y="809444"/>
            <a:ext cx="1040822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pt-PT" sz="1800" dirty="0"/>
              <a:t>Para o risco causado pelas ondas de calor no pavimento, é apresentada a abordagem metodológica seguida.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5225726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8A24EFFD-24CB-2903-3935-624B4D36E42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4. Medidas de adaptação</a:t>
            </a:r>
            <a:endParaRPr lang="pt-PT" altLang="pt-PT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5501624-A47E-852C-416F-FFDEE9E83719}"/>
              </a:ext>
            </a:extLst>
          </p:cNvPr>
          <p:cNvSpPr/>
          <p:nvPr/>
        </p:nvSpPr>
        <p:spPr>
          <a:xfrm>
            <a:off x="515938" y="1623416"/>
            <a:ext cx="2195686" cy="2033644"/>
          </a:xfrm>
          <a:prstGeom prst="roundRect">
            <a:avLst>
              <a:gd name="adj" fmla="val 8512"/>
            </a:avLst>
          </a:prstGeom>
          <a:solidFill>
            <a:srgbClr val="1B93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72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Gerais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1584799-27FA-9FD9-E2A0-97050F6C22A5}"/>
              </a:ext>
            </a:extLst>
          </p:cNvPr>
          <p:cNvSpPr/>
          <p:nvPr/>
        </p:nvSpPr>
        <p:spPr>
          <a:xfrm>
            <a:off x="2783632" y="1627550"/>
            <a:ext cx="8892431" cy="2025377"/>
          </a:xfrm>
          <a:prstGeom prst="roundRect">
            <a:avLst>
              <a:gd name="adj" fmla="val 8512"/>
            </a:avLst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lIns="288000" rIns="0"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Identificar e priorizar áreas que necessitam de uma intervenção proactiva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Redefinir a instalação de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novas estações meteorológicas na rede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Rever procedimentos operacionais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 acordo com o índice de criticidade dos ativos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Elaborar planos de contingência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caso de eventos extremos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Organizar uma base de dados de eventos extremos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localização do incidente, danos, custos, registo fotográfico e informação meteorológica associada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64AE26-D7A6-4D6E-1050-D9BEEDD6A094}"/>
              </a:ext>
            </a:extLst>
          </p:cNvPr>
          <p:cNvSpPr/>
          <p:nvPr/>
        </p:nvSpPr>
        <p:spPr>
          <a:xfrm>
            <a:off x="2783632" y="3814439"/>
            <a:ext cx="8892431" cy="1738637"/>
          </a:xfrm>
          <a:prstGeom prst="roundRect">
            <a:avLst>
              <a:gd name="adj" fmla="val 8512"/>
            </a:avLst>
          </a:prstGeom>
          <a:noFill/>
          <a:ln w="12700" cap="flat" cmpd="sng" algn="ctr">
            <a:solidFill>
              <a:srgbClr val="FFFFFF">
                <a:lumMod val="50000"/>
              </a:srgbClr>
            </a:solidFill>
            <a:prstDash val="solid"/>
            <a:miter lim="800000"/>
          </a:ln>
          <a:effectLst/>
        </p:spPr>
        <p:txBody>
          <a:bodyPr lIns="288000" rIns="0" rtlCol="0" anchor="ctr"/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Desenvolver um plano de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resiliência da </a:t>
            </a:r>
            <a:r>
              <a:rPr kumimoji="0" lang="pt-PT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infra-estrutura</a:t>
            </a:r>
            <a:endParaRPr kumimoji="0" lang="pt-PT" sz="1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Garantir a eficácia do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de drenagem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Monitorizar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taludes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críticos</a:t>
            </a:r>
            <a:r>
              <a:rPr lang="pt-PT" kern="0" dirty="0">
                <a:latin typeface="Calibri"/>
                <a:cs typeface="+mn-cs"/>
              </a:rPr>
              <a:t>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 função da sua criticidade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Incorporar novos materiais nas </a:t>
            </a:r>
            <a:r>
              <a:rPr kumimoji="0" lang="pt-PT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misturas betuminosas </a:t>
            </a: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melhorem a resposta a intempéries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A17F30-711C-64CE-0A3E-1B79879884A3}"/>
              </a:ext>
            </a:extLst>
          </p:cNvPr>
          <p:cNvSpPr/>
          <p:nvPr/>
        </p:nvSpPr>
        <p:spPr>
          <a:xfrm>
            <a:off x="514318" y="3814438"/>
            <a:ext cx="2195686" cy="1738638"/>
          </a:xfrm>
          <a:prstGeom prst="roundRect">
            <a:avLst>
              <a:gd name="adj" fmla="val 8512"/>
            </a:avLst>
          </a:prstGeom>
          <a:solidFill>
            <a:srgbClr val="1B93B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72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Ativos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Estruturas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taludes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pavimentos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F9C5D8-F603-7C8A-A0FD-4CE679D744CB}"/>
              </a:ext>
            </a:extLst>
          </p:cNvPr>
          <p:cNvSpPr txBox="1"/>
          <p:nvPr/>
        </p:nvSpPr>
        <p:spPr>
          <a:xfrm>
            <a:off x="892175" y="1237422"/>
            <a:ext cx="15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1B93BE"/>
                </a:solidFill>
                <a:latin typeface="+mn-lt"/>
                <a:cs typeface="+mn-cs"/>
              </a:rPr>
              <a:t>Tópico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EFC5CF-5256-898E-9EBE-EECB0DBB2065}"/>
              </a:ext>
            </a:extLst>
          </p:cNvPr>
          <p:cNvSpPr txBox="1"/>
          <p:nvPr/>
        </p:nvSpPr>
        <p:spPr>
          <a:xfrm>
            <a:off x="5305715" y="1237422"/>
            <a:ext cx="38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1B93BE"/>
                </a:solidFill>
                <a:latin typeface="+mn-lt"/>
                <a:cs typeface="+mn-cs"/>
              </a:rPr>
              <a:t>Medidas</a:t>
            </a:r>
          </a:p>
        </p:txBody>
      </p:sp>
      <p:pic>
        <p:nvPicPr>
          <p:cNvPr id="12" name="Picture 11" descr="A book and pen with a light bulb&#10;&#10;Description automatically generated">
            <a:extLst>
              <a:ext uri="{FF2B5EF4-FFF2-40B4-BE49-F238E27FC236}">
                <a16:creationId xmlns:a16="http://schemas.microsoft.com/office/drawing/2014/main" id="{A3F7FBCC-2D68-0A8C-8B33-FFC44CC05A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944" y="2280238"/>
            <a:ext cx="720000" cy="720000"/>
          </a:xfrm>
          <a:prstGeom prst="rect">
            <a:avLst/>
          </a:prstGeom>
        </p:spPr>
      </p:pic>
      <p:pic>
        <p:nvPicPr>
          <p:cNvPr id="24" name="Picture 23" descr="A house with orange lines&#10;&#10;Description automatically generated with medium confidence">
            <a:extLst>
              <a:ext uri="{FF2B5EF4-FFF2-40B4-BE49-F238E27FC236}">
                <a16:creationId xmlns:a16="http://schemas.microsoft.com/office/drawing/2014/main" id="{59DAE88B-2AA1-CFDF-6406-CBD620ECBC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744" y="43237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548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0" y="365125"/>
            <a:ext cx="7294672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5. Considerações finais e próximos passos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BF442504-B11D-A3CB-3E27-26B419C82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39653"/>
              </p:ext>
            </p:extLst>
          </p:nvPr>
        </p:nvGraphicFramePr>
        <p:xfrm>
          <a:off x="514318" y="1466850"/>
          <a:ext cx="11163332" cy="3471723"/>
        </p:xfrm>
        <a:graphic>
          <a:graphicData uri="http://schemas.openxmlformats.org/drawingml/2006/table">
            <a:tbl>
              <a:tblPr firstRow="1" bandRow="1"/>
              <a:tblGrid>
                <a:gridCol w="2393982">
                  <a:extLst>
                    <a:ext uri="{9D8B030D-6E8A-4147-A177-3AD203B41FA5}">
                      <a16:colId xmlns:a16="http://schemas.microsoft.com/office/drawing/2014/main" val="2723441535"/>
                    </a:ext>
                  </a:extLst>
                </a:gridCol>
                <a:gridCol w="5048239">
                  <a:extLst>
                    <a:ext uri="{9D8B030D-6E8A-4147-A177-3AD203B41FA5}">
                      <a16:colId xmlns:a16="http://schemas.microsoft.com/office/drawing/2014/main" val="3277105245"/>
                    </a:ext>
                  </a:extLst>
                </a:gridCol>
                <a:gridCol w="3721111">
                  <a:extLst>
                    <a:ext uri="{9D8B030D-6E8A-4147-A177-3AD203B41FA5}">
                      <a16:colId xmlns:a16="http://schemas.microsoft.com/office/drawing/2014/main" val="2768095409"/>
                    </a:ext>
                  </a:extLst>
                </a:gridCol>
              </a:tblGrid>
              <a:tr h="545643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PT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Tópico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PT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Considerações finais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algn="ctr"/>
                      <a:r>
                        <a:rPr lang="pt-PT" sz="1800" b="1" dirty="0">
                          <a:solidFill>
                            <a:schemeClr val="bg2"/>
                          </a:solidFill>
                          <a:latin typeface="+mn-lt"/>
                        </a:rPr>
                        <a:t>Próximos passos</a:t>
                      </a:r>
                    </a:p>
                  </a:txBody>
                  <a:tcPr anchor="ctr"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669784"/>
                  </a:ext>
                </a:extLst>
              </a:tr>
              <a:tr h="116537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Avaliação</a:t>
                      </a: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riscos</a:t>
                      </a:r>
                      <a:r>
                        <a:rPr kumimoji="0" lang="en-US" sz="1800" b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800" b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climáticos</a:t>
                      </a:r>
                      <a:endParaRPr kumimoji="0" lang="en-US" sz="1800" b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93BE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dirty="0"/>
                        <a:t>O primeiro </a:t>
                      </a:r>
                      <a:r>
                        <a:rPr lang="pt-PT" sz="1800" b="1" dirty="0"/>
                        <a:t>exercício quantificado </a:t>
                      </a:r>
                      <a:r>
                        <a:rPr lang="pt-PT" sz="1800" dirty="0"/>
                        <a:t>de avaliação de riscos climáticos realizado permitiu à Brisa estabelecer a base para exercícios futuros e gerar consciencialização e compreensão internas sobre o tema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b="1" dirty="0"/>
                        <a:t>Aprofundar o exercício, incluindo outros intervenientes internos e centrando-se nos riscos e oportunidades da transição</a:t>
                      </a:r>
                      <a:endParaRPr lang="pt-PT" sz="1800" b="0" i="1" u="sng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0478380"/>
                  </a:ext>
                </a:extLst>
              </a:tr>
              <a:tr h="1165370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Plano de </a:t>
                      </a:r>
                      <a:r>
                        <a:rPr kumimoji="0" lang="en-US" sz="18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adaptação</a:t>
                      </a:r>
                      <a:endParaRPr kumimoji="0" lang="en-US" sz="1800" b="1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0000"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93BE"/>
                    </a:solidFill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Foram identificados os riscos mais significativos e as áreas geográficas e ativos mais expostos a eventos extremos. </a:t>
                      </a:r>
                      <a:r>
                        <a:rPr lang="pt-P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Adicionalmente foram levantadas medidas de adaptação que devem ser estudadas e colocadas em prática.</a:t>
                      </a:r>
                      <a:endParaRPr lang="pt-PT" sz="1800" b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0" i="0" u="none" strike="noStrike" cap="none" spc="0" baseline="0">
                          <a:ln>
                            <a:noFill/>
                          </a:ln>
                          <a:solidFill>
                            <a:schemeClr val="dk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pt-PT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Análise detalhada dos principais ativos críticos </a:t>
                      </a:r>
                      <a:r>
                        <a:rPr lang="pt-P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 maior exposição a riscos climáticos e possíveis medidas e plano de adaptação.</a:t>
                      </a:r>
                      <a:endParaRPr lang="pt-PT" sz="1800" b="0" dirty="0"/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567610"/>
                  </a:ext>
                </a:extLst>
              </a:tr>
            </a:tbl>
          </a:graphicData>
        </a:graphic>
      </p:graphicFrame>
      <p:pic>
        <p:nvPicPr>
          <p:cNvPr id="7" name="Picture 6" descr="A light bulb and pencils&#10;&#10;Description automatically generated">
            <a:extLst>
              <a:ext uri="{FF2B5EF4-FFF2-40B4-BE49-F238E27FC236}">
                <a16:creationId xmlns:a16="http://schemas.microsoft.com/office/drawing/2014/main" id="{DCCFEADC-DCE3-2DF9-9BB5-E7DCB44908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08" y="3952882"/>
            <a:ext cx="396000" cy="396000"/>
          </a:xfrm>
          <a:prstGeom prst="rect">
            <a:avLst/>
          </a:prstGeom>
        </p:spPr>
      </p:pic>
      <p:pic>
        <p:nvPicPr>
          <p:cNvPr id="10" name="Picture 9" descr="A yellow and red sign with a gear in the back&#10;&#10;Description automatically generated">
            <a:extLst>
              <a:ext uri="{FF2B5EF4-FFF2-40B4-BE49-F238E27FC236}">
                <a16:creationId xmlns:a16="http://schemas.microsoft.com/office/drawing/2014/main" id="{3CF11C3E-3AED-AD9A-1368-68DC9968EB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8" y="2535320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158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design gráfico, Gráficos&#10;&#10;Descrição gerada automaticamente">
            <a:extLst>
              <a:ext uri="{FF2B5EF4-FFF2-40B4-BE49-F238E27FC236}">
                <a16:creationId xmlns:a16="http://schemas.microsoft.com/office/drawing/2014/main" id="{A0DB7ADD-D6EC-6D6A-1C5C-661FD210E8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5123" name="Título 1">
            <a:extLst>
              <a:ext uri="{FF2B5EF4-FFF2-40B4-BE49-F238E27FC236}">
                <a16:creationId xmlns:a16="http://schemas.microsoft.com/office/drawing/2014/main" id="{DE4D84D6-0FBB-9CA9-169E-AC70D9B965E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1524000" y="2001838"/>
            <a:ext cx="9144000" cy="1508125"/>
          </a:xfrm>
        </p:spPr>
        <p:txBody>
          <a:bodyPr/>
          <a:lstStyle/>
          <a:p>
            <a:pPr eaLnBrk="1" hangingPunct="1"/>
            <a:r>
              <a:rPr lang="pt-PT" altLang="pt-PT" dirty="0"/>
              <a:t>Avaliação de Riscos &amp; Oportunidades em diferentes Cenários Climáticos</a:t>
            </a:r>
          </a:p>
        </p:txBody>
      </p:sp>
      <p:sp>
        <p:nvSpPr>
          <p:cNvPr id="5124" name="Marcador de Posição do Texto 2">
            <a:extLst>
              <a:ext uri="{FF2B5EF4-FFF2-40B4-BE49-F238E27FC236}">
                <a16:creationId xmlns:a16="http://schemas.microsoft.com/office/drawing/2014/main" id="{8C26D674-CC2D-AD65-F5D2-E18376466E6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>
          <a:xfrm>
            <a:off x="1524000" y="3602038"/>
            <a:ext cx="9144000" cy="1643062"/>
          </a:xfrm>
        </p:spPr>
        <p:txBody>
          <a:bodyPr/>
          <a:lstStyle/>
          <a:p>
            <a:pPr eaLnBrk="1" hangingPunct="1"/>
            <a:r>
              <a:rPr lang="pt-PT" altLang="pt-PT" dirty="0"/>
              <a:t>Brisa </a:t>
            </a:r>
            <a:r>
              <a:rPr lang="pt-PT" altLang="pt-PT" dirty="0" err="1"/>
              <a:t>Auto-estradas</a:t>
            </a:r>
            <a:endParaRPr lang="pt-PT" altLang="pt-PT" dirty="0"/>
          </a:p>
          <a:p>
            <a:pPr eaLnBrk="1" hangingPunct="1"/>
            <a:r>
              <a:rPr lang="pt-PT" altLang="pt-PT" dirty="0"/>
              <a:t>Margarida Apetato</a:t>
            </a:r>
          </a:p>
        </p:txBody>
      </p:sp>
    </p:spTree>
    <p:extLst>
      <p:ext uri="{BB962C8B-B14F-4D97-AF65-F5344CB8AC3E}">
        <p14:creationId xmlns:p14="http://schemas.microsoft.com/office/powerpoint/2010/main" val="251153379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texto, design gráfico, captura de ecrã, logótipo&#10;&#10;Descrição gerada automaticamente">
            <a:extLst>
              <a:ext uri="{FF2B5EF4-FFF2-40B4-BE49-F238E27FC236}">
                <a16:creationId xmlns:a16="http://schemas.microsoft.com/office/drawing/2014/main" id="{A4C14449-D347-A69C-FB9E-DC800AB50D6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171" name="Marcador de Posição da Imagem 2">
            <a:extLst>
              <a:ext uri="{FF2B5EF4-FFF2-40B4-BE49-F238E27FC236}">
                <a16:creationId xmlns:a16="http://schemas.microsoft.com/office/drawing/2014/main" id="{F4D732E1-4E3F-9B7A-8731-0D7920091959}"/>
              </a:ext>
            </a:extLst>
          </p:cNvPr>
          <p:cNvSpPr txBox="1">
            <a:spLocks noGrp="1" noChangeArrowheads="1" noTextEdit="1"/>
          </p:cNvSpPr>
          <p:nvPr>
            <p:ph type="pic" sz="half" idx="13"/>
          </p:nvPr>
        </p:nvSpPr>
        <p:spPr>
          <a:xfrm>
            <a:off x="2144713" y="2068512"/>
            <a:ext cx="3951287" cy="2720975"/>
          </a:xfrm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96231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Agenda</a:t>
            </a:r>
          </a:p>
        </p:txBody>
      </p:sp>
      <p:sp>
        <p:nvSpPr>
          <p:cNvPr id="6148" name="Marcador de Posição do Texto 2">
            <a:extLst>
              <a:ext uri="{FF2B5EF4-FFF2-40B4-BE49-F238E27FC236}">
                <a16:creationId xmlns:a16="http://schemas.microsoft.com/office/drawing/2014/main" id="{2DD2F1AB-4DD8-7A2C-66F9-F2DF1A2239A1}"/>
              </a:ext>
            </a:extLst>
          </p:cNvPr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711200" y="1271583"/>
            <a:ext cx="10614025" cy="47759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pt-PT" altLang="pt-PT" dirty="0"/>
              <a:t>1. Introdução</a:t>
            </a:r>
          </a:p>
          <a:p>
            <a:pPr marL="0" indent="0" eaLnBrk="1" hangingPunct="1">
              <a:buNone/>
            </a:pPr>
            <a:r>
              <a:rPr lang="pt-PT" altLang="pt-PT" dirty="0"/>
              <a:t>2. Âmbito do trabalho</a:t>
            </a:r>
          </a:p>
          <a:p>
            <a:pPr marL="0" indent="0" eaLnBrk="1" hangingPunct="1">
              <a:buNone/>
            </a:pPr>
            <a:r>
              <a:rPr lang="pt-PT" altLang="pt-PT" dirty="0"/>
              <a:t>3. Metodologia geral</a:t>
            </a:r>
          </a:p>
          <a:p>
            <a:pPr marL="457200" lvl="1" indent="0" eaLnBrk="1" hangingPunct="1">
              <a:buNone/>
            </a:pPr>
            <a:r>
              <a:rPr lang="pt-PT" altLang="pt-PT" sz="2400" dirty="0"/>
              <a:t>3.1 Taxonomia</a:t>
            </a:r>
          </a:p>
          <a:p>
            <a:pPr marL="457200" lvl="1" indent="0" eaLnBrk="1" hangingPunct="1">
              <a:buNone/>
            </a:pPr>
            <a:r>
              <a:rPr lang="pt-PT" altLang="pt-PT" sz="2400" dirty="0"/>
              <a:t>3.2 Cenários e horizontes temporais</a:t>
            </a:r>
          </a:p>
          <a:p>
            <a:pPr marL="457200" lvl="1" indent="0" eaLnBrk="1" hangingPunct="1">
              <a:buNone/>
            </a:pPr>
            <a:r>
              <a:rPr lang="pt-PT" altLang="pt-PT" sz="2400" dirty="0"/>
              <a:t>3.3 Variáveis físicas e de transição</a:t>
            </a:r>
          </a:p>
          <a:p>
            <a:pPr marL="457200" lvl="1" indent="0" eaLnBrk="1" hangingPunct="1">
              <a:buNone/>
            </a:pPr>
            <a:r>
              <a:rPr lang="pt-PT" altLang="pt-PT" sz="2400" dirty="0"/>
              <a:t>3.4 Parâmetros de risco e impacto financeiro</a:t>
            </a:r>
          </a:p>
          <a:p>
            <a:pPr marL="457200" lvl="1" indent="0" eaLnBrk="1" hangingPunct="1">
              <a:buNone/>
            </a:pPr>
            <a:r>
              <a:rPr lang="pt-PT" altLang="pt-PT" sz="2400" dirty="0"/>
              <a:t>3.5 Resultados globais</a:t>
            </a:r>
          </a:p>
          <a:p>
            <a:pPr marL="0" indent="0" eaLnBrk="1" hangingPunct="1">
              <a:buNone/>
            </a:pPr>
            <a:r>
              <a:rPr lang="pt-PT" altLang="pt-PT" dirty="0"/>
              <a:t>4. Medidas de adaptação</a:t>
            </a:r>
          </a:p>
          <a:p>
            <a:pPr marL="0" indent="0" eaLnBrk="1" hangingPunct="1">
              <a:buNone/>
            </a:pPr>
            <a:r>
              <a:rPr lang="pt-PT" altLang="pt-PT" dirty="0"/>
              <a:t>5. Considerações finais e próximos passos</a:t>
            </a:r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  <a:p>
            <a:pPr eaLnBrk="1" hangingPunct="1"/>
            <a:endParaRPr lang="pt-PT" altLang="pt-PT" dirty="0"/>
          </a:p>
        </p:txBody>
      </p:sp>
    </p:spTree>
    <p:extLst>
      <p:ext uri="{BB962C8B-B14F-4D97-AF65-F5344CB8AC3E}">
        <p14:creationId xmlns:p14="http://schemas.microsoft.com/office/powerpoint/2010/main" val="39348526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D1983A3F-B256-0158-4567-1D5AD0CBF7E6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1. Introdução </a:t>
            </a:r>
            <a:r>
              <a:rPr lang="pt-PT" altLang="pt-PT" sz="1800" dirty="0"/>
              <a:t>(1/2)</a:t>
            </a:r>
          </a:p>
        </p:txBody>
      </p:sp>
      <p:sp>
        <p:nvSpPr>
          <p:cNvPr id="6151" name="Oval 6150">
            <a:extLst>
              <a:ext uri="{FF2B5EF4-FFF2-40B4-BE49-F238E27FC236}">
                <a16:creationId xmlns:a16="http://schemas.microsoft.com/office/drawing/2014/main" id="{2D09A2E0-43FD-6233-98D3-486C8F517FAE}"/>
              </a:ext>
            </a:extLst>
          </p:cNvPr>
          <p:cNvSpPr/>
          <p:nvPr/>
        </p:nvSpPr>
        <p:spPr>
          <a:xfrm rot="234835">
            <a:off x="3946702" y="3789549"/>
            <a:ext cx="3906782" cy="150329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52" name="Marcador de Posição do Texto 9">
            <a:extLst>
              <a:ext uri="{FF2B5EF4-FFF2-40B4-BE49-F238E27FC236}">
                <a16:creationId xmlns:a16="http://schemas.microsoft.com/office/drawing/2014/main" id="{3084BC32-ED53-BDDD-65FE-BBE6275B445C}"/>
              </a:ext>
            </a:extLst>
          </p:cNvPr>
          <p:cNvSpPr txBox="1">
            <a:spLocks/>
          </p:cNvSpPr>
          <p:nvPr/>
        </p:nvSpPr>
        <p:spPr>
          <a:xfrm>
            <a:off x="514350" y="828749"/>
            <a:ext cx="10125075" cy="9524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1pPr>
            <a:lvl2pPr marL="723900" indent="-2667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2pPr>
            <a:lvl3pPr marL="1233488" indent="-319088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3pPr>
            <a:lvl4pPr marL="17272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4pPr>
            <a:lvl5pPr marL="2184400" indent="-355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 panose="020F0502020204030204" pitchFamily="34" charset="0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</a:pPr>
            <a:r>
              <a:rPr lang="pt-PT" sz="1600" kern="0" dirty="0"/>
              <a:t>Nos últimos anos, foram desenvolvidas várias normas de informação sobre o clima com o objetivo de aumentar a transparência sobre a forma como as empresas gerem o risco das alterações climáticas e como estão expostas ao mesmo. Em particular, a TCFD, que coloca a tónica na gestão do risco climático e na sua quantificação, foi o standard geralmente adotado.</a:t>
            </a:r>
            <a:endParaRPr lang="en-US" sz="1600" kern="0" dirty="0"/>
          </a:p>
        </p:txBody>
      </p:sp>
      <p:sp>
        <p:nvSpPr>
          <p:cNvPr id="6153" name="Rectangle: Rounded Corners 6152">
            <a:extLst>
              <a:ext uri="{FF2B5EF4-FFF2-40B4-BE49-F238E27FC236}">
                <a16:creationId xmlns:a16="http://schemas.microsoft.com/office/drawing/2014/main" id="{AA88B657-39D6-1BB4-ACB5-ADCAD762BC22}"/>
              </a:ext>
            </a:extLst>
          </p:cNvPr>
          <p:cNvSpPr/>
          <p:nvPr/>
        </p:nvSpPr>
        <p:spPr>
          <a:xfrm>
            <a:off x="8307332" y="2035086"/>
            <a:ext cx="3701787" cy="41688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1B93BE"/>
                </a:solidFill>
                <a:latin typeface="Segoe Print" panose="02000600000000000000" pitchFamily="2" charset="0"/>
              </a:rPr>
              <a:t>MELHORAR A ABORDAGEM ESTRATÉGICA DA EMPRESA</a:t>
            </a:r>
          </a:p>
          <a:p>
            <a:r>
              <a:rPr lang="pt-PT" sz="1200" dirty="0">
                <a:solidFill>
                  <a:schemeClr val="dk1"/>
                </a:solidFill>
              </a:rPr>
              <a:t>Analisar a resiliência da empresa e do seu Plano Estratégico para diferentes cenários físicos e de transição.</a:t>
            </a:r>
          </a:p>
          <a:p>
            <a:endParaRPr lang="en-US" sz="12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200" b="1" dirty="0">
                <a:solidFill>
                  <a:srgbClr val="1B93BE"/>
                </a:solidFill>
                <a:latin typeface="Segoe Print" panose="02000600000000000000" pitchFamily="2" charset="0"/>
              </a:rPr>
              <a:t>CRIAR UM MODELO DE RISCO MAIS ROBUSTO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solidFill>
                  <a:schemeClr val="dk1"/>
                </a:solidFill>
              </a:rPr>
              <a:t>A gestão do risco climático pode ser integrada no modelo de gestão de risco da Brisa, resultando num modelo de gestão de risco mais completo e robusto.</a:t>
            </a:r>
          </a:p>
          <a:p>
            <a:pPr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  <a:latin typeface="Gilroy ExtraBold" panose="00000900000000000000"/>
            </a:endParaRPr>
          </a:p>
          <a:p>
            <a:pPr>
              <a:spcAft>
                <a:spcPts val="600"/>
              </a:spcAft>
            </a:pPr>
            <a:r>
              <a:rPr lang="pt-PT" sz="1200" b="1" dirty="0">
                <a:solidFill>
                  <a:srgbClr val="1B93BE"/>
                </a:solidFill>
                <a:latin typeface="Segoe Print" panose="02000600000000000000" pitchFamily="2" charset="0"/>
              </a:rPr>
              <a:t>FORNECER MEDIDAS ORIENTADAS PARA A ACÇÃO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solidFill>
                  <a:schemeClr val="dk1"/>
                </a:solidFill>
              </a:rPr>
              <a:t>Identificação e gestão dos riscos já identificados e  desenvolver ações para atenuar os seus impactos.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6154" name="TextBox 6153">
            <a:extLst>
              <a:ext uri="{FF2B5EF4-FFF2-40B4-BE49-F238E27FC236}">
                <a16:creationId xmlns:a16="http://schemas.microsoft.com/office/drawing/2014/main" id="{48F8C6D2-463C-09D3-8738-73C01189C5B5}"/>
              </a:ext>
            </a:extLst>
          </p:cNvPr>
          <p:cNvSpPr txBox="1"/>
          <p:nvPr/>
        </p:nvSpPr>
        <p:spPr>
          <a:xfrm>
            <a:off x="654192" y="2200011"/>
            <a:ext cx="2568525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1206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r>
              <a:rPr kumimoji="0" lang="es-ES_tradnl" sz="1200" b="1" i="0" u="none" strike="noStrike" kern="1200" cap="none" spc="0" normalizeH="0" baseline="0" noProof="0" dirty="0">
                <a:ln>
                  <a:noFill/>
                </a:ln>
                <a:solidFill>
                  <a:srgbClr val="1B93BE"/>
                </a:solidFill>
                <a:effectLst/>
                <a:uLnTx/>
                <a:uFillTx/>
                <a:latin typeface="Segoe Print" panose="02000600000000000000" pitchFamily="2" charset="0"/>
              </a:rPr>
              <a:t>IMPACTO NO NEGÓCIO</a:t>
            </a:r>
          </a:p>
          <a:p>
            <a:pPr algn="ctr" defTabSz="551206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r>
              <a:rPr lang="pt-PT" sz="1200" dirty="0">
                <a:solidFill>
                  <a:schemeClr val="dk1"/>
                </a:solidFill>
              </a:rPr>
              <a:t>Preparação para possíveis riscos climáticos físicos e de transição.</a:t>
            </a:r>
            <a:endParaRPr lang="es-ES_tradnl" sz="1200" dirty="0">
              <a:solidFill>
                <a:schemeClr val="dk1"/>
              </a:solidFill>
            </a:endParaRPr>
          </a:p>
        </p:txBody>
      </p:sp>
      <p:sp>
        <p:nvSpPr>
          <p:cNvPr id="6155" name="TextBox 6154">
            <a:extLst>
              <a:ext uri="{FF2B5EF4-FFF2-40B4-BE49-F238E27FC236}">
                <a16:creationId xmlns:a16="http://schemas.microsoft.com/office/drawing/2014/main" id="{650833C3-553E-8700-E62F-2A5A8122ABB9}"/>
              </a:ext>
            </a:extLst>
          </p:cNvPr>
          <p:cNvSpPr txBox="1"/>
          <p:nvPr/>
        </p:nvSpPr>
        <p:spPr>
          <a:xfrm>
            <a:off x="4006058" y="2197285"/>
            <a:ext cx="3535004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1206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r>
              <a:rPr lang="pt-PT" sz="1200" b="1" dirty="0">
                <a:solidFill>
                  <a:srgbClr val="1B93BE"/>
                </a:solidFill>
                <a:latin typeface="Segoe Print" panose="02000600000000000000" pitchFamily="2" charset="0"/>
              </a:rPr>
              <a:t>TSUNAMI REGULATÓRIO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1B93BE"/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endParaRPr lang="en-US" sz="600" dirty="0">
              <a:solidFill>
                <a:schemeClr val="dk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r>
              <a:rPr lang="pt-PT" sz="1200" dirty="0">
                <a:solidFill>
                  <a:schemeClr val="dk1"/>
                </a:solidFill>
              </a:rPr>
              <a:t>Necessidade de adaptação a novos requisitos regulamentares e normativos.</a:t>
            </a:r>
            <a:endParaRPr lang="en-US" sz="1200" dirty="0">
              <a:solidFill>
                <a:schemeClr val="dk1"/>
              </a:solidFill>
            </a:endParaRPr>
          </a:p>
        </p:txBody>
      </p:sp>
      <p:sp>
        <p:nvSpPr>
          <p:cNvPr id="6156" name="TextBox 6155">
            <a:extLst>
              <a:ext uri="{FF2B5EF4-FFF2-40B4-BE49-F238E27FC236}">
                <a16:creationId xmlns:a16="http://schemas.microsoft.com/office/drawing/2014/main" id="{8D72FE43-D6B9-A44B-B1E5-74539EEAF8CF}"/>
              </a:ext>
            </a:extLst>
          </p:cNvPr>
          <p:cNvSpPr txBox="1"/>
          <p:nvPr/>
        </p:nvSpPr>
        <p:spPr>
          <a:xfrm>
            <a:off x="732316" y="5278747"/>
            <a:ext cx="4801710" cy="725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51206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r>
              <a:rPr lang="es-ES_tradnl" sz="1200" b="1" dirty="0">
                <a:solidFill>
                  <a:srgbClr val="1B93BE"/>
                </a:solidFill>
                <a:latin typeface="Segoe Print" panose="02000600000000000000" pitchFamily="2" charset="0"/>
              </a:rPr>
              <a:t>SENSIBILIZAÇÃO DE STAKEHOLDERS</a:t>
            </a:r>
            <a:endParaRPr kumimoji="0" lang="es-ES_tradnl" sz="1200" b="1" i="0" u="none" strike="noStrike" kern="1200" cap="none" spc="0" normalizeH="0" baseline="0" noProof="0" dirty="0">
              <a:ln>
                <a:noFill/>
              </a:ln>
              <a:solidFill>
                <a:srgbClr val="1B93BE"/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algn="ctr" defTabSz="551206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egoe Print" panose="02000600000000000000" pitchFamily="2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65"/>
              </a:spcAft>
            </a:pPr>
            <a:r>
              <a:rPr lang="pt-PT" sz="1200" dirty="0">
                <a:solidFill>
                  <a:schemeClr val="dk1"/>
                </a:solidFill>
              </a:rPr>
              <a:t>Aumento da procura de informação e de indicadores específicos por parte de investidores, instituições financeiras, clientes e outros.</a:t>
            </a:r>
            <a:endParaRPr lang="es-ES_tradnl" sz="1200" dirty="0">
              <a:solidFill>
                <a:schemeClr val="dk1"/>
              </a:solidFill>
            </a:endParaRPr>
          </a:p>
        </p:txBody>
      </p:sp>
      <p:pic>
        <p:nvPicPr>
          <p:cNvPr id="6157" name="Picture 6156" descr="Icon&#10;&#10;Description automatically generated">
            <a:extLst>
              <a:ext uri="{FF2B5EF4-FFF2-40B4-BE49-F238E27FC236}">
                <a16:creationId xmlns:a16="http://schemas.microsoft.com/office/drawing/2014/main" id="{04D77BD4-2862-2220-211F-1849C2ACAD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511" y="2144465"/>
            <a:ext cx="325397" cy="309558"/>
          </a:xfrm>
          <a:prstGeom prst="rect">
            <a:avLst/>
          </a:prstGeom>
        </p:spPr>
      </p:pic>
      <p:pic>
        <p:nvPicPr>
          <p:cNvPr id="6158" name="Picture 4">
            <a:extLst>
              <a:ext uri="{FF2B5EF4-FFF2-40B4-BE49-F238E27FC236}">
                <a16:creationId xmlns:a16="http://schemas.microsoft.com/office/drawing/2014/main" id="{9D751400-4A45-1BFB-4E80-8E1EB6419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267" y="2157056"/>
            <a:ext cx="305645" cy="29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2" descr="ciencias sociales ">
            <a:extLst>
              <a:ext uri="{FF2B5EF4-FFF2-40B4-BE49-F238E27FC236}">
                <a16:creationId xmlns:a16="http://schemas.microsoft.com/office/drawing/2014/main" id="{1A1E4604-0093-E188-8102-C7088C70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749" y="5259765"/>
            <a:ext cx="413313" cy="2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0" name="Freeform 224">
            <a:extLst>
              <a:ext uri="{FF2B5EF4-FFF2-40B4-BE49-F238E27FC236}">
                <a16:creationId xmlns:a16="http://schemas.microsoft.com/office/drawing/2014/main" id="{E64B3E9A-A754-0551-746B-41493F3AE2FD}"/>
              </a:ext>
            </a:extLst>
          </p:cNvPr>
          <p:cNvSpPr>
            <a:spLocks noEditPoints="1"/>
          </p:cNvSpPr>
          <p:nvPr/>
        </p:nvSpPr>
        <p:spPr bwMode="auto">
          <a:xfrm>
            <a:off x="175386" y="1878366"/>
            <a:ext cx="7264618" cy="246118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rgbClr val="1B93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prstClr val="white"/>
                </a:solidFill>
                <a:latin typeface="Segoe Print" panose="02000600000000000000" pitchFamily="2" charset="0"/>
              </a:rPr>
              <a:t>PORQUE É QUE É NECESSÁRIO QUANTIFICAR OS RISCOS CLIMÁTICOS?</a:t>
            </a:r>
            <a:endParaRPr lang="es-ES" sz="1200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sp>
        <p:nvSpPr>
          <p:cNvPr id="6161" name="Freeform 224">
            <a:extLst>
              <a:ext uri="{FF2B5EF4-FFF2-40B4-BE49-F238E27FC236}">
                <a16:creationId xmlns:a16="http://schemas.microsoft.com/office/drawing/2014/main" id="{C0D77CF1-E207-7FAC-B851-2E3967DB647F}"/>
              </a:ext>
            </a:extLst>
          </p:cNvPr>
          <p:cNvSpPr>
            <a:spLocks noEditPoints="1"/>
          </p:cNvSpPr>
          <p:nvPr/>
        </p:nvSpPr>
        <p:spPr bwMode="auto">
          <a:xfrm>
            <a:off x="7456215" y="1878758"/>
            <a:ext cx="4461341" cy="246118"/>
          </a:xfrm>
          <a:custGeom>
            <a:avLst/>
            <a:gdLst>
              <a:gd name="T0" fmla="*/ 116 w 202"/>
              <a:gd name="T1" fmla="*/ 174 h 184"/>
              <a:gd name="T2" fmla="*/ 95 w 202"/>
              <a:gd name="T3" fmla="*/ 179 h 184"/>
              <a:gd name="T4" fmla="*/ 85 w 202"/>
              <a:gd name="T5" fmla="*/ 176 h 184"/>
              <a:gd name="T6" fmla="*/ 77 w 202"/>
              <a:gd name="T7" fmla="*/ 171 h 184"/>
              <a:gd name="T8" fmla="*/ 60 w 202"/>
              <a:gd name="T9" fmla="*/ 174 h 184"/>
              <a:gd name="T10" fmla="*/ 46 w 202"/>
              <a:gd name="T11" fmla="*/ 177 h 184"/>
              <a:gd name="T12" fmla="*/ 34 w 202"/>
              <a:gd name="T13" fmla="*/ 177 h 184"/>
              <a:gd name="T14" fmla="*/ 28 w 202"/>
              <a:gd name="T15" fmla="*/ 180 h 184"/>
              <a:gd name="T16" fmla="*/ 16 w 202"/>
              <a:gd name="T17" fmla="*/ 179 h 184"/>
              <a:gd name="T18" fmla="*/ 13 w 202"/>
              <a:gd name="T19" fmla="*/ 166 h 184"/>
              <a:gd name="T20" fmla="*/ 16 w 202"/>
              <a:gd name="T21" fmla="*/ 151 h 184"/>
              <a:gd name="T22" fmla="*/ 14 w 202"/>
              <a:gd name="T23" fmla="*/ 140 h 184"/>
              <a:gd name="T24" fmla="*/ 13 w 202"/>
              <a:gd name="T25" fmla="*/ 128 h 184"/>
              <a:gd name="T26" fmla="*/ 11 w 202"/>
              <a:gd name="T27" fmla="*/ 116 h 184"/>
              <a:gd name="T28" fmla="*/ 7 w 202"/>
              <a:gd name="T29" fmla="*/ 104 h 184"/>
              <a:gd name="T30" fmla="*/ 6 w 202"/>
              <a:gd name="T31" fmla="*/ 92 h 184"/>
              <a:gd name="T32" fmla="*/ 5 w 202"/>
              <a:gd name="T33" fmla="*/ 79 h 184"/>
              <a:gd name="T34" fmla="*/ 8 w 202"/>
              <a:gd name="T35" fmla="*/ 65 h 184"/>
              <a:gd name="T36" fmla="*/ 11 w 202"/>
              <a:gd name="T37" fmla="*/ 54 h 184"/>
              <a:gd name="T38" fmla="*/ 13 w 202"/>
              <a:gd name="T39" fmla="*/ 43 h 184"/>
              <a:gd name="T40" fmla="*/ 9 w 202"/>
              <a:gd name="T41" fmla="*/ 31 h 184"/>
              <a:gd name="T42" fmla="*/ 14 w 202"/>
              <a:gd name="T43" fmla="*/ 21 h 184"/>
              <a:gd name="T44" fmla="*/ 23 w 202"/>
              <a:gd name="T45" fmla="*/ 12 h 184"/>
              <a:gd name="T46" fmla="*/ 37 w 202"/>
              <a:gd name="T47" fmla="*/ 8 h 184"/>
              <a:gd name="T48" fmla="*/ 58 w 202"/>
              <a:gd name="T49" fmla="*/ 7 h 184"/>
              <a:gd name="T50" fmla="*/ 67 w 202"/>
              <a:gd name="T51" fmla="*/ 8 h 184"/>
              <a:gd name="T52" fmla="*/ 76 w 202"/>
              <a:gd name="T53" fmla="*/ 9 h 184"/>
              <a:gd name="T54" fmla="*/ 52 w 202"/>
              <a:gd name="T55" fmla="*/ 29 h 184"/>
              <a:gd name="T56" fmla="*/ 80 w 202"/>
              <a:gd name="T57" fmla="*/ 8 h 184"/>
              <a:gd name="T58" fmla="*/ 99 w 202"/>
              <a:gd name="T59" fmla="*/ 2 h 184"/>
              <a:gd name="T60" fmla="*/ 99 w 202"/>
              <a:gd name="T61" fmla="*/ 15 h 184"/>
              <a:gd name="T62" fmla="*/ 103 w 202"/>
              <a:gd name="T63" fmla="*/ 14 h 184"/>
              <a:gd name="T64" fmla="*/ 125 w 202"/>
              <a:gd name="T65" fmla="*/ 1 h 184"/>
              <a:gd name="T66" fmla="*/ 127 w 202"/>
              <a:gd name="T67" fmla="*/ 8 h 184"/>
              <a:gd name="T68" fmla="*/ 141 w 202"/>
              <a:gd name="T69" fmla="*/ 3 h 184"/>
              <a:gd name="T70" fmla="*/ 151 w 202"/>
              <a:gd name="T71" fmla="*/ 6 h 184"/>
              <a:gd name="T72" fmla="*/ 164 w 202"/>
              <a:gd name="T73" fmla="*/ 4 h 184"/>
              <a:gd name="T74" fmla="*/ 174 w 202"/>
              <a:gd name="T75" fmla="*/ 6 h 184"/>
              <a:gd name="T76" fmla="*/ 185 w 202"/>
              <a:gd name="T77" fmla="*/ 6 h 184"/>
              <a:gd name="T78" fmla="*/ 195 w 202"/>
              <a:gd name="T79" fmla="*/ 13 h 184"/>
              <a:gd name="T80" fmla="*/ 192 w 202"/>
              <a:gd name="T81" fmla="*/ 22 h 184"/>
              <a:gd name="T82" fmla="*/ 195 w 202"/>
              <a:gd name="T83" fmla="*/ 30 h 184"/>
              <a:gd name="T84" fmla="*/ 193 w 202"/>
              <a:gd name="T85" fmla="*/ 48 h 184"/>
              <a:gd name="T86" fmla="*/ 199 w 202"/>
              <a:gd name="T87" fmla="*/ 52 h 184"/>
              <a:gd name="T88" fmla="*/ 199 w 202"/>
              <a:gd name="T89" fmla="*/ 58 h 184"/>
              <a:gd name="T90" fmla="*/ 199 w 202"/>
              <a:gd name="T91" fmla="*/ 74 h 184"/>
              <a:gd name="T92" fmla="*/ 191 w 202"/>
              <a:gd name="T93" fmla="*/ 89 h 184"/>
              <a:gd name="T94" fmla="*/ 194 w 202"/>
              <a:gd name="T95" fmla="*/ 100 h 184"/>
              <a:gd name="T96" fmla="*/ 200 w 202"/>
              <a:gd name="T97" fmla="*/ 111 h 184"/>
              <a:gd name="T98" fmla="*/ 196 w 202"/>
              <a:gd name="T99" fmla="*/ 128 h 184"/>
              <a:gd name="T100" fmla="*/ 200 w 202"/>
              <a:gd name="T101" fmla="*/ 138 h 184"/>
              <a:gd name="T102" fmla="*/ 197 w 202"/>
              <a:gd name="T103" fmla="*/ 154 h 184"/>
              <a:gd name="T104" fmla="*/ 190 w 202"/>
              <a:gd name="T105" fmla="*/ 171 h 184"/>
              <a:gd name="T106" fmla="*/ 177 w 202"/>
              <a:gd name="T107" fmla="*/ 178 h 184"/>
              <a:gd name="T108" fmla="*/ 165 w 202"/>
              <a:gd name="T109" fmla="*/ 176 h 184"/>
              <a:gd name="T110" fmla="*/ 153 w 202"/>
              <a:gd name="T111" fmla="*/ 175 h 184"/>
              <a:gd name="T112" fmla="*/ 140 w 202"/>
              <a:gd name="T113" fmla="*/ 175 h 184"/>
              <a:gd name="T114" fmla="*/ 130 w 202"/>
              <a:gd name="T115" fmla="*/ 176 h 184"/>
              <a:gd name="T116" fmla="*/ 41 w 202"/>
              <a:gd name="T117" fmla="*/ 163 h 184"/>
              <a:gd name="T118" fmla="*/ 21 w 202"/>
              <a:gd name="T119" fmla="*/ 127 h 184"/>
              <a:gd name="T120" fmla="*/ 21 w 202"/>
              <a:gd name="T121" fmla="*/ 127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2" h="184">
                <a:moveTo>
                  <a:pt x="126" y="177"/>
                </a:moveTo>
                <a:cubicBezTo>
                  <a:pt x="124" y="177"/>
                  <a:pt x="123" y="179"/>
                  <a:pt x="121" y="178"/>
                </a:cubicBezTo>
                <a:cubicBezTo>
                  <a:pt x="119" y="176"/>
                  <a:pt x="118" y="175"/>
                  <a:pt x="119" y="173"/>
                </a:cubicBezTo>
                <a:cubicBezTo>
                  <a:pt x="118" y="174"/>
                  <a:pt x="117" y="174"/>
                  <a:pt x="116" y="174"/>
                </a:cubicBezTo>
                <a:cubicBezTo>
                  <a:pt x="114" y="175"/>
                  <a:pt x="112" y="177"/>
                  <a:pt x="111" y="178"/>
                </a:cubicBezTo>
                <a:cubicBezTo>
                  <a:pt x="107" y="179"/>
                  <a:pt x="107" y="179"/>
                  <a:pt x="104" y="177"/>
                </a:cubicBezTo>
                <a:cubicBezTo>
                  <a:pt x="102" y="178"/>
                  <a:pt x="101" y="178"/>
                  <a:pt x="98" y="178"/>
                </a:cubicBezTo>
                <a:cubicBezTo>
                  <a:pt x="97" y="177"/>
                  <a:pt x="96" y="178"/>
                  <a:pt x="95" y="179"/>
                </a:cubicBezTo>
                <a:cubicBezTo>
                  <a:pt x="93" y="179"/>
                  <a:pt x="91" y="180"/>
                  <a:pt x="89" y="181"/>
                </a:cubicBezTo>
                <a:cubicBezTo>
                  <a:pt x="88" y="181"/>
                  <a:pt x="87" y="182"/>
                  <a:pt x="86" y="180"/>
                </a:cubicBezTo>
                <a:cubicBezTo>
                  <a:pt x="86" y="179"/>
                  <a:pt x="85" y="179"/>
                  <a:pt x="85" y="178"/>
                </a:cubicBezTo>
                <a:cubicBezTo>
                  <a:pt x="85" y="177"/>
                  <a:pt x="85" y="177"/>
                  <a:pt x="85" y="176"/>
                </a:cubicBezTo>
                <a:cubicBezTo>
                  <a:pt x="86" y="175"/>
                  <a:pt x="87" y="174"/>
                  <a:pt x="88" y="173"/>
                </a:cubicBezTo>
                <a:cubicBezTo>
                  <a:pt x="88" y="173"/>
                  <a:pt x="88" y="173"/>
                  <a:pt x="88" y="173"/>
                </a:cubicBezTo>
                <a:cubicBezTo>
                  <a:pt x="86" y="171"/>
                  <a:pt x="84" y="172"/>
                  <a:pt x="83" y="173"/>
                </a:cubicBezTo>
                <a:cubicBezTo>
                  <a:pt x="80" y="176"/>
                  <a:pt x="78" y="174"/>
                  <a:pt x="77" y="171"/>
                </a:cubicBezTo>
                <a:cubicBezTo>
                  <a:pt x="74" y="172"/>
                  <a:pt x="70" y="173"/>
                  <a:pt x="68" y="175"/>
                </a:cubicBezTo>
                <a:cubicBezTo>
                  <a:pt x="66" y="176"/>
                  <a:pt x="65" y="177"/>
                  <a:pt x="64" y="177"/>
                </a:cubicBezTo>
                <a:cubicBezTo>
                  <a:pt x="63" y="178"/>
                  <a:pt x="62" y="177"/>
                  <a:pt x="61" y="176"/>
                </a:cubicBezTo>
                <a:cubicBezTo>
                  <a:pt x="61" y="176"/>
                  <a:pt x="61" y="175"/>
                  <a:pt x="60" y="174"/>
                </a:cubicBezTo>
                <a:cubicBezTo>
                  <a:pt x="58" y="175"/>
                  <a:pt x="57" y="176"/>
                  <a:pt x="55" y="177"/>
                </a:cubicBezTo>
                <a:cubicBezTo>
                  <a:pt x="54" y="179"/>
                  <a:pt x="52" y="180"/>
                  <a:pt x="51" y="181"/>
                </a:cubicBezTo>
                <a:cubicBezTo>
                  <a:pt x="49" y="183"/>
                  <a:pt x="46" y="182"/>
                  <a:pt x="46" y="179"/>
                </a:cubicBezTo>
                <a:cubicBezTo>
                  <a:pt x="46" y="178"/>
                  <a:pt x="46" y="178"/>
                  <a:pt x="46" y="177"/>
                </a:cubicBezTo>
                <a:cubicBezTo>
                  <a:pt x="44" y="179"/>
                  <a:pt x="42" y="180"/>
                  <a:pt x="41" y="181"/>
                </a:cubicBezTo>
                <a:cubicBezTo>
                  <a:pt x="39" y="182"/>
                  <a:pt x="38" y="183"/>
                  <a:pt x="37" y="184"/>
                </a:cubicBezTo>
                <a:cubicBezTo>
                  <a:pt x="36" y="184"/>
                  <a:pt x="35" y="184"/>
                  <a:pt x="34" y="183"/>
                </a:cubicBezTo>
                <a:cubicBezTo>
                  <a:pt x="32" y="182"/>
                  <a:pt x="32" y="179"/>
                  <a:pt x="34" y="177"/>
                </a:cubicBezTo>
                <a:cubicBezTo>
                  <a:pt x="34" y="177"/>
                  <a:pt x="35" y="176"/>
                  <a:pt x="35" y="176"/>
                </a:cubicBezTo>
                <a:cubicBezTo>
                  <a:pt x="35" y="176"/>
                  <a:pt x="35" y="176"/>
                  <a:pt x="35" y="176"/>
                </a:cubicBezTo>
                <a:cubicBezTo>
                  <a:pt x="34" y="176"/>
                  <a:pt x="33" y="177"/>
                  <a:pt x="32" y="178"/>
                </a:cubicBezTo>
                <a:cubicBezTo>
                  <a:pt x="31" y="179"/>
                  <a:pt x="30" y="180"/>
                  <a:pt x="28" y="180"/>
                </a:cubicBezTo>
                <a:cubicBezTo>
                  <a:pt x="27" y="181"/>
                  <a:pt x="26" y="181"/>
                  <a:pt x="25" y="180"/>
                </a:cubicBezTo>
                <a:cubicBezTo>
                  <a:pt x="24" y="178"/>
                  <a:pt x="23" y="178"/>
                  <a:pt x="24" y="176"/>
                </a:cubicBezTo>
                <a:cubicBezTo>
                  <a:pt x="22" y="177"/>
                  <a:pt x="21" y="178"/>
                  <a:pt x="20" y="179"/>
                </a:cubicBezTo>
                <a:cubicBezTo>
                  <a:pt x="19" y="180"/>
                  <a:pt x="17" y="180"/>
                  <a:pt x="16" y="179"/>
                </a:cubicBezTo>
                <a:cubicBezTo>
                  <a:pt x="16" y="179"/>
                  <a:pt x="15" y="178"/>
                  <a:pt x="15" y="178"/>
                </a:cubicBezTo>
                <a:cubicBezTo>
                  <a:pt x="14" y="177"/>
                  <a:pt x="14" y="176"/>
                  <a:pt x="15" y="174"/>
                </a:cubicBezTo>
                <a:cubicBezTo>
                  <a:pt x="12" y="174"/>
                  <a:pt x="10" y="172"/>
                  <a:pt x="11" y="171"/>
                </a:cubicBezTo>
                <a:cubicBezTo>
                  <a:pt x="11" y="169"/>
                  <a:pt x="13" y="167"/>
                  <a:pt x="13" y="166"/>
                </a:cubicBezTo>
                <a:cubicBezTo>
                  <a:pt x="12" y="164"/>
                  <a:pt x="11" y="163"/>
                  <a:pt x="9" y="161"/>
                </a:cubicBezTo>
                <a:cubicBezTo>
                  <a:pt x="12" y="157"/>
                  <a:pt x="16" y="154"/>
                  <a:pt x="18" y="149"/>
                </a:cubicBezTo>
                <a:cubicBezTo>
                  <a:pt x="18" y="149"/>
                  <a:pt x="18" y="149"/>
                  <a:pt x="18" y="149"/>
                </a:cubicBezTo>
                <a:cubicBezTo>
                  <a:pt x="17" y="149"/>
                  <a:pt x="17" y="150"/>
                  <a:pt x="16" y="151"/>
                </a:cubicBezTo>
                <a:cubicBezTo>
                  <a:pt x="14" y="152"/>
                  <a:pt x="12" y="151"/>
                  <a:pt x="11" y="149"/>
                </a:cubicBezTo>
                <a:cubicBezTo>
                  <a:pt x="10" y="148"/>
                  <a:pt x="11" y="147"/>
                  <a:pt x="12" y="146"/>
                </a:cubicBezTo>
                <a:cubicBezTo>
                  <a:pt x="14" y="143"/>
                  <a:pt x="16" y="140"/>
                  <a:pt x="18" y="137"/>
                </a:cubicBezTo>
                <a:cubicBezTo>
                  <a:pt x="17" y="138"/>
                  <a:pt x="15" y="139"/>
                  <a:pt x="14" y="140"/>
                </a:cubicBezTo>
                <a:cubicBezTo>
                  <a:pt x="12" y="141"/>
                  <a:pt x="10" y="141"/>
                  <a:pt x="9" y="140"/>
                </a:cubicBezTo>
                <a:cubicBezTo>
                  <a:pt x="8" y="139"/>
                  <a:pt x="7" y="137"/>
                  <a:pt x="8" y="135"/>
                </a:cubicBezTo>
                <a:cubicBezTo>
                  <a:pt x="9" y="133"/>
                  <a:pt x="11" y="131"/>
                  <a:pt x="12" y="129"/>
                </a:cubicBezTo>
                <a:cubicBezTo>
                  <a:pt x="12" y="128"/>
                  <a:pt x="13" y="128"/>
                  <a:pt x="13" y="128"/>
                </a:cubicBezTo>
                <a:cubicBezTo>
                  <a:pt x="10" y="128"/>
                  <a:pt x="8" y="126"/>
                  <a:pt x="8" y="124"/>
                </a:cubicBezTo>
                <a:cubicBezTo>
                  <a:pt x="8" y="123"/>
                  <a:pt x="9" y="122"/>
                  <a:pt x="9" y="121"/>
                </a:cubicBezTo>
                <a:cubicBezTo>
                  <a:pt x="10" y="120"/>
                  <a:pt x="12" y="118"/>
                  <a:pt x="13" y="116"/>
                </a:cubicBezTo>
                <a:cubicBezTo>
                  <a:pt x="12" y="116"/>
                  <a:pt x="12" y="116"/>
                  <a:pt x="11" y="116"/>
                </a:cubicBezTo>
                <a:cubicBezTo>
                  <a:pt x="9" y="117"/>
                  <a:pt x="7" y="115"/>
                  <a:pt x="7" y="113"/>
                </a:cubicBezTo>
                <a:cubicBezTo>
                  <a:pt x="7" y="112"/>
                  <a:pt x="7" y="111"/>
                  <a:pt x="8" y="110"/>
                </a:cubicBezTo>
                <a:cubicBezTo>
                  <a:pt x="9" y="108"/>
                  <a:pt x="11" y="106"/>
                  <a:pt x="13" y="104"/>
                </a:cubicBezTo>
                <a:cubicBezTo>
                  <a:pt x="11" y="104"/>
                  <a:pt x="9" y="106"/>
                  <a:pt x="7" y="104"/>
                </a:cubicBezTo>
                <a:cubicBezTo>
                  <a:pt x="6" y="104"/>
                  <a:pt x="6" y="102"/>
                  <a:pt x="5" y="101"/>
                </a:cubicBezTo>
                <a:cubicBezTo>
                  <a:pt x="7" y="99"/>
                  <a:pt x="8" y="98"/>
                  <a:pt x="9" y="96"/>
                </a:cubicBezTo>
                <a:cubicBezTo>
                  <a:pt x="8" y="95"/>
                  <a:pt x="8" y="94"/>
                  <a:pt x="7" y="92"/>
                </a:cubicBezTo>
                <a:cubicBezTo>
                  <a:pt x="7" y="92"/>
                  <a:pt x="6" y="92"/>
                  <a:pt x="6" y="92"/>
                </a:cubicBezTo>
                <a:cubicBezTo>
                  <a:pt x="4" y="91"/>
                  <a:pt x="3" y="88"/>
                  <a:pt x="4" y="86"/>
                </a:cubicBezTo>
                <a:cubicBezTo>
                  <a:pt x="4" y="86"/>
                  <a:pt x="5" y="86"/>
                  <a:pt x="5" y="85"/>
                </a:cubicBezTo>
                <a:cubicBezTo>
                  <a:pt x="6" y="85"/>
                  <a:pt x="6" y="84"/>
                  <a:pt x="5" y="83"/>
                </a:cubicBezTo>
                <a:cubicBezTo>
                  <a:pt x="4" y="82"/>
                  <a:pt x="4" y="81"/>
                  <a:pt x="5" y="79"/>
                </a:cubicBezTo>
                <a:cubicBezTo>
                  <a:pt x="6" y="77"/>
                  <a:pt x="7" y="76"/>
                  <a:pt x="8" y="74"/>
                </a:cubicBezTo>
                <a:cubicBezTo>
                  <a:pt x="9" y="74"/>
                  <a:pt x="8" y="73"/>
                  <a:pt x="8" y="73"/>
                </a:cubicBezTo>
                <a:cubicBezTo>
                  <a:pt x="5" y="70"/>
                  <a:pt x="6" y="69"/>
                  <a:pt x="8" y="67"/>
                </a:cubicBezTo>
                <a:cubicBezTo>
                  <a:pt x="9" y="66"/>
                  <a:pt x="9" y="65"/>
                  <a:pt x="8" y="65"/>
                </a:cubicBezTo>
                <a:cubicBezTo>
                  <a:pt x="6" y="62"/>
                  <a:pt x="6" y="63"/>
                  <a:pt x="8" y="60"/>
                </a:cubicBezTo>
                <a:cubicBezTo>
                  <a:pt x="10" y="57"/>
                  <a:pt x="12" y="55"/>
                  <a:pt x="14" y="53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2" y="54"/>
                  <a:pt x="11" y="54"/>
                </a:cubicBezTo>
                <a:cubicBezTo>
                  <a:pt x="10" y="56"/>
                  <a:pt x="8" y="58"/>
                  <a:pt x="6" y="60"/>
                </a:cubicBezTo>
                <a:cubicBezTo>
                  <a:pt x="5" y="62"/>
                  <a:pt x="3" y="62"/>
                  <a:pt x="2" y="60"/>
                </a:cubicBezTo>
                <a:cubicBezTo>
                  <a:pt x="0" y="57"/>
                  <a:pt x="2" y="55"/>
                  <a:pt x="3" y="54"/>
                </a:cubicBezTo>
                <a:cubicBezTo>
                  <a:pt x="6" y="50"/>
                  <a:pt x="10" y="47"/>
                  <a:pt x="13" y="43"/>
                </a:cubicBezTo>
                <a:cubicBezTo>
                  <a:pt x="11" y="44"/>
                  <a:pt x="8" y="42"/>
                  <a:pt x="8" y="39"/>
                </a:cubicBezTo>
                <a:cubicBezTo>
                  <a:pt x="8" y="38"/>
                  <a:pt x="8" y="37"/>
                  <a:pt x="9" y="37"/>
                </a:cubicBezTo>
                <a:cubicBezTo>
                  <a:pt x="10" y="37"/>
                  <a:pt x="11" y="36"/>
                  <a:pt x="11" y="35"/>
                </a:cubicBezTo>
                <a:cubicBezTo>
                  <a:pt x="10" y="34"/>
                  <a:pt x="10" y="32"/>
                  <a:pt x="9" y="31"/>
                </a:cubicBezTo>
                <a:cubicBezTo>
                  <a:pt x="9" y="30"/>
                  <a:pt x="9" y="29"/>
                  <a:pt x="10" y="29"/>
                </a:cubicBezTo>
                <a:cubicBezTo>
                  <a:pt x="11" y="28"/>
                  <a:pt x="13" y="27"/>
                  <a:pt x="14" y="25"/>
                </a:cubicBezTo>
                <a:cubicBezTo>
                  <a:pt x="14" y="25"/>
                  <a:pt x="15" y="24"/>
                  <a:pt x="15" y="24"/>
                </a:cubicBezTo>
                <a:cubicBezTo>
                  <a:pt x="14" y="23"/>
                  <a:pt x="15" y="22"/>
                  <a:pt x="14" y="21"/>
                </a:cubicBezTo>
                <a:cubicBezTo>
                  <a:pt x="13" y="21"/>
                  <a:pt x="13" y="19"/>
                  <a:pt x="14" y="19"/>
                </a:cubicBezTo>
                <a:cubicBezTo>
                  <a:pt x="15" y="17"/>
                  <a:pt x="16" y="16"/>
                  <a:pt x="18" y="14"/>
                </a:cubicBezTo>
                <a:cubicBezTo>
                  <a:pt x="18" y="14"/>
                  <a:pt x="19" y="13"/>
                  <a:pt x="20" y="12"/>
                </a:cubicBezTo>
                <a:cubicBezTo>
                  <a:pt x="21" y="11"/>
                  <a:pt x="22" y="11"/>
                  <a:pt x="23" y="12"/>
                </a:cubicBezTo>
                <a:cubicBezTo>
                  <a:pt x="24" y="13"/>
                  <a:pt x="26" y="13"/>
                  <a:pt x="27" y="13"/>
                </a:cubicBezTo>
                <a:cubicBezTo>
                  <a:pt x="28" y="13"/>
                  <a:pt x="28" y="13"/>
                  <a:pt x="29" y="14"/>
                </a:cubicBezTo>
                <a:cubicBezTo>
                  <a:pt x="30" y="14"/>
                  <a:pt x="30" y="14"/>
                  <a:pt x="31" y="14"/>
                </a:cubicBezTo>
                <a:cubicBezTo>
                  <a:pt x="33" y="12"/>
                  <a:pt x="35" y="10"/>
                  <a:pt x="37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3" y="10"/>
                  <a:pt x="43" y="12"/>
                </a:cubicBezTo>
                <a:cubicBezTo>
                  <a:pt x="46" y="10"/>
                  <a:pt x="49" y="8"/>
                  <a:pt x="52" y="5"/>
                </a:cubicBezTo>
                <a:cubicBezTo>
                  <a:pt x="54" y="3"/>
                  <a:pt x="57" y="4"/>
                  <a:pt x="58" y="7"/>
                </a:cubicBezTo>
                <a:cubicBezTo>
                  <a:pt x="58" y="7"/>
                  <a:pt x="58" y="8"/>
                  <a:pt x="58" y="9"/>
                </a:cubicBezTo>
                <a:cubicBezTo>
                  <a:pt x="59" y="8"/>
                  <a:pt x="60" y="7"/>
                  <a:pt x="61" y="6"/>
                </a:cubicBezTo>
                <a:cubicBezTo>
                  <a:pt x="62" y="4"/>
                  <a:pt x="64" y="4"/>
                  <a:pt x="65" y="6"/>
                </a:cubicBezTo>
                <a:cubicBezTo>
                  <a:pt x="66" y="6"/>
                  <a:pt x="67" y="7"/>
                  <a:pt x="67" y="8"/>
                </a:cubicBezTo>
                <a:cubicBezTo>
                  <a:pt x="67" y="8"/>
                  <a:pt x="68" y="8"/>
                  <a:pt x="68" y="8"/>
                </a:cubicBezTo>
                <a:cubicBezTo>
                  <a:pt x="70" y="6"/>
                  <a:pt x="71" y="5"/>
                  <a:pt x="72" y="4"/>
                </a:cubicBezTo>
                <a:cubicBezTo>
                  <a:pt x="73" y="4"/>
                  <a:pt x="73" y="4"/>
                  <a:pt x="73" y="4"/>
                </a:cubicBezTo>
                <a:cubicBezTo>
                  <a:pt x="75" y="4"/>
                  <a:pt x="77" y="7"/>
                  <a:pt x="76" y="9"/>
                </a:cubicBezTo>
                <a:cubicBezTo>
                  <a:pt x="76" y="9"/>
                  <a:pt x="76" y="9"/>
                  <a:pt x="76" y="9"/>
                </a:cubicBezTo>
                <a:cubicBezTo>
                  <a:pt x="71" y="14"/>
                  <a:pt x="65" y="18"/>
                  <a:pt x="60" y="22"/>
                </a:cubicBezTo>
                <a:cubicBezTo>
                  <a:pt x="58" y="24"/>
                  <a:pt x="56" y="26"/>
                  <a:pt x="53" y="28"/>
                </a:cubicBezTo>
                <a:cubicBezTo>
                  <a:pt x="53" y="29"/>
                  <a:pt x="52" y="29"/>
                  <a:pt x="52" y="29"/>
                </a:cubicBezTo>
                <a:cubicBezTo>
                  <a:pt x="53" y="29"/>
                  <a:pt x="54" y="28"/>
                  <a:pt x="54" y="28"/>
                </a:cubicBezTo>
                <a:cubicBezTo>
                  <a:pt x="58" y="25"/>
                  <a:pt x="62" y="22"/>
                  <a:pt x="66" y="19"/>
                </a:cubicBezTo>
                <a:cubicBezTo>
                  <a:pt x="69" y="17"/>
                  <a:pt x="72" y="14"/>
                  <a:pt x="75" y="12"/>
                </a:cubicBezTo>
                <a:cubicBezTo>
                  <a:pt x="76" y="11"/>
                  <a:pt x="78" y="10"/>
                  <a:pt x="80" y="8"/>
                </a:cubicBezTo>
                <a:cubicBezTo>
                  <a:pt x="80" y="8"/>
                  <a:pt x="83" y="9"/>
                  <a:pt x="83" y="10"/>
                </a:cubicBezTo>
                <a:cubicBezTo>
                  <a:pt x="83" y="11"/>
                  <a:pt x="83" y="11"/>
                  <a:pt x="84" y="12"/>
                </a:cubicBezTo>
                <a:cubicBezTo>
                  <a:pt x="86" y="10"/>
                  <a:pt x="88" y="9"/>
                  <a:pt x="91" y="7"/>
                </a:cubicBezTo>
                <a:cubicBezTo>
                  <a:pt x="94" y="6"/>
                  <a:pt x="96" y="4"/>
                  <a:pt x="99" y="2"/>
                </a:cubicBezTo>
                <a:cubicBezTo>
                  <a:pt x="100" y="1"/>
                  <a:pt x="101" y="1"/>
                  <a:pt x="102" y="2"/>
                </a:cubicBezTo>
                <a:cubicBezTo>
                  <a:pt x="104" y="3"/>
                  <a:pt x="105" y="4"/>
                  <a:pt x="107" y="5"/>
                </a:cubicBezTo>
                <a:cubicBezTo>
                  <a:pt x="108" y="6"/>
                  <a:pt x="108" y="7"/>
                  <a:pt x="107" y="8"/>
                </a:cubicBezTo>
                <a:cubicBezTo>
                  <a:pt x="105" y="11"/>
                  <a:pt x="102" y="13"/>
                  <a:pt x="99" y="15"/>
                </a:cubicBezTo>
                <a:cubicBezTo>
                  <a:pt x="98" y="16"/>
                  <a:pt x="97" y="17"/>
                  <a:pt x="96" y="18"/>
                </a:cubicBezTo>
                <a:cubicBezTo>
                  <a:pt x="96" y="18"/>
                  <a:pt x="97" y="18"/>
                  <a:pt x="97" y="18"/>
                </a:cubicBezTo>
                <a:cubicBezTo>
                  <a:pt x="98" y="17"/>
                  <a:pt x="100" y="15"/>
                  <a:pt x="102" y="14"/>
                </a:cubicBezTo>
                <a:cubicBezTo>
                  <a:pt x="102" y="14"/>
                  <a:pt x="103" y="13"/>
                  <a:pt x="103" y="14"/>
                </a:cubicBezTo>
                <a:cubicBezTo>
                  <a:pt x="104" y="14"/>
                  <a:pt x="105" y="13"/>
                  <a:pt x="105" y="13"/>
                </a:cubicBezTo>
                <a:cubicBezTo>
                  <a:pt x="109" y="10"/>
                  <a:pt x="114" y="8"/>
                  <a:pt x="118" y="6"/>
                </a:cubicBezTo>
                <a:cubicBezTo>
                  <a:pt x="119" y="5"/>
                  <a:pt x="121" y="5"/>
                  <a:pt x="122" y="4"/>
                </a:cubicBezTo>
                <a:cubicBezTo>
                  <a:pt x="123" y="3"/>
                  <a:pt x="124" y="2"/>
                  <a:pt x="125" y="1"/>
                </a:cubicBezTo>
                <a:cubicBezTo>
                  <a:pt x="126" y="1"/>
                  <a:pt x="127" y="0"/>
                  <a:pt x="128" y="1"/>
                </a:cubicBezTo>
                <a:cubicBezTo>
                  <a:pt x="128" y="2"/>
                  <a:pt x="129" y="2"/>
                  <a:pt x="130" y="3"/>
                </a:cubicBezTo>
                <a:cubicBezTo>
                  <a:pt x="131" y="4"/>
                  <a:pt x="130" y="6"/>
                  <a:pt x="129" y="7"/>
                </a:cubicBezTo>
                <a:cubicBezTo>
                  <a:pt x="128" y="8"/>
                  <a:pt x="128" y="8"/>
                  <a:pt x="127" y="8"/>
                </a:cubicBezTo>
                <a:cubicBezTo>
                  <a:pt x="126" y="9"/>
                  <a:pt x="126" y="10"/>
                  <a:pt x="127" y="11"/>
                </a:cubicBezTo>
                <a:cubicBezTo>
                  <a:pt x="125" y="13"/>
                  <a:pt x="122" y="15"/>
                  <a:pt x="120" y="17"/>
                </a:cubicBezTo>
                <a:cubicBezTo>
                  <a:pt x="120" y="17"/>
                  <a:pt x="120" y="17"/>
                  <a:pt x="121" y="18"/>
                </a:cubicBezTo>
                <a:cubicBezTo>
                  <a:pt x="127" y="13"/>
                  <a:pt x="134" y="8"/>
                  <a:pt x="141" y="3"/>
                </a:cubicBezTo>
                <a:cubicBezTo>
                  <a:pt x="142" y="3"/>
                  <a:pt x="143" y="4"/>
                  <a:pt x="144" y="5"/>
                </a:cubicBezTo>
                <a:cubicBezTo>
                  <a:pt x="145" y="4"/>
                  <a:pt x="146" y="3"/>
                  <a:pt x="147" y="3"/>
                </a:cubicBezTo>
                <a:cubicBezTo>
                  <a:pt x="148" y="3"/>
                  <a:pt x="149" y="3"/>
                  <a:pt x="149" y="4"/>
                </a:cubicBezTo>
                <a:cubicBezTo>
                  <a:pt x="150" y="5"/>
                  <a:pt x="150" y="5"/>
                  <a:pt x="151" y="6"/>
                </a:cubicBezTo>
                <a:cubicBezTo>
                  <a:pt x="152" y="5"/>
                  <a:pt x="154" y="3"/>
                  <a:pt x="156" y="2"/>
                </a:cubicBezTo>
                <a:cubicBezTo>
                  <a:pt x="157" y="3"/>
                  <a:pt x="158" y="4"/>
                  <a:pt x="160" y="6"/>
                </a:cubicBezTo>
                <a:cubicBezTo>
                  <a:pt x="160" y="5"/>
                  <a:pt x="161" y="5"/>
                  <a:pt x="161" y="4"/>
                </a:cubicBezTo>
                <a:cubicBezTo>
                  <a:pt x="162" y="3"/>
                  <a:pt x="163" y="3"/>
                  <a:pt x="164" y="4"/>
                </a:cubicBezTo>
                <a:cubicBezTo>
                  <a:pt x="165" y="5"/>
                  <a:pt x="166" y="6"/>
                  <a:pt x="166" y="8"/>
                </a:cubicBezTo>
                <a:cubicBezTo>
                  <a:pt x="166" y="8"/>
                  <a:pt x="166" y="9"/>
                  <a:pt x="166" y="9"/>
                </a:cubicBezTo>
                <a:cubicBezTo>
                  <a:pt x="169" y="8"/>
                  <a:pt x="171" y="8"/>
                  <a:pt x="173" y="7"/>
                </a:cubicBezTo>
                <a:cubicBezTo>
                  <a:pt x="173" y="7"/>
                  <a:pt x="174" y="6"/>
                  <a:pt x="174" y="6"/>
                </a:cubicBezTo>
                <a:cubicBezTo>
                  <a:pt x="175" y="5"/>
                  <a:pt x="175" y="5"/>
                  <a:pt x="176" y="5"/>
                </a:cubicBezTo>
                <a:cubicBezTo>
                  <a:pt x="178" y="5"/>
                  <a:pt x="180" y="7"/>
                  <a:pt x="180" y="9"/>
                </a:cubicBezTo>
                <a:cubicBezTo>
                  <a:pt x="180" y="10"/>
                  <a:pt x="179" y="10"/>
                  <a:pt x="179" y="11"/>
                </a:cubicBezTo>
                <a:cubicBezTo>
                  <a:pt x="181" y="9"/>
                  <a:pt x="183" y="8"/>
                  <a:pt x="185" y="6"/>
                </a:cubicBezTo>
                <a:cubicBezTo>
                  <a:pt x="185" y="5"/>
                  <a:pt x="186" y="4"/>
                  <a:pt x="187" y="4"/>
                </a:cubicBezTo>
                <a:cubicBezTo>
                  <a:pt x="188" y="5"/>
                  <a:pt x="190" y="5"/>
                  <a:pt x="190" y="7"/>
                </a:cubicBezTo>
                <a:cubicBezTo>
                  <a:pt x="190" y="7"/>
                  <a:pt x="190" y="7"/>
                  <a:pt x="191" y="8"/>
                </a:cubicBezTo>
                <a:cubicBezTo>
                  <a:pt x="192" y="9"/>
                  <a:pt x="194" y="11"/>
                  <a:pt x="195" y="13"/>
                </a:cubicBezTo>
                <a:cubicBezTo>
                  <a:pt x="192" y="17"/>
                  <a:pt x="189" y="20"/>
                  <a:pt x="186" y="24"/>
                </a:cubicBezTo>
                <a:cubicBezTo>
                  <a:pt x="186" y="24"/>
                  <a:pt x="186" y="24"/>
                  <a:pt x="187" y="25"/>
                </a:cubicBezTo>
                <a:cubicBezTo>
                  <a:pt x="188" y="24"/>
                  <a:pt x="189" y="23"/>
                  <a:pt x="190" y="22"/>
                </a:cubicBezTo>
                <a:cubicBezTo>
                  <a:pt x="190" y="22"/>
                  <a:pt x="191" y="21"/>
                  <a:pt x="192" y="22"/>
                </a:cubicBezTo>
                <a:cubicBezTo>
                  <a:pt x="195" y="23"/>
                  <a:pt x="196" y="25"/>
                  <a:pt x="194" y="28"/>
                </a:cubicBezTo>
                <a:cubicBezTo>
                  <a:pt x="194" y="29"/>
                  <a:pt x="193" y="30"/>
                  <a:pt x="192" y="31"/>
                </a:cubicBezTo>
                <a:cubicBezTo>
                  <a:pt x="192" y="31"/>
                  <a:pt x="192" y="31"/>
                  <a:pt x="192" y="32"/>
                </a:cubicBezTo>
                <a:cubicBezTo>
                  <a:pt x="193" y="31"/>
                  <a:pt x="194" y="30"/>
                  <a:pt x="195" y="30"/>
                </a:cubicBezTo>
                <a:cubicBezTo>
                  <a:pt x="197" y="28"/>
                  <a:pt x="199" y="28"/>
                  <a:pt x="200" y="30"/>
                </a:cubicBezTo>
                <a:cubicBezTo>
                  <a:pt x="201" y="31"/>
                  <a:pt x="201" y="31"/>
                  <a:pt x="202" y="32"/>
                </a:cubicBezTo>
                <a:cubicBezTo>
                  <a:pt x="199" y="36"/>
                  <a:pt x="196" y="40"/>
                  <a:pt x="193" y="44"/>
                </a:cubicBezTo>
                <a:cubicBezTo>
                  <a:pt x="191" y="46"/>
                  <a:pt x="191" y="47"/>
                  <a:pt x="193" y="48"/>
                </a:cubicBezTo>
                <a:cubicBezTo>
                  <a:pt x="193" y="48"/>
                  <a:pt x="193" y="48"/>
                  <a:pt x="193" y="48"/>
                </a:cubicBezTo>
                <a:cubicBezTo>
                  <a:pt x="194" y="48"/>
                  <a:pt x="195" y="46"/>
                  <a:pt x="196" y="46"/>
                </a:cubicBezTo>
                <a:cubicBezTo>
                  <a:pt x="197" y="47"/>
                  <a:pt x="198" y="48"/>
                  <a:pt x="199" y="49"/>
                </a:cubicBezTo>
                <a:cubicBezTo>
                  <a:pt x="200" y="50"/>
                  <a:pt x="199" y="51"/>
                  <a:pt x="199" y="52"/>
                </a:cubicBezTo>
                <a:cubicBezTo>
                  <a:pt x="197" y="54"/>
                  <a:pt x="196" y="56"/>
                  <a:pt x="194" y="58"/>
                </a:cubicBezTo>
                <a:cubicBezTo>
                  <a:pt x="194" y="58"/>
                  <a:pt x="194" y="59"/>
                  <a:pt x="194" y="59"/>
                </a:cubicBezTo>
                <a:cubicBezTo>
                  <a:pt x="195" y="59"/>
                  <a:pt x="195" y="58"/>
                  <a:pt x="195" y="58"/>
                </a:cubicBezTo>
                <a:cubicBezTo>
                  <a:pt x="196" y="56"/>
                  <a:pt x="198" y="56"/>
                  <a:pt x="199" y="58"/>
                </a:cubicBezTo>
                <a:cubicBezTo>
                  <a:pt x="202" y="61"/>
                  <a:pt x="201" y="61"/>
                  <a:pt x="199" y="63"/>
                </a:cubicBezTo>
                <a:cubicBezTo>
                  <a:pt x="198" y="65"/>
                  <a:pt x="197" y="67"/>
                  <a:pt x="195" y="68"/>
                </a:cubicBezTo>
                <a:cubicBezTo>
                  <a:pt x="198" y="69"/>
                  <a:pt x="198" y="71"/>
                  <a:pt x="199" y="72"/>
                </a:cubicBezTo>
                <a:cubicBezTo>
                  <a:pt x="199" y="72"/>
                  <a:pt x="199" y="73"/>
                  <a:pt x="199" y="74"/>
                </a:cubicBezTo>
                <a:cubicBezTo>
                  <a:pt x="197" y="77"/>
                  <a:pt x="195" y="80"/>
                  <a:pt x="194" y="83"/>
                </a:cubicBezTo>
                <a:cubicBezTo>
                  <a:pt x="193" y="83"/>
                  <a:pt x="193" y="84"/>
                  <a:pt x="193" y="85"/>
                </a:cubicBezTo>
                <a:cubicBezTo>
                  <a:pt x="193" y="86"/>
                  <a:pt x="193" y="87"/>
                  <a:pt x="192" y="88"/>
                </a:cubicBezTo>
                <a:cubicBezTo>
                  <a:pt x="191" y="88"/>
                  <a:pt x="191" y="89"/>
                  <a:pt x="191" y="89"/>
                </a:cubicBezTo>
                <a:cubicBezTo>
                  <a:pt x="191" y="90"/>
                  <a:pt x="192" y="90"/>
                  <a:pt x="192" y="90"/>
                </a:cubicBezTo>
                <a:cubicBezTo>
                  <a:pt x="194" y="91"/>
                  <a:pt x="195" y="93"/>
                  <a:pt x="194" y="95"/>
                </a:cubicBezTo>
                <a:cubicBezTo>
                  <a:pt x="193" y="97"/>
                  <a:pt x="192" y="99"/>
                  <a:pt x="191" y="101"/>
                </a:cubicBezTo>
                <a:cubicBezTo>
                  <a:pt x="192" y="101"/>
                  <a:pt x="193" y="101"/>
                  <a:pt x="194" y="100"/>
                </a:cubicBezTo>
                <a:cubicBezTo>
                  <a:pt x="195" y="99"/>
                  <a:pt x="196" y="100"/>
                  <a:pt x="197" y="100"/>
                </a:cubicBezTo>
                <a:cubicBezTo>
                  <a:pt x="198" y="100"/>
                  <a:pt x="199" y="101"/>
                  <a:pt x="199" y="102"/>
                </a:cubicBezTo>
                <a:cubicBezTo>
                  <a:pt x="200" y="104"/>
                  <a:pt x="199" y="106"/>
                  <a:pt x="198" y="107"/>
                </a:cubicBezTo>
                <a:cubicBezTo>
                  <a:pt x="200" y="108"/>
                  <a:pt x="201" y="109"/>
                  <a:pt x="200" y="111"/>
                </a:cubicBezTo>
                <a:cubicBezTo>
                  <a:pt x="200" y="113"/>
                  <a:pt x="199" y="114"/>
                  <a:pt x="197" y="116"/>
                </a:cubicBezTo>
                <a:cubicBezTo>
                  <a:pt x="198" y="116"/>
                  <a:pt x="199" y="117"/>
                  <a:pt x="200" y="117"/>
                </a:cubicBezTo>
                <a:cubicBezTo>
                  <a:pt x="202" y="118"/>
                  <a:pt x="202" y="120"/>
                  <a:pt x="201" y="122"/>
                </a:cubicBezTo>
                <a:cubicBezTo>
                  <a:pt x="199" y="124"/>
                  <a:pt x="198" y="126"/>
                  <a:pt x="196" y="128"/>
                </a:cubicBezTo>
                <a:cubicBezTo>
                  <a:pt x="198" y="129"/>
                  <a:pt x="201" y="129"/>
                  <a:pt x="200" y="131"/>
                </a:cubicBezTo>
                <a:cubicBezTo>
                  <a:pt x="200" y="133"/>
                  <a:pt x="199" y="135"/>
                  <a:pt x="198" y="137"/>
                </a:cubicBezTo>
                <a:cubicBezTo>
                  <a:pt x="198" y="137"/>
                  <a:pt x="198" y="137"/>
                  <a:pt x="198" y="137"/>
                </a:cubicBezTo>
                <a:cubicBezTo>
                  <a:pt x="199" y="137"/>
                  <a:pt x="200" y="137"/>
                  <a:pt x="200" y="138"/>
                </a:cubicBezTo>
                <a:cubicBezTo>
                  <a:pt x="201" y="140"/>
                  <a:pt x="201" y="141"/>
                  <a:pt x="200" y="143"/>
                </a:cubicBezTo>
                <a:cubicBezTo>
                  <a:pt x="200" y="144"/>
                  <a:pt x="199" y="144"/>
                  <a:pt x="199" y="145"/>
                </a:cubicBezTo>
                <a:cubicBezTo>
                  <a:pt x="198" y="146"/>
                  <a:pt x="198" y="146"/>
                  <a:pt x="199" y="146"/>
                </a:cubicBezTo>
                <a:cubicBezTo>
                  <a:pt x="201" y="149"/>
                  <a:pt x="199" y="152"/>
                  <a:pt x="197" y="154"/>
                </a:cubicBezTo>
                <a:cubicBezTo>
                  <a:pt x="197" y="154"/>
                  <a:pt x="197" y="154"/>
                  <a:pt x="197" y="154"/>
                </a:cubicBezTo>
                <a:cubicBezTo>
                  <a:pt x="198" y="156"/>
                  <a:pt x="198" y="159"/>
                  <a:pt x="199" y="161"/>
                </a:cubicBezTo>
                <a:cubicBezTo>
                  <a:pt x="199" y="162"/>
                  <a:pt x="198" y="163"/>
                  <a:pt x="197" y="164"/>
                </a:cubicBezTo>
                <a:cubicBezTo>
                  <a:pt x="195" y="166"/>
                  <a:pt x="193" y="169"/>
                  <a:pt x="190" y="171"/>
                </a:cubicBezTo>
                <a:cubicBezTo>
                  <a:pt x="188" y="173"/>
                  <a:pt x="186" y="175"/>
                  <a:pt x="184" y="176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1" y="176"/>
                  <a:pt x="181" y="177"/>
                  <a:pt x="180" y="178"/>
                </a:cubicBezTo>
                <a:cubicBezTo>
                  <a:pt x="179" y="178"/>
                  <a:pt x="178" y="179"/>
                  <a:pt x="177" y="178"/>
                </a:cubicBezTo>
                <a:cubicBezTo>
                  <a:pt x="176" y="177"/>
                  <a:pt x="175" y="176"/>
                  <a:pt x="174" y="176"/>
                </a:cubicBezTo>
                <a:cubicBezTo>
                  <a:pt x="173" y="177"/>
                  <a:pt x="172" y="178"/>
                  <a:pt x="171" y="179"/>
                </a:cubicBezTo>
                <a:cubicBezTo>
                  <a:pt x="170" y="181"/>
                  <a:pt x="169" y="181"/>
                  <a:pt x="167" y="180"/>
                </a:cubicBezTo>
                <a:cubicBezTo>
                  <a:pt x="166" y="179"/>
                  <a:pt x="165" y="178"/>
                  <a:pt x="165" y="176"/>
                </a:cubicBezTo>
                <a:cubicBezTo>
                  <a:pt x="164" y="176"/>
                  <a:pt x="163" y="177"/>
                  <a:pt x="162" y="177"/>
                </a:cubicBezTo>
                <a:cubicBezTo>
                  <a:pt x="161" y="177"/>
                  <a:pt x="160" y="176"/>
                  <a:pt x="159" y="176"/>
                </a:cubicBezTo>
                <a:cubicBezTo>
                  <a:pt x="158" y="175"/>
                  <a:pt x="158" y="175"/>
                  <a:pt x="157" y="176"/>
                </a:cubicBezTo>
                <a:cubicBezTo>
                  <a:pt x="155" y="176"/>
                  <a:pt x="154" y="176"/>
                  <a:pt x="153" y="175"/>
                </a:cubicBezTo>
                <a:cubicBezTo>
                  <a:pt x="153" y="175"/>
                  <a:pt x="152" y="174"/>
                  <a:pt x="152" y="175"/>
                </a:cubicBezTo>
                <a:cubicBezTo>
                  <a:pt x="150" y="175"/>
                  <a:pt x="149" y="175"/>
                  <a:pt x="148" y="174"/>
                </a:cubicBezTo>
                <a:cubicBezTo>
                  <a:pt x="147" y="174"/>
                  <a:pt x="146" y="174"/>
                  <a:pt x="146" y="174"/>
                </a:cubicBezTo>
                <a:cubicBezTo>
                  <a:pt x="144" y="176"/>
                  <a:pt x="143" y="177"/>
                  <a:pt x="140" y="175"/>
                </a:cubicBezTo>
                <a:cubicBezTo>
                  <a:pt x="140" y="175"/>
                  <a:pt x="139" y="175"/>
                  <a:pt x="138" y="175"/>
                </a:cubicBezTo>
                <a:cubicBezTo>
                  <a:pt x="137" y="175"/>
                  <a:pt x="137" y="175"/>
                  <a:pt x="136" y="175"/>
                </a:cubicBezTo>
                <a:cubicBezTo>
                  <a:pt x="135" y="177"/>
                  <a:pt x="134" y="177"/>
                  <a:pt x="132" y="176"/>
                </a:cubicBezTo>
                <a:cubicBezTo>
                  <a:pt x="132" y="176"/>
                  <a:pt x="131" y="176"/>
                  <a:pt x="130" y="176"/>
                </a:cubicBezTo>
                <a:cubicBezTo>
                  <a:pt x="128" y="178"/>
                  <a:pt x="128" y="178"/>
                  <a:pt x="126" y="177"/>
                </a:cubicBezTo>
                <a:close/>
                <a:moveTo>
                  <a:pt x="48" y="157"/>
                </a:moveTo>
                <a:cubicBezTo>
                  <a:pt x="48" y="157"/>
                  <a:pt x="48" y="157"/>
                  <a:pt x="47" y="156"/>
                </a:cubicBezTo>
                <a:cubicBezTo>
                  <a:pt x="45" y="159"/>
                  <a:pt x="43" y="161"/>
                  <a:pt x="41" y="163"/>
                </a:cubicBezTo>
                <a:cubicBezTo>
                  <a:pt x="41" y="163"/>
                  <a:pt x="42" y="163"/>
                  <a:pt x="42" y="163"/>
                </a:cubicBezTo>
                <a:cubicBezTo>
                  <a:pt x="44" y="161"/>
                  <a:pt x="45" y="160"/>
                  <a:pt x="47" y="158"/>
                </a:cubicBezTo>
                <a:cubicBezTo>
                  <a:pt x="48" y="158"/>
                  <a:pt x="48" y="157"/>
                  <a:pt x="48" y="157"/>
                </a:cubicBezTo>
                <a:close/>
                <a:moveTo>
                  <a:pt x="21" y="127"/>
                </a:moveTo>
                <a:cubicBezTo>
                  <a:pt x="21" y="127"/>
                  <a:pt x="21" y="127"/>
                  <a:pt x="21" y="128"/>
                </a:cubicBezTo>
                <a:cubicBezTo>
                  <a:pt x="23" y="126"/>
                  <a:pt x="24" y="125"/>
                  <a:pt x="26" y="124"/>
                </a:cubicBezTo>
                <a:cubicBezTo>
                  <a:pt x="26" y="123"/>
                  <a:pt x="26" y="123"/>
                  <a:pt x="26" y="121"/>
                </a:cubicBezTo>
                <a:cubicBezTo>
                  <a:pt x="24" y="123"/>
                  <a:pt x="23" y="125"/>
                  <a:pt x="21" y="127"/>
                </a:cubicBezTo>
                <a:close/>
                <a:moveTo>
                  <a:pt x="69" y="24"/>
                </a:moveTo>
                <a:cubicBezTo>
                  <a:pt x="67" y="25"/>
                  <a:pt x="68" y="27"/>
                  <a:pt x="68" y="28"/>
                </a:cubicBezTo>
                <a:cubicBezTo>
                  <a:pt x="69" y="27"/>
                  <a:pt x="70" y="26"/>
                  <a:pt x="69" y="24"/>
                </a:cubicBezTo>
                <a:close/>
              </a:path>
            </a:pathLst>
          </a:custGeom>
          <a:solidFill>
            <a:srgbClr val="1B93BE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prstClr val="white"/>
                </a:solidFill>
                <a:latin typeface="Segoe Print" panose="02000600000000000000" pitchFamily="2" charset="0"/>
              </a:rPr>
              <a:t>PORQUE É QUE É IMPORTANTE PARA A BRISA?</a:t>
            </a:r>
            <a:endParaRPr lang="es-ES" sz="1200" b="1" dirty="0">
              <a:solidFill>
                <a:prstClr val="white"/>
              </a:solidFill>
              <a:latin typeface="Segoe Print" panose="02000600000000000000" pitchFamily="2" charset="0"/>
            </a:endParaRPr>
          </a:p>
        </p:txBody>
      </p:sp>
      <p:pic>
        <p:nvPicPr>
          <p:cNvPr id="6162" name="Picture 2">
            <a:extLst>
              <a:ext uri="{FF2B5EF4-FFF2-40B4-BE49-F238E27FC236}">
                <a16:creationId xmlns:a16="http://schemas.microsoft.com/office/drawing/2014/main" id="{C3ABA39F-564E-3ABD-7BF2-81AF676A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659" y="2184059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4">
            <a:extLst>
              <a:ext uri="{FF2B5EF4-FFF2-40B4-BE49-F238E27FC236}">
                <a16:creationId xmlns:a16="http://schemas.microsoft.com/office/drawing/2014/main" id="{01A1BAE3-0CB6-23F6-234E-7AF6DFDAA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255" y="3415251"/>
            <a:ext cx="549897" cy="54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6">
            <a:extLst>
              <a:ext uri="{FF2B5EF4-FFF2-40B4-BE49-F238E27FC236}">
                <a16:creationId xmlns:a16="http://schemas.microsoft.com/office/drawing/2014/main" id="{9062591B-C375-DEF2-EAFD-83B58B65E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7324" y="4971053"/>
            <a:ext cx="498124" cy="49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6164">
            <a:extLst>
              <a:ext uri="{FF2B5EF4-FFF2-40B4-BE49-F238E27FC236}">
                <a16:creationId xmlns:a16="http://schemas.microsoft.com/office/drawing/2014/main" id="{2B853A68-1818-EB50-8BEC-90F663BC823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70" y="2995452"/>
            <a:ext cx="1487894" cy="1206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6" name="Picture 8" descr="tcfd-logo-2 - Carbon Tracker Initiative">
            <a:extLst>
              <a:ext uri="{FF2B5EF4-FFF2-40B4-BE49-F238E27FC236}">
                <a16:creationId xmlns:a16="http://schemas.microsoft.com/office/drawing/2014/main" id="{942B86D5-600E-90E6-9D3A-70667B695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189" y="4331944"/>
            <a:ext cx="746066" cy="254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10" descr="Global Reporting Initiative (GRI) Logo PNG Vector (SVG) Free Download">
            <a:extLst>
              <a:ext uri="{FF2B5EF4-FFF2-40B4-BE49-F238E27FC236}">
                <a16:creationId xmlns:a16="http://schemas.microsoft.com/office/drawing/2014/main" id="{EE249385-13C0-7CB9-A4DF-3B4E4E1CD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635" y="4240377"/>
            <a:ext cx="450786" cy="4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14">
            <a:extLst>
              <a:ext uri="{FF2B5EF4-FFF2-40B4-BE49-F238E27FC236}">
                <a16:creationId xmlns:a16="http://schemas.microsoft.com/office/drawing/2014/main" id="{F4A752F3-C475-4457-BAD6-C8AAC8E4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6514" y="4439140"/>
            <a:ext cx="658293" cy="2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69" name="TextBox 6168">
            <a:extLst>
              <a:ext uri="{FF2B5EF4-FFF2-40B4-BE49-F238E27FC236}">
                <a16:creationId xmlns:a16="http://schemas.microsoft.com/office/drawing/2014/main" id="{A51B79A0-8742-E092-E1DB-84C28BD64B09}"/>
              </a:ext>
            </a:extLst>
          </p:cNvPr>
          <p:cNvSpPr txBox="1"/>
          <p:nvPr/>
        </p:nvSpPr>
        <p:spPr>
          <a:xfrm>
            <a:off x="4768152" y="2916874"/>
            <a:ext cx="27729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noProof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Corporate Sustainability Reporting Directive (CSRD) &amp; European Sustainability Reporting Standards (ESRS) </a:t>
            </a:r>
          </a:p>
          <a:p>
            <a:endParaRPr lang="en-US" sz="1050" b="1" noProof="1">
              <a:solidFill>
                <a:schemeClr val="tx1">
                  <a:lumMod val="50000"/>
                  <a:lumOff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170" name="Picture 2" descr="European Commission - Wikipedia">
            <a:extLst>
              <a:ext uri="{FF2B5EF4-FFF2-40B4-BE49-F238E27FC236}">
                <a16:creationId xmlns:a16="http://schemas.microsoft.com/office/drawing/2014/main" id="{431ED6F6-6261-78AB-BCE8-B33D46791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713" y="2972166"/>
            <a:ext cx="288000" cy="1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1" name="TextBox 6170">
            <a:extLst>
              <a:ext uri="{FF2B5EF4-FFF2-40B4-BE49-F238E27FC236}">
                <a16:creationId xmlns:a16="http://schemas.microsoft.com/office/drawing/2014/main" id="{FB0C8969-F434-8865-938A-9596BF13A99D}"/>
              </a:ext>
            </a:extLst>
          </p:cNvPr>
          <p:cNvSpPr txBox="1"/>
          <p:nvPr/>
        </p:nvSpPr>
        <p:spPr>
          <a:xfrm>
            <a:off x="4768152" y="3528580"/>
            <a:ext cx="22356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noProof="1">
                <a:solidFill>
                  <a:schemeClr val="tx1">
                    <a:lumMod val="50000"/>
                    <a:lumOff val="50000"/>
                  </a:schemeClr>
                </a:solidFill>
                <a:cs typeface="Calibri" panose="020F0502020204030204" pitchFamily="34" charset="0"/>
              </a:rPr>
              <a:t>European Taxonomy Regulation</a:t>
            </a:r>
          </a:p>
        </p:txBody>
      </p:sp>
      <p:pic>
        <p:nvPicPr>
          <p:cNvPr id="6172" name="Picture 2" descr="European Commission - Wikipedia">
            <a:extLst>
              <a:ext uri="{FF2B5EF4-FFF2-40B4-BE49-F238E27FC236}">
                <a16:creationId xmlns:a16="http://schemas.microsoft.com/office/drawing/2014/main" id="{238B207B-F31B-E861-DE49-1383EB72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6713" y="3539958"/>
            <a:ext cx="288000" cy="1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Picture 6178">
            <a:extLst>
              <a:ext uri="{FF2B5EF4-FFF2-40B4-BE49-F238E27FC236}">
                <a16:creationId xmlns:a16="http://schemas.microsoft.com/office/drawing/2014/main" id="{872DFAB2-4943-F0D7-3BA7-CBCBCA031AF8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504" y="3432958"/>
            <a:ext cx="1536376" cy="1363581"/>
          </a:xfrm>
          <a:prstGeom prst="rect">
            <a:avLst/>
          </a:prstGeom>
        </p:spPr>
      </p:pic>
      <p:pic>
        <p:nvPicPr>
          <p:cNvPr id="6180" name="Picture 6179">
            <a:extLst>
              <a:ext uri="{FF2B5EF4-FFF2-40B4-BE49-F238E27FC236}">
                <a16:creationId xmlns:a16="http://schemas.microsoft.com/office/drawing/2014/main" id="{8E6E5649-C423-6FBC-E060-80B621CC66B7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4505" y="3730396"/>
            <a:ext cx="1487894" cy="1356783"/>
          </a:xfrm>
          <a:prstGeom prst="rect">
            <a:avLst/>
          </a:prstGeom>
        </p:spPr>
      </p:pic>
      <p:pic>
        <p:nvPicPr>
          <p:cNvPr id="6181" name="Picture 2" descr="CSR Design Green Investment Advisory, Co., Ltd.">
            <a:extLst>
              <a:ext uri="{FF2B5EF4-FFF2-40B4-BE49-F238E27FC236}">
                <a16:creationId xmlns:a16="http://schemas.microsoft.com/office/drawing/2014/main" id="{060B74C0-0C2B-06D3-19B3-D34E6F1ACB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75" t="12422" r="14863" b="14795"/>
          <a:stretch/>
        </p:blipFill>
        <p:spPr bwMode="auto">
          <a:xfrm>
            <a:off x="4304442" y="4056479"/>
            <a:ext cx="582714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4" descr="Sustainability Accounting Standards Board - Wikipedia">
            <a:extLst>
              <a:ext uri="{FF2B5EF4-FFF2-40B4-BE49-F238E27FC236}">
                <a16:creationId xmlns:a16="http://schemas.microsoft.com/office/drawing/2014/main" id="{B5BE6D40-1E18-13CB-3DA7-2B531E8BF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623" y="4273994"/>
            <a:ext cx="46592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1069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1. Introdução </a:t>
            </a:r>
            <a:r>
              <a:rPr lang="pt-PT" altLang="pt-PT" sz="1800" dirty="0"/>
              <a:t>(2/2)</a:t>
            </a:r>
            <a:endParaRPr lang="pt-PT" altLang="pt-PT" sz="1800" dirty="0">
              <a:highlight>
                <a:srgbClr val="FFFF00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1AC750-B55A-534B-81D2-AB9414FD052F}"/>
              </a:ext>
            </a:extLst>
          </p:cNvPr>
          <p:cNvGrpSpPr/>
          <p:nvPr/>
        </p:nvGrpSpPr>
        <p:grpSpPr>
          <a:xfrm>
            <a:off x="5014918" y="2890684"/>
            <a:ext cx="2162165" cy="2181950"/>
            <a:chOff x="478688" y="4185041"/>
            <a:chExt cx="2162165" cy="218195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DD4664C-F0F4-B2CE-D282-0DD835453F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688" y="4185041"/>
              <a:ext cx="2162165" cy="2181950"/>
              <a:chOff x="112" y="1157"/>
              <a:chExt cx="2716" cy="2910"/>
            </a:xfrm>
          </p:grpSpPr>
          <p:sp>
            <p:nvSpPr>
              <p:cNvPr id="9" name="AutoShape 4">
                <a:extLst>
                  <a:ext uri="{FF2B5EF4-FFF2-40B4-BE49-F238E27FC236}">
                    <a16:creationId xmlns:a16="http://schemas.microsoft.com/office/drawing/2014/main" id="{A9270F00-8BFF-8568-607F-73B29FF17A3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gray">
              <a:xfrm>
                <a:off x="112" y="1159"/>
                <a:ext cx="2716" cy="26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pt-BR" sz="1400" kern="0">
                  <a:latin typeface="Arial"/>
                  <a:cs typeface="+mn-cs"/>
                </a:endParaRPr>
              </a:p>
            </p:txBody>
          </p:sp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C64E3C3F-6370-F5D4-F45A-43509C3B675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" y="1157"/>
                <a:ext cx="2715" cy="2881"/>
              </a:xfrm>
              <a:custGeom>
                <a:avLst/>
                <a:gdLst/>
                <a:ahLst/>
                <a:cxnLst>
                  <a:cxn ang="0">
                    <a:pos x="6031" y="3329"/>
                  </a:cxn>
                  <a:cxn ang="0">
                    <a:pos x="5946" y="3779"/>
                  </a:cxn>
                  <a:cxn ang="0">
                    <a:pos x="5806" y="4197"/>
                  </a:cxn>
                  <a:cxn ang="0">
                    <a:pos x="5607" y="4588"/>
                  </a:cxn>
                  <a:cxn ang="0">
                    <a:pos x="5356" y="4944"/>
                  </a:cxn>
                  <a:cxn ang="0">
                    <a:pos x="5053" y="5258"/>
                  </a:cxn>
                  <a:cxn ang="0">
                    <a:pos x="4713" y="5530"/>
                  </a:cxn>
                  <a:cxn ang="0">
                    <a:pos x="4333" y="5749"/>
                  </a:cxn>
                  <a:cxn ang="0">
                    <a:pos x="3919" y="5912"/>
                  </a:cxn>
                  <a:cxn ang="0">
                    <a:pos x="3480" y="6010"/>
                  </a:cxn>
                  <a:cxn ang="0">
                    <a:pos x="3020" y="6046"/>
                  </a:cxn>
                  <a:cxn ang="0">
                    <a:pos x="2561" y="6010"/>
                  </a:cxn>
                  <a:cxn ang="0">
                    <a:pos x="2121" y="5912"/>
                  </a:cxn>
                  <a:cxn ang="0">
                    <a:pos x="1713" y="5749"/>
                  </a:cxn>
                  <a:cxn ang="0">
                    <a:pos x="1333" y="5530"/>
                  </a:cxn>
                  <a:cxn ang="0">
                    <a:pos x="993" y="5258"/>
                  </a:cxn>
                  <a:cxn ang="0">
                    <a:pos x="690" y="4944"/>
                  </a:cxn>
                  <a:cxn ang="0">
                    <a:pos x="439" y="4588"/>
                  </a:cxn>
                  <a:cxn ang="0">
                    <a:pos x="240" y="4197"/>
                  </a:cxn>
                  <a:cxn ang="0">
                    <a:pos x="94" y="3779"/>
                  </a:cxn>
                  <a:cxn ang="0">
                    <a:pos x="15" y="3329"/>
                  </a:cxn>
                  <a:cxn ang="0">
                    <a:pos x="6" y="2869"/>
                  </a:cxn>
                  <a:cxn ang="0">
                    <a:pos x="63" y="2415"/>
                  </a:cxn>
                  <a:cxn ang="0">
                    <a:pos x="183" y="1987"/>
                  </a:cxn>
                  <a:cxn ang="0">
                    <a:pos x="366" y="1584"/>
                  </a:cxn>
                  <a:cxn ang="0">
                    <a:pos x="602" y="1213"/>
                  </a:cxn>
                  <a:cxn ang="0">
                    <a:pos x="888" y="885"/>
                  </a:cxn>
                  <a:cxn ang="0">
                    <a:pos x="1213" y="602"/>
                  </a:cxn>
                  <a:cxn ang="0">
                    <a:pos x="1584" y="366"/>
                  </a:cxn>
                  <a:cxn ang="0">
                    <a:pos x="1986" y="183"/>
                  </a:cxn>
                  <a:cxn ang="0">
                    <a:pos x="2415" y="63"/>
                  </a:cxn>
                  <a:cxn ang="0">
                    <a:pos x="2869" y="6"/>
                  </a:cxn>
                  <a:cxn ang="0">
                    <a:pos x="3334" y="17"/>
                  </a:cxn>
                  <a:cxn ang="0">
                    <a:pos x="3779" y="94"/>
                  </a:cxn>
                  <a:cxn ang="0">
                    <a:pos x="4196" y="240"/>
                  </a:cxn>
                  <a:cxn ang="0">
                    <a:pos x="4588" y="440"/>
                  </a:cxn>
                  <a:cxn ang="0">
                    <a:pos x="4944" y="691"/>
                  </a:cxn>
                  <a:cxn ang="0">
                    <a:pos x="5258" y="994"/>
                  </a:cxn>
                  <a:cxn ang="0">
                    <a:pos x="5529" y="1333"/>
                  </a:cxn>
                  <a:cxn ang="0">
                    <a:pos x="5749" y="1715"/>
                  </a:cxn>
                  <a:cxn ang="0">
                    <a:pos x="5910" y="2122"/>
                  </a:cxn>
                  <a:cxn ang="0">
                    <a:pos x="6009" y="2561"/>
                  </a:cxn>
                  <a:cxn ang="0">
                    <a:pos x="6046" y="3021"/>
                  </a:cxn>
                </a:cxnLst>
                <a:rect l="0" t="0" r="r" b="b"/>
                <a:pathLst>
                  <a:path w="6046" h="6046">
                    <a:moveTo>
                      <a:pt x="6046" y="3021"/>
                    </a:moveTo>
                    <a:lnTo>
                      <a:pt x="6041" y="3178"/>
                    </a:lnTo>
                    <a:lnTo>
                      <a:pt x="6031" y="3329"/>
                    </a:lnTo>
                    <a:lnTo>
                      <a:pt x="6009" y="3480"/>
                    </a:lnTo>
                    <a:lnTo>
                      <a:pt x="5983" y="3632"/>
                    </a:lnTo>
                    <a:lnTo>
                      <a:pt x="5946" y="3779"/>
                    </a:lnTo>
                    <a:lnTo>
                      <a:pt x="5910" y="3920"/>
                    </a:lnTo>
                    <a:lnTo>
                      <a:pt x="5863" y="4062"/>
                    </a:lnTo>
                    <a:lnTo>
                      <a:pt x="5806" y="4197"/>
                    </a:lnTo>
                    <a:lnTo>
                      <a:pt x="5749" y="4333"/>
                    </a:lnTo>
                    <a:lnTo>
                      <a:pt x="5681" y="4462"/>
                    </a:lnTo>
                    <a:lnTo>
                      <a:pt x="5607" y="4588"/>
                    </a:lnTo>
                    <a:lnTo>
                      <a:pt x="5529" y="4714"/>
                    </a:lnTo>
                    <a:lnTo>
                      <a:pt x="5444" y="4830"/>
                    </a:lnTo>
                    <a:lnTo>
                      <a:pt x="5356" y="4944"/>
                    </a:lnTo>
                    <a:lnTo>
                      <a:pt x="5258" y="5053"/>
                    </a:lnTo>
                    <a:lnTo>
                      <a:pt x="5158" y="5158"/>
                    </a:lnTo>
                    <a:lnTo>
                      <a:pt x="5053" y="5258"/>
                    </a:lnTo>
                    <a:lnTo>
                      <a:pt x="4944" y="5358"/>
                    </a:lnTo>
                    <a:lnTo>
                      <a:pt x="4828" y="5446"/>
                    </a:lnTo>
                    <a:lnTo>
                      <a:pt x="4713" y="5530"/>
                    </a:lnTo>
                    <a:lnTo>
                      <a:pt x="4588" y="5607"/>
                    </a:lnTo>
                    <a:lnTo>
                      <a:pt x="4462" y="5681"/>
                    </a:lnTo>
                    <a:lnTo>
                      <a:pt x="4333" y="5749"/>
                    </a:lnTo>
                    <a:lnTo>
                      <a:pt x="4196" y="5806"/>
                    </a:lnTo>
                    <a:lnTo>
                      <a:pt x="4060" y="5864"/>
                    </a:lnTo>
                    <a:lnTo>
                      <a:pt x="3919" y="5912"/>
                    </a:lnTo>
                    <a:lnTo>
                      <a:pt x="3779" y="5947"/>
                    </a:lnTo>
                    <a:lnTo>
                      <a:pt x="3631" y="5984"/>
                    </a:lnTo>
                    <a:lnTo>
                      <a:pt x="3480" y="6010"/>
                    </a:lnTo>
                    <a:lnTo>
                      <a:pt x="3334" y="6032"/>
                    </a:lnTo>
                    <a:lnTo>
                      <a:pt x="3177" y="6041"/>
                    </a:lnTo>
                    <a:lnTo>
                      <a:pt x="3020" y="6046"/>
                    </a:lnTo>
                    <a:lnTo>
                      <a:pt x="2869" y="6041"/>
                    </a:lnTo>
                    <a:lnTo>
                      <a:pt x="2712" y="6032"/>
                    </a:lnTo>
                    <a:lnTo>
                      <a:pt x="2561" y="6010"/>
                    </a:lnTo>
                    <a:lnTo>
                      <a:pt x="2415" y="5984"/>
                    </a:lnTo>
                    <a:lnTo>
                      <a:pt x="2267" y="5947"/>
                    </a:lnTo>
                    <a:lnTo>
                      <a:pt x="2121" y="5912"/>
                    </a:lnTo>
                    <a:lnTo>
                      <a:pt x="1986" y="5864"/>
                    </a:lnTo>
                    <a:lnTo>
                      <a:pt x="1844" y="5806"/>
                    </a:lnTo>
                    <a:lnTo>
                      <a:pt x="1713" y="5749"/>
                    </a:lnTo>
                    <a:lnTo>
                      <a:pt x="1584" y="5681"/>
                    </a:lnTo>
                    <a:lnTo>
                      <a:pt x="1458" y="5607"/>
                    </a:lnTo>
                    <a:lnTo>
                      <a:pt x="1333" y="5530"/>
                    </a:lnTo>
                    <a:lnTo>
                      <a:pt x="1213" y="5446"/>
                    </a:lnTo>
                    <a:lnTo>
                      <a:pt x="1102" y="5358"/>
                    </a:lnTo>
                    <a:lnTo>
                      <a:pt x="993" y="5258"/>
                    </a:lnTo>
                    <a:lnTo>
                      <a:pt x="888" y="5158"/>
                    </a:lnTo>
                    <a:lnTo>
                      <a:pt x="785" y="5053"/>
                    </a:lnTo>
                    <a:lnTo>
                      <a:pt x="690" y="4944"/>
                    </a:lnTo>
                    <a:lnTo>
                      <a:pt x="602" y="4830"/>
                    </a:lnTo>
                    <a:lnTo>
                      <a:pt x="517" y="4714"/>
                    </a:lnTo>
                    <a:lnTo>
                      <a:pt x="439" y="4588"/>
                    </a:lnTo>
                    <a:lnTo>
                      <a:pt x="366" y="4462"/>
                    </a:lnTo>
                    <a:lnTo>
                      <a:pt x="297" y="4333"/>
                    </a:lnTo>
                    <a:lnTo>
                      <a:pt x="240" y="4197"/>
                    </a:lnTo>
                    <a:lnTo>
                      <a:pt x="183" y="4062"/>
                    </a:lnTo>
                    <a:lnTo>
                      <a:pt x="137" y="3920"/>
                    </a:lnTo>
                    <a:lnTo>
                      <a:pt x="94" y="3779"/>
                    </a:lnTo>
                    <a:lnTo>
                      <a:pt x="63" y="3632"/>
                    </a:lnTo>
                    <a:lnTo>
                      <a:pt x="37" y="3480"/>
                    </a:lnTo>
                    <a:lnTo>
                      <a:pt x="15" y="3329"/>
                    </a:lnTo>
                    <a:lnTo>
                      <a:pt x="6" y="3178"/>
                    </a:lnTo>
                    <a:lnTo>
                      <a:pt x="0" y="3021"/>
                    </a:lnTo>
                    <a:lnTo>
                      <a:pt x="6" y="2869"/>
                    </a:lnTo>
                    <a:lnTo>
                      <a:pt x="15" y="2712"/>
                    </a:lnTo>
                    <a:lnTo>
                      <a:pt x="37" y="2561"/>
                    </a:lnTo>
                    <a:lnTo>
                      <a:pt x="63" y="2415"/>
                    </a:lnTo>
                    <a:lnTo>
                      <a:pt x="94" y="2269"/>
                    </a:lnTo>
                    <a:lnTo>
                      <a:pt x="137" y="2122"/>
                    </a:lnTo>
                    <a:lnTo>
                      <a:pt x="183" y="1987"/>
                    </a:lnTo>
                    <a:lnTo>
                      <a:pt x="240" y="1845"/>
                    </a:lnTo>
                    <a:lnTo>
                      <a:pt x="297" y="1715"/>
                    </a:lnTo>
                    <a:lnTo>
                      <a:pt x="366" y="1584"/>
                    </a:lnTo>
                    <a:lnTo>
                      <a:pt x="439" y="1459"/>
                    </a:lnTo>
                    <a:lnTo>
                      <a:pt x="517" y="1333"/>
                    </a:lnTo>
                    <a:lnTo>
                      <a:pt x="602" y="1213"/>
                    </a:lnTo>
                    <a:lnTo>
                      <a:pt x="690" y="1102"/>
                    </a:lnTo>
                    <a:lnTo>
                      <a:pt x="785" y="994"/>
                    </a:lnTo>
                    <a:lnTo>
                      <a:pt x="888" y="885"/>
                    </a:lnTo>
                    <a:lnTo>
                      <a:pt x="993" y="785"/>
                    </a:lnTo>
                    <a:lnTo>
                      <a:pt x="1102" y="691"/>
                    </a:lnTo>
                    <a:lnTo>
                      <a:pt x="1213" y="602"/>
                    </a:lnTo>
                    <a:lnTo>
                      <a:pt x="1333" y="517"/>
                    </a:lnTo>
                    <a:lnTo>
                      <a:pt x="1458" y="440"/>
                    </a:lnTo>
                    <a:lnTo>
                      <a:pt x="1584" y="366"/>
                    </a:lnTo>
                    <a:lnTo>
                      <a:pt x="1713" y="299"/>
                    </a:lnTo>
                    <a:lnTo>
                      <a:pt x="1844" y="240"/>
                    </a:lnTo>
                    <a:lnTo>
                      <a:pt x="1986" y="183"/>
                    </a:lnTo>
                    <a:lnTo>
                      <a:pt x="2121" y="137"/>
                    </a:lnTo>
                    <a:lnTo>
                      <a:pt x="2267" y="94"/>
                    </a:lnTo>
                    <a:lnTo>
                      <a:pt x="2415" y="63"/>
                    </a:lnTo>
                    <a:lnTo>
                      <a:pt x="2561" y="37"/>
                    </a:lnTo>
                    <a:lnTo>
                      <a:pt x="2712" y="17"/>
                    </a:lnTo>
                    <a:lnTo>
                      <a:pt x="2869" y="6"/>
                    </a:lnTo>
                    <a:lnTo>
                      <a:pt x="3020" y="0"/>
                    </a:lnTo>
                    <a:lnTo>
                      <a:pt x="3177" y="6"/>
                    </a:lnTo>
                    <a:lnTo>
                      <a:pt x="3334" y="17"/>
                    </a:lnTo>
                    <a:lnTo>
                      <a:pt x="3480" y="37"/>
                    </a:lnTo>
                    <a:lnTo>
                      <a:pt x="3631" y="63"/>
                    </a:lnTo>
                    <a:lnTo>
                      <a:pt x="3779" y="94"/>
                    </a:lnTo>
                    <a:lnTo>
                      <a:pt x="3919" y="137"/>
                    </a:lnTo>
                    <a:lnTo>
                      <a:pt x="4060" y="183"/>
                    </a:lnTo>
                    <a:lnTo>
                      <a:pt x="4196" y="240"/>
                    </a:lnTo>
                    <a:lnTo>
                      <a:pt x="4333" y="299"/>
                    </a:lnTo>
                    <a:lnTo>
                      <a:pt x="4462" y="366"/>
                    </a:lnTo>
                    <a:lnTo>
                      <a:pt x="4588" y="440"/>
                    </a:lnTo>
                    <a:lnTo>
                      <a:pt x="4713" y="517"/>
                    </a:lnTo>
                    <a:lnTo>
                      <a:pt x="4828" y="602"/>
                    </a:lnTo>
                    <a:lnTo>
                      <a:pt x="4944" y="691"/>
                    </a:lnTo>
                    <a:lnTo>
                      <a:pt x="5053" y="785"/>
                    </a:lnTo>
                    <a:lnTo>
                      <a:pt x="5158" y="885"/>
                    </a:lnTo>
                    <a:lnTo>
                      <a:pt x="5258" y="994"/>
                    </a:lnTo>
                    <a:lnTo>
                      <a:pt x="5356" y="1102"/>
                    </a:lnTo>
                    <a:lnTo>
                      <a:pt x="5444" y="1213"/>
                    </a:lnTo>
                    <a:lnTo>
                      <a:pt x="5529" y="1333"/>
                    </a:lnTo>
                    <a:lnTo>
                      <a:pt x="5607" y="1459"/>
                    </a:lnTo>
                    <a:lnTo>
                      <a:pt x="5681" y="1584"/>
                    </a:lnTo>
                    <a:lnTo>
                      <a:pt x="5749" y="1715"/>
                    </a:lnTo>
                    <a:lnTo>
                      <a:pt x="5806" y="1845"/>
                    </a:lnTo>
                    <a:lnTo>
                      <a:pt x="5863" y="1987"/>
                    </a:lnTo>
                    <a:lnTo>
                      <a:pt x="5910" y="2122"/>
                    </a:lnTo>
                    <a:lnTo>
                      <a:pt x="5946" y="2269"/>
                    </a:lnTo>
                    <a:lnTo>
                      <a:pt x="5983" y="2415"/>
                    </a:lnTo>
                    <a:lnTo>
                      <a:pt x="6009" y="2561"/>
                    </a:lnTo>
                    <a:lnTo>
                      <a:pt x="6031" y="2712"/>
                    </a:lnTo>
                    <a:lnTo>
                      <a:pt x="6041" y="2869"/>
                    </a:lnTo>
                    <a:lnTo>
                      <a:pt x="6046" y="3021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rgbClr val="CCD3E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 kern="0">
                  <a:latin typeface="Calibri"/>
                  <a:cs typeface="+mn-cs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C180916C-E5E3-2574-BE5E-4EDE7B2199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9" y="1547"/>
                <a:ext cx="2481" cy="2501"/>
              </a:xfrm>
              <a:custGeom>
                <a:avLst/>
                <a:gdLst/>
                <a:ahLst/>
                <a:cxnLst>
                  <a:cxn ang="0">
                    <a:pos x="3726" y="2058"/>
                  </a:cxn>
                  <a:cxn ang="0">
                    <a:pos x="3674" y="2335"/>
                  </a:cxn>
                  <a:cxn ang="0">
                    <a:pos x="3585" y="2592"/>
                  </a:cxn>
                  <a:cxn ang="0">
                    <a:pos x="3465" y="2838"/>
                  </a:cxn>
                  <a:cxn ang="0">
                    <a:pos x="3308" y="3057"/>
                  </a:cxn>
                  <a:cxn ang="0">
                    <a:pos x="3120" y="3249"/>
                  </a:cxn>
                  <a:cxn ang="0">
                    <a:pos x="2911" y="3417"/>
                  </a:cxn>
                  <a:cxn ang="0">
                    <a:pos x="2675" y="3548"/>
                  </a:cxn>
                  <a:cxn ang="0">
                    <a:pos x="2424" y="3646"/>
                  </a:cxn>
                  <a:cxn ang="0">
                    <a:pos x="2153" y="3709"/>
                  </a:cxn>
                  <a:cxn ang="0">
                    <a:pos x="1866" y="3737"/>
                  </a:cxn>
                  <a:cxn ang="0">
                    <a:pos x="1584" y="3709"/>
                  </a:cxn>
                  <a:cxn ang="0">
                    <a:pos x="1311" y="3646"/>
                  </a:cxn>
                  <a:cxn ang="0">
                    <a:pos x="1056" y="3548"/>
                  </a:cxn>
                  <a:cxn ang="0">
                    <a:pos x="825" y="3417"/>
                  </a:cxn>
                  <a:cxn ang="0">
                    <a:pos x="611" y="3249"/>
                  </a:cxn>
                  <a:cxn ang="0">
                    <a:pos x="428" y="3057"/>
                  </a:cxn>
                  <a:cxn ang="0">
                    <a:pos x="271" y="2838"/>
                  </a:cxn>
                  <a:cxn ang="0">
                    <a:pos x="146" y="2592"/>
                  </a:cxn>
                  <a:cxn ang="0">
                    <a:pos x="57" y="2335"/>
                  </a:cxn>
                  <a:cxn ang="0">
                    <a:pos x="11" y="2058"/>
                  </a:cxn>
                  <a:cxn ang="0">
                    <a:pos x="6" y="1770"/>
                  </a:cxn>
                  <a:cxn ang="0">
                    <a:pos x="37" y="1488"/>
                  </a:cxn>
                  <a:cxn ang="0">
                    <a:pos x="114" y="1228"/>
                  </a:cxn>
                  <a:cxn ang="0">
                    <a:pos x="225" y="977"/>
                  </a:cxn>
                  <a:cxn ang="0">
                    <a:pos x="371" y="751"/>
                  </a:cxn>
                  <a:cxn ang="0">
                    <a:pos x="548" y="548"/>
                  </a:cxn>
                  <a:cxn ang="0">
                    <a:pos x="753" y="371"/>
                  </a:cxn>
                  <a:cxn ang="0">
                    <a:pos x="977" y="223"/>
                  </a:cxn>
                  <a:cxn ang="0">
                    <a:pos x="1228" y="114"/>
                  </a:cxn>
                  <a:cxn ang="0">
                    <a:pos x="1490" y="37"/>
                  </a:cxn>
                  <a:cxn ang="0">
                    <a:pos x="1772" y="6"/>
                  </a:cxn>
                  <a:cxn ang="0">
                    <a:pos x="2058" y="9"/>
                  </a:cxn>
                  <a:cxn ang="0">
                    <a:pos x="2335" y="57"/>
                  </a:cxn>
                  <a:cxn ang="0">
                    <a:pos x="2592" y="146"/>
                  </a:cxn>
                  <a:cxn ang="0">
                    <a:pos x="2838" y="271"/>
                  </a:cxn>
                  <a:cxn ang="0">
                    <a:pos x="3052" y="428"/>
                  </a:cxn>
                  <a:cxn ang="0">
                    <a:pos x="3251" y="611"/>
                  </a:cxn>
                  <a:cxn ang="0">
                    <a:pos x="3412" y="825"/>
                  </a:cxn>
                  <a:cxn ang="0">
                    <a:pos x="3548" y="1060"/>
                  </a:cxn>
                  <a:cxn ang="0">
                    <a:pos x="3648" y="1311"/>
                  </a:cxn>
                  <a:cxn ang="0">
                    <a:pos x="3711" y="1582"/>
                  </a:cxn>
                  <a:cxn ang="0">
                    <a:pos x="3731" y="1865"/>
                  </a:cxn>
                </a:cxnLst>
                <a:rect l="0" t="0" r="r" b="b"/>
                <a:pathLst>
                  <a:path w="3731" h="3737">
                    <a:moveTo>
                      <a:pt x="3731" y="1865"/>
                    </a:moveTo>
                    <a:lnTo>
                      <a:pt x="3731" y="1964"/>
                    </a:lnTo>
                    <a:lnTo>
                      <a:pt x="3726" y="2058"/>
                    </a:lnTo>
                    <a:lnTo>
                      <a:pt x="3711" y="2153"/>
                    </a:lnTo>
                    <a:lnTo>
                      <a:pt x="3694" y="2241"/>
                    </a:lnTo>
                    <a:lnTo>
                      <a:pt x="3674" y="2335"/>
                    </a:lnTo>
                    <a:lnTo>
                      <a:pt x="3648" y="2424"/>
                    </a:lnTo>
                    <a:lnTo>
                      <a:pt x="3622" y="2507"/>
                    </a:lnTo>
                    <a:lnTo>
                      <a:pt x="3585" y="2592"/>
                    </a:lnTo>
                    <a:lnTo>
                      <a:pt x="3548" y="2675"/>
                    </a:lnTo>
                    <a:lnTo>
                      <a:pt x="3506" y="2758"/>
                    </a:lnTo>
                    <a:lnTo>
                      <a:pt x="3465" y="2838"/>
                    </a:lnTo>
                    <a:lnTo>
                      <a:pt x="3412" y="2910"/>
                    </a:lnTo>
                    <a:lnTo>
                      <a:pt x="3366" y="2983"/>
                    </a:lnTo>
                    <a:lnTo>
                      <a:pt x="3308" y="3057"/>
                    </a:lnTo>
                    <a:lnTo>
                      <a:pt x="3251" y="3124"/>
                    </a:lnTo>
                    <a:lnTo>
                      <a:pt x="3188" y="3186"/>
                    </a:lnTo>
                    <a:lnTo>
                      <a:pt x="3120" y="3249"/>
                    </a:lnTo>
                    <a:lnTo>
                      <a:pt x="3052" y="3306"/>
                    </a:lnTo>
                    <a:lnTo>
                      <a:pt x="2983" y="3366"/>
                    </a:lnTo>
                    <a:lnTo>
                      <a:pt x="2911" y="3417"/>
                    </a:lnTo>
                    <a:lnTo>
                      <a:pt x="2838" y="3463"/>
                    </a:lnTo>
                    <a:lnTo>
                      <a:pt x="2760" y="3506"/>
                    </a:lnTo>
                    <a:lnTo>
                      <a:pt x="2675" y="3548"/>
                    </a:lnTo>
                    <a:lnTo>
                      <a:pt x="2592" y="3585"/>
                    </a:lnTo>
                    <a:lnTo>
                      <a:pt x="2509" y="3620"/>
                    </a:lnTo>
                    <a:lnTo>
                      <a:pt x="2424" y="3646"/>
                    </a:lnTo>
                    <a:lnTo>
                      <a:pt x="2335" y="3674"/>
                    </a:lnTo>
                    <a:lnTo>
                      <a:pt x="2241" y="3694"/>
                    </a:lnTo>
                    <a:lnTo>
                      <a:pt x="2153" y="3709"/>
                    </a:lnTo>
                    <a:lnTo>
                      <a:pt x="2058" y="3726"/>
                    </a:lnTo>
                    <a:lnTo>
                      <a:pt x="1964" y="3731"/>
                    </a:lnTo>
                    <a:lnTo>
                      <a:pt x="1866" y="3737"/>
                    </a:lnTo>
                    <a:lnTo>
                      <a:pt x="1772" y="3731"/>
                    </a:lnTo>
                    <a:lnTo>
                      <a:pt x="1678" y="3726"/>
                    </a:lnTo>
                    <a:lnTo>
                      <a:pt x="1584" y="3709"/>
                    </a:lnTo>
                    <a:lnTo>
                      <a:pt x="1490" y="3694"/>
                    </a:lnTo>
                    <a:lnTo>
                      <a:pt x="1401" y="3674"/>
                    </a:lnTo>
                    <a:lnTo>
                      <a:pt x="1311" y="3646"/>
                    </a:lnTo>
                    <a:lnTo>
                      <a:pt x="1228" y="3620"/>
                    </a:lnTo>
                    <a:lnTo>
                      <a:pt x="1139" y="3585"/>
                    </a:lnTo>
                    <a:lnTo>
                      <a:pt x="1056" y="3548"/>
                    </a:lnTo>
                    <a:lnTo>
                      <a:pt x="977" y="3506"/>
                    </a:lnTo>
                    <a:lnTo>
                      <a:pt x="899" y="3463"/>
                    </a:lnTo>
                    <a:lnTo>
                      <a:pt x="825" y="3417"/>
                    </a:lnTo>
                    <a:lnTo>
                      <a:pt x="753" y="3366"/>
                    </a:lnTo>
                    <a:lnTo>
                      <a:pt x="679" y="3306"/>
                    </a:lnTo>
                    <a:lnTo>
                      <a:pt x="611" y="3249"/>
                    </a:lnTo>
                    <a:lnTo>
                      <a:pt x="548" y="3186"/>
                    </a:lnTo>
                    <a:lnTo>
                      <a:pt x="486" y="3124"/>
                    </a:lnTo>
                    <a:lnTo>
                      <a:pt x="428" y="3057"/>
                    </a:lnTo>
                    <a:lnTo>
                      <a:pt x="371" y="2983"/>
                    </a:lnTo>
                    <a:lnTo>
                      <a:pt x="319" y="2910"/>
                    </a:lnTo>
                    <a:lnTo>
                      <a:pt x="271" y="2838"/>
                    </a:lnTo>
                    <a:lnTo>
                      <a:pt x="225" y="2758"/>
                    </a:lnTo>
                    <a:lnTo>
                      <a:pt x="183" y="2675"/>
                    </a:lnTo>
                    <a:lnTo>
                      <a:pt x="146" y="2592"/>
                    </a:lnTo>
                    <a:lnTo>
                      <a:pt x="114" y="2507"/>
                    </a:lnTo>
                    <a:lnTo>
                      <a:pt x="83" y="2424"/>
                    </a:lnTo>
                    <a:lnTo>
                      <a:pt x="57" y="2335"/>
                    </a:lnTo>
                    <a:lnTo>
                      <a:pt x="37" y="2241"/>
                    </a:lnTo>
                    <a:lnTo>
                      <a:pt x="20" y="2153"/>
                    </a:lnTo>
                    <a:lnTo>
                      <a:pt x="11" y="2058"/>
                    </a:lnTo>
                    <a:lnTo>
                      <a:pt x="6" y="1964"/>
                    </a:lnTo>
                    <a:lnTo>
                      <a:pt x="0" y="1865"/>
                    </a:lnTo>
                    <a:lnTo>
                      <a:pt x="6" y="1770"/>
                    </a:lnTo>
                    <a:lnTo>
                      <a:pt x="11" y="1676"/>
                    </a:lnTo>
                    <a:lnTo>
                      <a:pt x="20" y="1582"/>
                    </a:lnTo>
                    <a:lnTo>
                      <a:pt x="37" y="1488"/>
                    </a:lnTo>
                    <a:lnTo>
                      <a:pt x="57" y="1399"/>
                    </a:lnTo>
                    <a:lnTo>
                      <a:pt x="83" y="1311"/>
                    </a:lnTo>
                    <a:lnTo>
                      <a:pt x="114" y="1228"/>
                    </a:lnTo>
                    <a:lnTo>
                      <a:pt x="146" y="1139"/>
                    </a:lnTo>
                    <a:lnTo>
                      <a:pt x="183" y="1060"/>
                    </a:lnTo>
                    <a:lnTo>
                      <a:pt x="225" y="977"/>
                    </a:lnTo>
                    <a:lnTo>
                      <a:pt x="271" y="899"/>
                    </a:lnTo>
                    <a:lnTo>
                      <a:pt x="319" y="825"/>
                    </a:lnTo>
                    <a:lnTo>
                      <a:pt x="371" y="751"/>
                    </a:lnTo>
                    <a:lnTo>
                      <a:pt x="428" y="679"/>
                    </a:lnTo>
                    <a:lnTo>
                      <a:pt x="486" y="611"/>
                    </a:lnTo>
                    <a:lnTo>
                      <a:pt x="548" y="548"/>
                    </a:lnTo>
                    <a:lnTo>
                      <a:pt x="611" y="486"/>
                    </a:lnTo>
                    <a:lnTo>
                      <a:pt x="679" y="428"/>
                    </a:lnTo>
                    <a:lnTo>
                      <a:pt x="753" y="371"/>
                    </a:lnTo>
                    <a:lnTo>
                      <a:pt x="825" y="318"/>
                    </a:lnTo>
                    <a:lnTo>
                      <a:pt x="899" y="271"/>
                    </a:lnTo>
                    <a:lnTo>
                      <a:pt x="977" y="223"/>
                    </a:lnTo>
                    <a:lnTo>
                      <a:pt x="1056" y="183"/>
                    </a:lnTo>
                    <a:lnTo>
                      <a:pt x="1139" y="146"/>
                    </a:lnTo>
                    <a:lnTo>
                      <a:pt x="1228" y="114"/>
                    </a:lnTo>
                    <a:lnTo>
                      <a:pt x="1311" y="83"/>
                    </a:lnTo>
                    <a:lnTo>
                      <a:pt x="1401" y="57"/>
                    </a:lnTo>
                    <a:lnTo>
                      <a:pt x="1490" y="37"/>
                    </a:lnTo>
                    <a:lnTo>
                      <a:pt x="1584" y="20"/>
                    </a:lnTo>
                    <a:lnTo>
                      <a:pt x="1678" y="9"/>
                    </a:lnTo>
                    <a:lnTo>
                      <a:pt x="1772" y="6"/>
                    </a:lnTo>
                    <a:lnTo>
                      <a:pt x="1866" y="0"/>
                    </a:lnTo>
                    <a:lnTo>
                      <a:pt x="1964" y="6"/>
                    </a:lnTo>
                    <a:lnTo>
                      <a:pt x="2058" y="9"/>
                    </a:lnTo>
                    <a:lnTo>
                      <a:pt x="2153" y="20"/>
                    </a:lnTo>
                    <a:lnTo>
                      <a:pt x="2241" y="37"/>
                    </a:lnTo>
                    <a:lnTo>
                      <a:pt x="2335" y="57"/>
                    </a:lnTo>
                    <a:lnTo>
                      <a:pt x="2424" y="83"/>
                    </a:lnTo>
                    <a:lnTo>
                      <a:pt x="2509" y="114"/>
                    </a:lnTo>
                    <a:lnTo>
                      <a:pt x="2592" y="146"/>
                    </a:lnTo>
                    <a:lnTo>
                      <a:pt x="2675" y="183"/>
                    </a:lnTo>
                    <a:lnTo>
                      <a:pt x="2760" y="223"/>
                    </a:lnTo>
                    <a:lnTo>
                      <a:pt x="2838" y="271"/>
                    </a:lnTo>
                    <a:lnTo>
                      <a:pt x="2911" y="318"/>
                    </a:lnTo>
                    <a:lnTo>
                      <a:pt x="2983" y="371"/>
                    </a:lnTo>
                    <a:lnTo>
                      <a:pt x="3052" y="428"/>
                    </a:lnTo>
                    <a:lnTo>
                      <a:pt x="3120" y="486"/>
                    </a:lnTo>
                    <a:lnTo>
                      <a:pt x="3188" y="548"/>
                    </a:lnTo>
                    <a:lnTo>
                      <a:pt x="3251" y="611"/>
                    </a:lnTo>
                    <a:lnTo>
                      <a:pt x="3308" y="679"/>
                    </a:lnTo>
                    <a:lnTo>
                      <a:pt x="3366" y="751"/>
                    </a:lnTo>
                    <a:lnTo>
                      <a:pt x="3412" y="825"/>
                    </a:lnTo>
                    <a:lnTo>
                      <a:pt x="3465" y="899"/>
                    </a:lnTo>
                    <a:lnTo>
                      <a:pt x="3506" y="977"/>
                    </a:lnTo>
                    <a:lnTo>
                      <a:pt x="3548" y="1060"/>
                    </a:lnTo>
                    <a:lnTo>
                      <a:pt x="3585" y="1139"/>
                    </a:lnTo>
                    <a:lnTo>
                      <a:pt x="3622" y="1228"/>
                    </a:lnTo>
                    <a:lnTo>
                      <a:pt x="3648" y="1311"/>
                    </a:lnTo>
                    <a:lnTo>
                      <a:pt x="3674" y="1399"/>
                    </a:lnTo>
                    <a:lnTo>
                      <a:pt x="3694" y="1488"/>
                    </a:lnTo>
                    <a:lnTo>
                      <a:pt x="3711" y="1582"/>
                    </a:lnTo>
                    <a:lnTo>
                      <a:pt x="3726" y="1676"/>
                    </a:lnTo>
                    <a:lnTo>
                      <a:pt x="3731" y="1770"/>
                    </a:lnTo>
                    <a:lnTo>
                      <a:pt x="3731" y="1865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solidFill>
                  <a:srgbClr val="00256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 kern="0">
                  <a:latin typeface="Calibri"/>
                  <a:cs typeface="+mn-cs"/>
                </a:endParaRPr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060388C3-175C-45C2-B5E0-7D439D292A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40" y="2216"/>
                <a:ext cx="1871" cy="1851"/>
              </a:xfrm>
              <a:custGeom>
                <a:avLst/>
                <a:gdLst/>
                <a:ahLst/>
                <a:cxnLst>
                  <a:cxn ang="0">
                    <a:pos x="1421" y="784"/>
                  </a:cxn>
                  <a:cxn ang="0">
                    <a:pos x="1390" y="925"/>
                  </a:cxn>
                  <a:cxn ang="0">
                    <a:pos x="1338" y="1050"/>
                  </a:cxn>
                  <a:cxn ang="0">
                    <a:pos x="1259" y="1167"/>
                  </a:cxn>
                  <a:cxn ang="0">
                    <a:pos x="1164" y="1259"/>
                  </a:cxn>
                  <a:cxn ang="0">
                    <a:pos x="1050" y="1338"/>
                  </a:cxn>
                  <a:cxn ang="0">
                    <a:pos x="924" y="1390"/>
                  </a:cxn>
                  <a:cxn ang="0">
                    <a:pos x="784" y="1421"/>
                  </a:cxn>
                  <a:cxn ang="0">
                    <a:pos x="636" y="1421"/>
                  </a:cxn>
                  <a:cxn ang="0">
                    <a:pos x="502" y="1390"/>
                  </a:cxn>
                  <a:cxn ang="0">
                    <a:pos x="376" y="1338"/>
                  </a:cxn>
                  <a:cxn ang="0">
                    <a:pos x="262" y="1259"/>
                  </a:cxn>
                  <a:cxn ang="0">
                    <a:pos x="162" y="1167"/>
                  </a:cxn>
                  <a:cxn ang="0">
                    <a:pos x="88" y="1050"/>
                  </a:cxn>
                  <a:cxn ang="0">
                    <a:pos x="31" y="925"/>
                  </a:cxn>
                  <a:cxn ang="0">
                    <a:pos x="5" y="784"/>
                  </a:cxn>
                  <a:cxn ang="0">
                    <a:pos x="5" y="639"/>
                  </a:cxn>
                  <a:cxn ang="0">
                    <a:pos x="31" y="502"/>
                  </a:cxn>
                  <a:cxn ang="0">
                    <a:pos x="88" y="376"/>
                  </a:cxn>
                  <a:cxn ang="0">
                    <a:pos x="162" y="262"/>
                  </a:cxn>
                  <a:cxn ang="0">
                    <a:pos x="262" y="162"/>
                  </a:cxn>
                  <a:cxn ang="0">
                    <a:pos x="376" y="88"/>
                  </a:cxn>
                  <a:cxn ang="0">
                    <a:pos x="502" y="31"/>
                  </a:cxn>
                  <a:cxn ang="0">
                    <a:pos x="636" y="5"/>
                  </a:cxn>
                  <a:cxn ang="0">
                    <a:pos x="784" y="5"/>
                  </a:cxn>
                  <a:cxn ang="0">
                    <a:pos x="924" y="31"/>
                  </a:cxn>
                  <a:cxn ang="0">
                    <a:pos x="1050" y="88"/>
                  </a:cxn>
                  <a:cxn ang="0">
                    <a:pos x="1164" y="162"/>
                  </a:cxn>
                  <a:cxn ang="0">
                    <a:pos x="1259" y="262"/>
                  </a:cxn>
                  <a:cxn ang="0">
                    <a:pos x="1338" y="376"/>
                  </a:cxn>
                  <a:cxn ang="0">
                    <a:pos x="1390" y="502"/>
                  </a:cxn>
                  <a:cxn ang="0">
                    <a:pos x="1421" y="639"/>
                  </a:cxn>
                </a:cxnLst>
                <a:rect l="0" t="0" r="r" b="b"/>
                <a:pathLst>
                  <a:path w="1421" h="1421">
                    <a:moveTo>
                      <a:pt x="1421" y="711"/>
                    </a:moveTo>
                    <a:lnTo>
                      <a:pt x="1421" y="784"/>
                    </a:lnTo>
                    <a:lnTo>
                      <a:pt x="1410" y="858"/>
                    </a:lnTo>
                    <a:lnTo>
                      <a:pt x="1390" y="925"/>
                    </a:lnTo>
                    <a:lnTo>
                      <a:pt x="1369" y="988"/>
                    </a:lnTo>
                    <a:lnTo>
                      <a:pt x="1338" y="1050"/>
                    </a:lnTo>
                    <a:lnTo>
                      <a:pt x="1301" y="1108"/>
                    </a:lnTo>
                    <a:lnTo>
                      <a:pt x="1259" y="1167"/>
                    </a:lnTo>
                    <a:lnTo>
                      <a:pt x="1218" y="1218"/>
                    </a:lnTo>
                    <a:lnTo>
                      <a:pt x="1164" y="1259"/>
                    </a:lnTo>
                    <a:lnTo>
                      <a:pt x="1107" y="1301"/>
                    </a:lnTo>
                    <a:lnTo>
                      <a:pt x="1050" y="1338"/>
                    </a:lnTo>
                    <a:lnTo>
                      <a:pt x="987" y="1370"/>
                    </a:lnTo>
                    <a:lnTo>
                      <a:pt x="924" y="1390"/>
                    </a:lnTo>
                    <a:lnTo>
                      <a:pt x="856" y="1412"/>
                    </a:lnTo>
                    <a:lnTo>
                      <a:pt x="784" y="1421"/>
                    </a:lnTo>
                    <a:lnTo>
                      <a:pt x="710" y="1421"/>
                    </a:lnTo>
                    <a:lnTo>
                      <a:pt x="636" y="1421"/>
                    </a:lnTo>
                    <a:lnTo>
                      <a:pt x="570" y="1412"/>
                    </a:lnTo>
                    <a:lnTo>
                      <a:pt x="502" y="1390"/>
                    </a:lnTo>
                    <a:lnTo>
                      <a:pt x="433" y="1370"/>
                    </a:lnTo>
                    <a:lnTo>
                      <a:pt x="376" y="1338"/>
                    </a:lnTo>
                    <a:lnTo>
                      <a:pt x="313" y="1301"/>
                    </a:lnTo>
                    <a:lnTo>
                      <a:pt x="262" y="1259"/>
                    </a:lnTo>
                    <a:lnTo>
                      <a:pt x="208" y="1218"/>
                    </a:lnTo>
                    <a:lnTo>
                      <a:pt x="162" y="1167"/>
                    </a:lnTo>
                    <a:lnTo>
                      <a:pt x="125" y="1108"/>
                    </a:lnTo>
                    <a:lnTo>
                      <a:pt x="88" y="1050"/>
                    </a:lnTo>
                    <a:lnTo>
                      <a:pt x="57" y="988"/>
                    </a:lnTo>
                    <a:lnTo>
                      <a:pt x="31" y="925"/>
                    </a:lnTo>
                    <a:lnTo>
                      <a:pt x="16" y="858"/>
                    </a:lnTo>
                    <a:lnTo>
                      <a:pt x="5" y="784"/>
                    </a:lnTo>
                    <a:lnTo>
                      <a:pt x="0" y="711"/>
                    </a:lnTo>
                    <a:lnTo>
                      <a:pt x="5" y="639"/>
                    </a:lnTo>
                    <a:lnTo>
                      <a:pt x="16" y="570"/>
                    </a:lnTo>
                    <a:lnTo>
                      <a:pt x="31" y="502"/>
                    </a:lnTo>
                    <a:lnTo>
                      <a:pt x="57" y="434"/>
                    </a:lnTo>
                    <a:lnTo>
                      <a:pt x="88" y="376"/>
                    </a:lnTo>
                    <a:lnTo>
                      <a:pt x="125" y="314"/>
                    </a:lnTo>
                    <a:lnTo>
                      <a:pt x="162" y="262"/>
                    </a:lnTo>
                    <a:lnTo>
                      <a:pt x="208" y="210"/>
                    </a:lnTo>
                    <a:lnTo>
                      <a:pt x="262" y="162"/>
                    </a:lnTo>
                    <a:lnTo>
                      <a:pt x="313" y="125"/>
                    </a:lnTo>
                    <a:lnTo>
                      <a:pt x="376" y="88"/>
                    </a:lnTo>
                    <a:lnTo>
                      <a:pt x="433" y="57"/>
                    </a:lnTo>
                    <a:lnTo>
                      <a:pt x="502" y="31"/>
                    </a:lnTo>
                    <a:lnTo>
                      <a:pt x="570" y="16"/>
                    </a:lnTo>
                    <a:lnTo>
                      <a:pt x="636" y="5"/>
                    </a:lnTo>
                    <a:lnTo>
                      <a:pt x="710" y="0"/>
                    </a:lnTo>
                    <a:lnTo>
                      <a:pt x="784" y="5"/>
                    </a:lnTo>
                    <a:lnTo>
                      <a:pt x="856" y="16"/>
                    </a:lnTo>
                    <a:lnTo>
                      <a:pt x="924" y="31"/>
                    </a:lnTo>
                    <a:lnTo>
                      <a:pt x="987" y="57"/>
                    </a:lnTo>
                    <a:lnTo>
                      <a:pt x="1050" y="88"/>
                    </a:lnTo>
                    <a:lnTo>
                      <a:pt x="1107" y="125"/>
                    </a:lnTo>
                    <a:lnTo>
                      <a:pt x="1164" y="162"/>
                    </a:lnTo>
                    <a:lnTo>
                      <a:pt x="1218" y="210"/>
                    </a:lnTo>
                    <a:lnTo>
                      <a:pt x="1259" y="262"/>
                    </a:lnTo>
                    <a:lnTo>
                      <a:pt x="1301" y="314"/>
                    </a:lnTo>
                    <a:lnTo>
                      <a:pt x="1338" y="376"/>
                    </a:lnTo>
                    <a:lnTo>
                      <a:pt x="1369" y="434"/>
                    </a:lnTo>
                    <a:lnTo>
                      <a:pt x="1390" y="502"/>
                    </a:lnTo>
                    <a:lnTo>
                      <a:pt x="1410" y="570"/>
                    </a:lnTo>
                    <a:lnTo>
                      <a:pt x="1421" y="639"/>
                    </a:lnTo>
                    <a:lnTo>
                      <a:pt x="1421" y="711"/>
                    </a:lnTo>
                    <a:close/>
                  </a:path>
                </a:pathLst>
              </a:custGeom>
              <a:solidFill>
                <a:srgbClr val="000000">
                  <a:lumMod val="95000"/>
                  <a:lumOff val="5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 sz="1200" kern="0">
                  <a:latin typeface="Calibri"/>
                  <a:cs typeface="+mn-cs"/>
                </a:endParaRPr>
              </a:p>
            </p:txBody>
          </p:sp>
          <p:sp>
            <p:nvSpPr>
              <p:cNvPr id="13" name="Text Box 8">
                <a:extLst>
                  <a:ext uri="{FF2B5EF4-FFF2-40B4-BE49-F238E27FC236}">
                    <a16:creationId xmlns:a16="http://schemas.microsoft.com/office/drawing/2014/main" id="{A3ADA818-5A60-2278-89C3-1E4C1822395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93" y="2514"/>
                <a:ext cx="572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9186" tIns="99186" rIns="99186" bIns="99186" anchor="ctr" anchorCtr="1"/>
              <a:lstStyle/>
              <a:p>
                <a:pPr algn="ctr" defTabSz="839788">
                  <a:defRPr/>
                </a:pPr>
                <a:r>
                  <a:rPr lang="en-US" sz="1200" b="1" kern="0">
                    <a:solidFill>
                      <a:srgbClr val="FFFFFF"/>
                    </a:solidFill>
                    <a:latin typeface="Calibri"/>
                    <a:cs typeface="+mn-cs"/>
                  </a:rPr>
                  <a:t>Risk management</a:t>
                </a:r>
              </a:p>
            </p:txBody>
          </p:sp>
          <p:sp>
            <p:nvSpPr>
              <p:cNvPr id="14" name="Text Box 9">
                <a:extLst>
                  <a:ext uri="{FF2B5EF4-FFF2-40B4-BE49-F238E27FC236}">
                    <a16:creationId xmlns:a16="http://schemas.microsoft.com/office/drawing/2014/main" id="{6839E39B-E6E7-4DEC-88E1-AC30EACC52C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52" y="1832"/>
                <a:ext cx="57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9186" tIns="99186" rIns="99186" bIns="99186" anchor="ctr" anchorCtr="1"/>
              <a:lstStyle/>
              <a:p>
                <a:pPr algn="ctr" defTabSz="839788">
                  <a:defRPr/>
                </a:pPr>
                <a:r>
                  <a:rPr lang="en-US" sz="1200" b="1" kern="0">
                    <a:solidFill>
                      <a:srgbClr val="FFFFFF"/>
                    </a:solidFill>
                    <a:latin typeface="Calibri"/>
                    <a:cs typeface="+mn-cs"/>
                  </a:rPr>
                  <a:t>Strategy</a:t>
                </a:r>
              </a:p>
            </p:txBody>
          </p:sp>
          <p:sp>
            <p:nvSpPr>
              <p:cNvPr id="15" name="Text Box 10">
                <a:extLst>
                  <a:ext uri="{FF2B5EF4-FFF2-40B4-BE49-F238E27FC236}">
                    <a16:creationId xmlns:a16="http://schemas.microsoft.com/office/drawing/2014/main" id="{24320E62-6CB5-D38B-1F0F-833DD690A27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150" y="1297"/>
                <a:ext cx="57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9186" tIns="99186" rIns="99186" bIns="99186" anchor="ctr" anchorCtr="1"/>
              <a:lstStyle/>
              <a:p>
                <a:pPr algn="ctr" defTabSz="839788">
                  <a:defRPr/>
                </a:pPr>
                <a:r>
                  <a:rPr lang="en-US" sz="1200" b="1" kern="0">
                    <a:solidFill>
                      <a:srgbClr val="FFFFFF"/>
                    </a:solidFill>
                    <a:latin typeface="Calibri"/>
                    <a:cs typeface="+mn-cs"/>
                  </a:rPr>
                  <a:t>Governance</a:t>
                </a:r>
              </a:p>
            </p:txBody>
          </p:sp>
        </p:grp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C3BD5429-8649-32A4-34AA-57D762C4550F}"/>
                </a:ext>
              </a:extLst>
            </p:cNvPr>
            <p:cNvSpPr>
              <a:spLocks/>
            </p:cNvSpPr>
            <p:nvPr/>
          </p:nvSpPr>
          <p:spPr bwMode="gray">
            <a:xfrm>
              <a:off x="1110884" y="5466689"/>
              <a:ext cx="914733" cy="900302"/>
            </a:xfrm>
            <a:custGeom>
              <a:avLst/>
              <a:gdLst/>
              <a:ahLst/>
              <a:cxnLst>
                <a:cxn ang="0">
                  <a:pos x="1421" y="784"/>
                </a:cxn>
                <a:cxn ang="0">
                  <a:pos x="1390" y="925"/>
                </a:cxn>
                <a:cxn ang="0">
                  <a:pos x="1338" y="1050"/>
                </a:cxn>
                <a:cxn ang="0">
                  <a:pos x="1259" y="1167"/>
                </a:cxn>
                <a:cxn ang="0">
                  <a:pos x="1164" y="1259"/>
                </a:cxn>
                <a:cxn ang="0">
                  <a:pos x="1050" y="1338"/>
                </a:cxn>
                <a:cxn ang="0">
                  <a:pos x="924" y="1390"/>
                </a:cxn>
                <a:cxn ang="0">
                  <a:pos x="784" y="1421"/>
                </a:cxn>
                <a:cxn ang="0">
                  <a:pos x="636" y="1421"/>
                </a:cxn>
                <a:cxn ang="0">
                  <a:pos x="502" y="1390"/>
                </a:cxn>
                <a:cxn ang="0">
                  <a:pos x="376" y="1338"/>
                </a:cxn>
                <a:cxn ang="0">
                  <a:pos x="262" y="1259"/>
                </a:cxn>
                <a:cxn ang="0">
                  <a:pos x="162" y="1167"/>
                </a:cxn>
                <a:cxn ang="0">
                  <a:pos x="88" y="1050"/>
                </a:cxn>
                <a:cxn ang="0">
                  <a:pos x="31" y="925"/>
                </a:cxn>
                <a:cxn ang="0">
                  <a:pos x="5" y="784"/>
                </a:cxn>
                <a:cxn ang="0">
                  <a:pos x="5" y="639"/>
                </a:cxn>
                <a:cxn ang="0">
                  <a:pos x="31" y="502"/>
                </a:cxn>
                <a:cxn ang="0">
                  <a:pos x="88" y="376"/>
                </a:cxn>
                <a:cxn ang="0">
                  <a:pos x="162" y="262"/>
                </a:cxn>
                <a:cxn ang="0">
                  <a:pos x="262" y="162"/>
                </a:cxn>
                <a:cxn ang="0">
                  <a:pos x="376" y="88"/>
                </a:cxn>
                <a:cxn ang="0">
                  <a:pos x="502" y="31"/>
                </a:cxn>
                <a:cxn ang="0">
                  <a:pos x="636" y="5"/>
                </a:cxn>
                <a:cxn ang="0">
                  <a:pos x="784" y="5"/>
                </a:cxn>
                <a:cxn ang="0">
                  <a:pos x="924" y="31"/>
                </a:cxn>
                <a:cxn ang="0">
                  <a:pos x="1050" y="88"/>
                </a:cxn>
                <a:cxn ang="0">
                  <a:pos x="1164" y="162"/>
                </a:cxn>
                <a:cxn ang="0">
                  <a:pos x="1259" y="262"/>
                </a:cxn>
                <a:cxn ang="0">
                  <a:pos x="1338" y="376"/>
                </a:cxn>
                <a:cxn ang="0">
                  <a:pos x="1390" y="502"/>
                </a:cxn>
                <a:cxn ang="0">
                  <a:pos x="1421" y="639"/>
                </a:cxn>
              </a:cxnLst>
              <a:rect l="0" t="0" r="r" b="b"/>
              <a:pathLst>
                <a:path w="1421" h="1421">
                  <a:moveTo>
                    <a:pt x="1421" y="711"/>
                  </a:moveTo>
                  <a:lnTo>
                    <a:pt x="1421" y="784"/>
                  </a:lnTo>
                  <a:lnTo>
                    <a:pt x="1410" y="858"/>
                  </a:lnTo>
                  <a:lnTo>
                    <a:pt x="1390" y="925"/>
                  </a:lnTo>
                  <a:lnTo>
                    <a:pt x="1369" y="988"/>
                  </a:lnTo>
                  <a:lnTo>
                    <a:pt x="1338" y="1050"/>
                  </a:lnTo>
                  <a:lnTo>
                    <a:pt x="1301" y="1108"/>
                  </a:lnTo>
                  <a:lnTo>
                    <a:pt x="1259" y="1167"/>
                  </a:lnTo>
                  <a:lnTo>
                    <a:pt x="1218" y="1218"/>
                  </a:lnTo>
                  <a:lnTo>
                    <a:pt x="1164" y="1259"/>
                  </a:lnTo>
                  <a:lnTo>
                    <a:pt x="1107" y="1301"/>
                  </a:lnTo>
                  <a:lnTo>
                    <a:pt x="1050" y="1338"/>
                  </a:lnTo>
                  <a:lnTo>
                    <a:pt x="987" y="1370"/>
                  </a:lnTo>
                  <a:lnTo>
                    <a:pt x="924" y="1390"/>
                  </a:lnTo>
                  <a:lnTo>
                    <a:pt x="856" y="1412"/>
                  </a:lnTo>
                  <a:lnTo>
                    <a:pt x="784" y="1421"/>
                  </a:lnTo>
                  <a:lnTo>
                    <a:pt x="710" y="1421"/>
                  </a:lnTo>
                  <a:lnTo>
                    <a:pt x="636" y="1421"/>
                  </a:lnTo>
                  <a:lnTo>
                    <a:pt x="570" y="1412"/>
                  </a:lnTo>
                  <a:lnTo>
                    <a:pt x="502" y="1390"/>
                  </a:lnTo>
                  <a:lnTo>
                    <a:pt x="433" y="1370"/>
                  </a:lnTo>
                  <a:lnTo>
                    <a:pt x="376" y="1338"/>
                  </a:lnTo>
                  <a:lnTo>
                    <a:pt x="313" y="1301"/>
                  </a:lnTo>
                  <a:lnTo>
                    <a:pt x="262" y="1259"/>
                  </a:lnTo>
                  <a:lnTo>
                    <a:pt x="208" y="1218"/>
                  </a:lnTo>
                  <a:lnTo>
                    <a:pt x="162" y="1167"/>
                  </a:lnTo>
                  <a:lnTo>
                    <a:pt x="125" y="1108"/>
                  </a:lnTo>
                  <a:lnTo>
                    <a:pt x="88" y="1050"/>
                  </a:lnTo>
                  <a:lnTo>
                    <a:pt x="57" y="988"/>
                  </a:lnTo>
                  <a:lnTo>
                    <a:pt x="31" y="925"/>
                  </a:lnTo>
                  <a:lnTo>
                    <a:pt x="16" y="858"/>
                  </a:lnTo>
                  <a:lnTo>
                    <a:pt x="5" y="784"/>
                  </a:lnTo>
                  <a:lnTo>
                    <a:pt x="0" y="711"/>
                  </a:lnTo>
                  <a:lnTo>
                    <a:pt x="5" y="639"/>
                  </a:lnTo>
                  <a:lnTo>
                    <a:pt x="16" y="570"/>
                  </a:lnTo>
                  <a:lnTo>
                    <a:pt x="31" y="502"/>
                  </a:lnTo>
                  <a:lnTo>
                    <a:pt x="57" y="434"/>
                  </a:lnTo>
                  <a:lnTo>
                    <a:pt x="88" y="376"/>
                  </a:lnTo>
                  <a:lnTo>
                    <a:pt x="125" y="314"/>
                  </a:lnTo>
                  <a:lnTo>
                    <a:pt x="162" y="262"/>
                  </a:lnTo>
                  <a:lnTo>
                    <a:pt x="208" y="210"/>
                  </a:lnTo>
                  <a:lnTo>
                    <a:pt x="262" y="162"/>
                  </a:lnTo>
                  <a:lnTo>
                    <a:pt x="313" y="125"/>
                  </a:lnTo>
                  <a:lnTo>
                    <a:pt x="376" y="88"/>
                  </a:lnTo>
                  <a:lnTo>
                    <a:pt x="433" y="57"/>
                  </a:lnTo>
                  <a:lnTo>
                    <a:pt x="502" y="31"/>
                  </a:lnTo>
                  <a:lnTo>
                    <a:pt x="570" y="16"/>
                  </a:lnTo>
                  <a:lnTo>
                    <a:pt x="636" y="5"/>
                  </a:lnTo>
                  <a:lnTo>
                    <a:pt x="710" y="0"/>
                  </a:lnTo>
                  <a:lnTo>
                    <a:pt x="784" y="5"/>
                  </a:lnTo>
                  <a:lnTo>
                    <a:pt x="856" y="16"/>
                  </a:lnTo>
                  <a:lnTo>
                    <a:pt x="924" y="31"/>
                  </a:lnTo>
                  <a:lnTo>
                    <a:pt x="987" y="57"/>
                  </a:lnTo>
                  <a:lnTo>
                    <a:pt x="1050" y="88"/>
                  </a:lnTo>
                  <a:lnTo>
                    <a:pt x="1107" y="125"/>
                  </a:lnTo>
                  <a:lnTo>
                    <a:pt x="1164" y="162"/>
                  </a:lnTo>
                  <a:lnTo>
                    <a:pt x="1218" y="210"/>
                  </a:lnTo>
                  <a:lnTo>
                    <a:pt x="1259" y="262"/>
                  </a:lnTo>
                  <a:lnTo>
                    <a:pt x="1301" y="314"/>
                  </a:lnTo>
                  <a:lnTo>
                    <a:pt x="1338" y="376"/>
                  </a:lnTo>
                  <a:lnTo>
                    <a:pt x="1369" y="434"/>
                  </a:lnTo>
                  <a:lnTo>
                    <a:pt x="1390" y="502"/>
                  </a:lnTo>
                  <a:lnTo>
                    <a:pt x="1410" y="570"/>
                  </a:lnTo>
                  <a:lnTo>
                    <a:pt x="1421" y="639"/>
                  </a:lnTo>
                  <a:lnTo>
                    <a:pt x="1421" y="711"/>
                  </a:lnTo>
                  <a:close/>
                </a:path>
              </a:pathLst>
            </a:custGeom>
            <a:solidFill>
              <a:srgbClr val="80808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1200" kern="0">
                <a:latin typeface="Calibri"/>
                <a:cs typeface="+mn-cs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C9DF5569-0C36-DCA3-A06C-59EC023D8D7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058985" y="5666246"/>
              <a:ext cx="1029948" cy="513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9186" tIns="99186" rIns="99186" bIns="99186" anchor="ctr" anchorCtr="1">
              <a:noAutofit/>
            </a:bodyPr>
            <a:lstStyle/>
            <a:p>
              <a:pPr algn="ctr" defTabSz="839788">
                <a:defRPr/>
              </a:pPr>
              <a:r>
                <a:rPr lang="en-US" sz="1200" b="1" kern="0">
                  <a:solidFill>
                    <a:srgbClr val="FFFFFF"/>
                  </a:solidFill>
                  <a:latin typeface="Calibri"/>
                  <a:cs typeface="+mn-cs"/>
                </a:rPr>
                <a:t>Metrics and targets</a:t>
              </a:r>
            </a:p>
          </p:txBody>
        </p:sp>
      </p:grpSp>
      <p:pic>
        <p:nvPicPr>
          <p:cNvPr id="16" name="Picture 2" descr="tcfd-logo-2 - Carbon Tracker Initiative">
            <a:extLst>
              <a:ext uri="{FF2B5EF4-FFF2-40B4-BE49-F238E27FC236}">
                <a16:creationId xmlns:a16="http://schemas.microsoft.com/office/drawing/2014/main" id="{9B2E97D0-376E-BF7F-BA55-278426827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318" y="1367658"/>
            <a:ext cx="1263948" cy="74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4A38C4D-AFC7-41A4-EEAC-2F7DCC2897C9}"/>
              </a:ext>
            </a:extLst>
          </p:cNvPr>
          <p:cNvSpPr/>
          <p:nvPr/>
        </p:nvSpPr>
        <p:spPr>
          <a:xfrm>
            <a:off x="1806644" y="1371206"/>
            <a:ext cx="86070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eaLnBrk="1" hangingPunct="1">
              <a:buFont typeface="Arial" panose="020B0604020202020204" pitchFamily="34" charset="0"/>
              <a:buChar char="•"/>
              <a:defRPr/>
            </a:pPr>
            <a:r>
              <a:rPr lang="en-US" sz="1400">
                <a:latin typeface="Calibri"/>
                <a:cs typeface="+mn-cs"/>
              </a:rPr>
              <a:t>Created in 2015 by FSB, includes </a:t>
            </a:r>
            <a:r>
              <a:rPr lang="en-US" sz="1400" b="1">
                <a:latin typeface="Calibri"/>
                <a:cs typeface="+mn-cs"/>
              </a:rPr>
              <a:t>+1,700 organizations worldwide</a:t>
            </a:r>
            <a:r>
              <a:rPr lang="en-US" sz="1400">
                <a:latin typeface="Calibri"/>
                <a:cs typeface="+mn-cs"/>
              </a:rPr>
              <a:t>.</a:t>
            </a:r>
          </a:p>
          <a:p>
            <a:pPr marL="174625" indent="-174625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>
                <a:latin typeface="Calibri"/>
                <a:cs typeface="+mn-cs"/>
              </a:rPr>
              <a:t>Reporting framework</a:t>
            </a:r>
            <a:r>
              <a:rPr lang="en-US" sz="1400">
                <a:latin typeface="Calibri"/>
                <a:cs typeface="+mn-cs"/>
              </a:rPr>
              <a:t> based on 11 recommendations seeking to enhance and align climate-related risk disclosure.</a:t>
            </a:r>
          </a:p>
          <a:p>
            <a:pPr marL="174625" indent="-174625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b="1" kern="0">
                <a:latin typeface="Calibri"/>
                <a:cs typeface="+mn-cs"/>
              </a:rPr>
              <a:t>Stakeholders increasingly use TCFD </a:t>
            </a:r>
            <a:r>
              <a:rPr lang="en-US" sz="1400" kern="0">
                <a:latin typeface="Calibri"/>
                <a:cs typeface="+mn-cs"/>
              </a:rPr>
              <a:t>standard for understanding climate change impact in companies.</a:t>
            </a:r>
          </a:p>
        </p:txBody>
      </p:sp>
      <p:sp>
        <p:nvSpPr>
          <p:cNvPr id="18" name="Line Callout 3 (Accent Bar) 54">
            <a:extLst>
              <a:ext uri="{FF2B5EF4-FFF2-40B4-BE49-F238E27FC236}">
                <a16:creationId xmlns:a16="http://schemas.microsoft.com/office/drawing/2014/main" id="{74668E9A-FFCD-182E-5501-55E541102A5B}"/>
              </a:ext>
            </a:extLst>
          </p:cNvPr>
          <p:cNvSpPr/>
          <p:nvPr/>
        </p:nvSpPr>
        <p:spPr>
          <a:xfrm flipH="1">
            <a:off x="7839183" y="4043482"/>
            <a:ext cx="3888000" cy="1728678"/>
          </a:xfrm>
          <a:prstGeom prst="accentCallout3">
            <a:avLst>
              <a:gd name="adj1" fmla="val 15360"/>
              <a:gd name="adj2" fmla="val 102301"/>
              <a:gd name="adj3" fmla="val 68301"/>
              <a:gd name="adj4" fmla="val 102503"/>
              <a:gd name="adj5" fmla="val 61709"/>
              <a:gd name="adj6" fmla="val 109529"/>
              <a:gd name="adj7" fmla="val 51273"/>
              <a:gd name="adj8" fmla="val 141451"/>
            </a:avLst>
          </a:prstGeom>
          <a:noFill/>
          <a:ln w="9525" cap="flat" cmpd="sng" algn="ctr">
            <a:solidFill>
              <a:srgbClr val="808080">
                <a:lumMod val="50000"/>
              </a:srgbClr>
            </a:solidFill>
            <a:prstDash val="solid"/>
            <a:tailEnd type="oval"/>
          </a:ln>
          <a:effectLst/>
        </p:spPr>
        <p:txBody>
          <a:bodyPr wrap="square" rtlCol="0" anchor="ctr">
            <a:spAutoFit/>
          </a:bodyPr>
          <a:lstStyle/>
          <a:p>
            <a:pPr marL="357188" indent="-2730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>
                <a:latin typeface="Calibri"/>
                <a:cs typeface="+mn-cs"/>
              </a:rPr>
              <a:t>Metrics to assess risks and opportunities on climate change </a:t>
            </a:r>
            <a:r>
              <a:rPr lang="en-US" sz="1400" kern="0">
                <a:latin typeface="Calibri"/>
                <a:cs typeface="+mn-cs"/>
              </a:rPr>
              <a:t>according to the risk management strategy.</a:t>
            </a:r>
          </a:p>
          <a:p>
            <a:pPr marL="357188" indent="-273050" eaLnBrk="1" hangingPunct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>
                <a:latin typeface="Calibri"/>
                <a:cs typeface="+mn-cs"/>
              </a:rPr>
              <a:t>GHG emissions</a:t>
            </a:r>
            <a:r>
              <a:rPr lang="en-US" sz="1400" kern="0">
                <a:latin typeface="Calibri"/>
                <a:cs typeface="+mn-cs"/>
              </a:rPr>
              <a:t>.</a:t>
            </a:r>
          </a:p>
          <a:p>
            <a:pPr marL="357188" indent="-273050" eaLnBrk="1" hangingPunct="1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>
                <a:latin typeface="Calibri"/>
                <a:cs typeface="+mn-cs"/>
              </a:rPr>
              <a:t>Objectives applied in the management of </a:t>
            </a:r>
            <a:r>
              <a:rPr lang="en-US" sz="1400" kern="0">
                <a:latin typeface="Calibri"/>
                <a:cs typeface="+mn-cs"/>
              </a:rPr>
              <a:t>climate change </a:t>
            </a:r>
            <a:r>
              <a:rPr lang="en-US" sz="1400" b="1" kern="0">
                <a:latin typeface="Calibri"/>
                <a:cs typeface="+mn-cs"/>
              </a:rPr>
              <a:t>risks and opportunities</a:t>
            </a:r>
            <a:r>
              <a:rPr lang="en-US" sz="1400" kern="0">
                <a:latin typeface="Calibri"/>
                <a:cs typeface="+mn-cs"/>
              </a:rPr>
              <a:t>; and results in the application of these objectives.</a:t>
            </a:r>
          </a:p>
        </p:txBody>
      </p:sp>
      <p:sp>
        <p:nvSpPr>
          <p:cNvPr id="19" name="Line Callout 3 (Accent Bar) 52">
            <a:extLst>
              <a:ext uri="{FF2B5EF4-FFF2-40B4-BE49-F238E27FC236}">
                <a16:creationId xmlns:a16="http://schemas.microsoft.com/office/drawing/2014/main" id="{A49CF42B-D307-A2FB-DA69-7EDEFE90714A}"/>
              </a:ext>
            </a:extLst>
          </p:cNvPr>
          <p:cNvSpPr/>
          <p:nvPr/>
        </p:nvSpPr>
        <p:spPr>
          <a:xfrm>
            <a:off x="608109" y="2299251"/>
            <a:ext cx="3888000" cy="1626086"/>
          </a:xfrm>
          <a:prstGeom prst="accentCallout3">
            <a:avLst>
              <a:gd name="adj1" fmla="val 35903"/>
              <a:gd name="adj2" fmla="val 95889"/>
              <a:gd name="adj3" fmla="val 47753"/>
              <a:gd name="adj4" fmla="val 107322"/>
              <a:gd name="adj5" fmla="val 36108"/>
              <a:gd name="adj6" fmla="val 122168"/>
              <a:gd name="adj7" fmla="val 48003"/>
              <a:gd name="adj8" fmla="val 128896"/>
            </a:avLst>
          </a:prstGeom>
          <a:noFill/>
          <a:ln w="9525" cap="flat" cmpd="sng" algn="ctr">
            <a:solidFill>
              <a:srgbClr val="808080">
                <a:lumMod val="50000"/>
              </a:srgbClr>
            </a:solidFill>
            <a:prstDash val="solid"/>
            <a:tailEnd type="oval"/>
          </a:ln>
          <a:effectLst/>
        </p:spPr>
        <p:txBody>
          <a:bodyPr wrap="square" rIns="216000" rtlCol="0" anchor="ctr">
            <a:spAutoFit/>
          </a:bodyPr>
          <a:lstStyle/>
          <a:p>
            <a:pPr marL="276225" indent="-276225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Calibri"/>
                <a:cs typeface="+mn-cs"/>
              </a:rPr>
              <a:t>The </a:t>
            </a:r>
            <a:r>
              <a:rPr lang="en-US" sz="1400" b="1" kern="0" dirty="0">
                <a:latin typeface="Calibri"/>
                <a:cs typeface="+mn-cs"/>
              </a:rPr>
              <a:t>Board's oversight of climate change-related risks and opportunities </a:t>
            </a:r>
            <a:r>
              <a:rPr lang="en-US" sz="1400" kern="0" dirty="0">
                <a:latin typeface="Calibri"/>
                <a:cs typeface="+mn-cs"/>
              </a:rPr>
              <a:t>(e.g., how often it reports on climate change issues).</a:t>
            </a:r>
          </a:p>
          <a:p>
            <a:pPr marL="276225" indent="-276225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Calibri"/>
                <a:cs typeface="+mn-cs"/>
              </a:rPr>
              <a:t>The </a:t>
            </a:r>
            <a:r>
              <a:rPr lang="en-US" sz="1400" b="1" kern="0" dirty="0">
                <a:latin typeface="Calibri"/>
                <a:cs typeface="+mn-cs"/>
              </a:rPr>
              <a:t>board's role in assessing and managing </a:t>
            </a:r>
            <a:r>
              <a:rPr lang="en-US" sz="1400" kern="0" dirty="0">
                <a:latin typeface="Calibri"/>
                <a:cs typeface="+mn-cs"/>
              </a:rPr>
              <a:t>climate change-related </a:t>
            </a:r>
            <a:r>
              <a:rPr lang="en-US" sz="1400" b="1" kern="0" dirty="0">
                <a:latin typeface="Calibri"/>
                <a:cs typeface="+mn-cs"/>
              </a:rPr>
              <a:t>risks and opportunities </a:t>
            </a:r>
            <a:r>
              <a:rPr lang="en-US" sz="1400" kern="0" dirty="0">
                <a:latin typeface="Calibri"/>
                <a:cs typeface="+mn-cs"/>
              </a:rPr>
              <a:t>(e.g., how the board supervises).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092C2E1-1FCD-029F-83F0-A8D33470C286}"/>
              </a:ext>
            </a:extLst>
          </p:cNvPr>
          <p:cNvSpPr/>
          <p:nvPr/>
        </p:nvSpPr>
        <p:spPr>
          <a:xfrm>
            <a:off x="7900007" y="4131129"/>
            <a:ext cx="252000" cy="252000"/>
          </a:xfrm>
          <a:prstGeom prst="ellipse">
            <a:avLst/>
          </a:prstGeom>
          <a:solidFill>
            <a:srgbClr val="60606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5B09932-C937-8D84-C94E-6148F6831522}"/>
              </a:ext>
            </a:extLst>
          </p:cNvPr>
          <p:cNvSpPr/>
          <p:nvPr/>
        </p:nvSpPr>
        <p:spPr>
          <a:xfrm>
            <a:off x="7900007" y="4768901"/>
            <a:ext cx="252000" cy="252000"/>
          </a:xfrm>
          <a:prstGeom prst="ellipse">
            <a:avLst/>
          </a:prstGeom>
          <a:solidFill>
            <a:srgbClr val="606060"/>
          </a:solidFill>
          <a:ln w="25400" cap="flat" cmpd="sng" algn="ctr">
            <a:noFill/>
            <a:prstDash val="solid"/>
          </a:ln>
          <a:effectLst/>
        </p:spPr>
        <p:txBody>
          <a:bodyPr lIns="0" rIns="0"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10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8FB2E39-021F-490B-8E4C-86FB00A52144}"/>
              </a:ext>
            </a:extLst>
          </p:cNvPr>
          <p:cNvSpPr/>
          <p:nvPr/>
        </p:nvSpPr>
        <p:spPr>
          <a:xfrm>
            <a:off x="7900007" y="5100757"/>
            <a:ext cx="252000" cy="252000"/>
          </a:xfrm>
          <a:prstGeom prst="ellipse">
            <a:avLst/>
          </a:prstGeom>
          <a:solidFill>
            <a:srgbClr val="606060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11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87C893-FB8B-D1C3-A423-CCFB19B446E9}"/>
              </a:ext>
            </a:extLst>
          </p:cNvPr>
          <p:cNvSpPr/>
          <p:nvPr/>
        </p:nvSpPr>
        <p:spPr>
          <a:xfrm>
            <a:off x="606344" y="2350930"/>
            <a:ext cx="252000" cy="252000"/>
          </a:xfrm>
          <a:prstGeom prst="ellipse">
            <a:avLst/>
          </a:prstGeom>
          <a:solidFill>
            <a:srgbClr val="009BD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0DC15B2-5949-B0A7-2007-67E350444E7A}"/>
              </a:ext>
            </a:extLst>
          </p:cNvPr>
          <p:cNvSpPr/>
          <p:nvPr/>
        </p:nvSpPr>
        <p:spPr>
          <a:xfrm>
            <a:off x="606344" y="3029999"/>
            <a:ext cx="252000" cy="252000"/>
          </a:xfrm>
          <a:prstGeom prst="ellipse">
            <a:avLst/>
          </a:prstGeom>
          <a:solidFill>
            <a:srgbClr val="009BD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2</a:t>
            </a:r>
          </a:p>
        </p:txBody>
      </p:sp>
      <p:sp>
        <p:nvSpPr>
          <p:cNvPr id="25" name="Line Callout 3 (Accent Bar) 55">
            <a:extLst>
              <a:ext uri="{FF2B5EF4-FFF2-40B4-BE49-F238E27FC236}">
                <a16:creationId xmlns:a16="http://schemas.microsoft.com/office/drawing/2014/main" id="{4A23AB30-5DE1-C1BC-C833-1ECF86FE5898}"/>
              </a:ext>
            </a:extLst>
          </p:cNvPr>
          <p:cNvSpPr/>
          <p:nvPr/>
        </p:nvSpPr>
        <p:spPr>
          <a:xfrm>
            <a:off x="596860" y="4016551"/>
            <a:ext cx="3888000" cy="1867178"/>
          </a:xfrm>
          <a:prstGeom prst="accentCallout3">
            <a:avLst>
              <a:gd name="adj1" fmla="val 74360"/>
              <a:gd name="adj2" fmla="val 96111"/>
              <a:gd name="adj3" fmla="val 75899"/>
              <a:gd name="adj4" fmla="val 115941"/>
              <a:gd name="adj5" fmla="val 76059"/>
              <a:gd name="adj6" fmla="val 115824"/>
              <a:gd name="adj7" fmla="val 11436"/>
              <a:gd name="adj8" fmla="val 131512"/>
            </a:avLst>
          </a:prstGeom>
          <a:noFill/>
          <a:ln w="9525" cap="flat" cmpd="sng" algn="ctr">
            <a:solidFill>
              <a:srgbClr val="808080">
                <a:lumMod val="50000"/>
              </a:srgbClr>
            </a:solidFill>
            <a:prstDash val="solid"/>
            <a:tailEnd type="oval"/>
          </a:ln>
          <a:effectLst/>
        </p:spPr>
        <p:txBody>
          <a:bodyPr wrap="square" rIns="180000" rtlCol="0" anchor="ctr">
            <a:spAutoFit/>
          </a:bodyPr>
          <a:lstStyle/>
          <a:p>
            <a:pPr marL="273050" indent="-1714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Calibri"/>
                <a:cs typeface="+mn-cs"/>
              </a:rPr>
              <a:t>Processes to identify and assess </a:t>
            </a:r>
            <a:r>
              <a:rPr lang="en-US" sz="1400" kern="0" dirty="0">
                <a:latin typeface="Calibri"/>
                <a:cs typeface="+mn-cs"/>
              </a:rPr>
              <a:t>climate change related </a:t>
            </a:r>
            <a:r>
              <a:rPr lang="en-US" sz="1400" b="1" kern="0" dirty="0">
                <a:latin typeface="Calibri"/>
                <a:cs typeface="+mn-cs"/>
              </a:rPr>
              <a:t>risks </a:t>
            </a:r>
            <a:r>
              <a:rPr lang="en-US" sz="1400" kern="0" dirty="0">
                <a:latin typeface="Calibri"/>
                <a:cs typeface="+mn-cs"/>
              </a:rPr>
              <a:t>(e.g., whether they consider regulatory requirements).</a:t>
            </a:r>
          </a:p>
          <a:p>
            <a:pPr marL="273050" indent="-1714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Calibri"/>
                <a:cs typeface="+mn-cs"/>
              </a:rPr>
              <a:t>Processes for managing </a:t>
            </a:r>
            <a:r>
              <a:rPr lang="en-US" sz="1400" kern="0" dirty="0">
                <a:latin typeface="Calibri"/>
                <a:cs typeface="+mn-cs"/>
              </a:rPr>
              <a:t>climate change-related </a:t>
            </a:r>
            <a:r>
              <a:rPr lang="en-US" sz="1400" b="1" kern="0" dirty="0">
                <a:latin typeface="Calibri"/>
                <a:cs typeface="+mn-cs"/>
              </a:rPr>
              <a:t>risks </a:t>
            </a:r>
            <a:r>
              <a:rPr lang="en-US" sz="1400" kern="0" dirty="0">
                <a:latin typeface="Calibri"/>
                <a:cs typeface="+mn-cs"/>
              </a:rPr>
              <a:t>(e.g., how they make decisions to mitigate them).</a:t>
            </a:r>
          </a:p>
          <a:p>
            <a:pPr marL="273050" indent="-1714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Calibri"/>
                <a:cs typeface="+mn-cs"/>
              </a:rPr>
              <a:t>How these processes are applied in the </a:t>
            </a:r>
            <a:r>
              <a:rPr lang="en-US" sz="1400" b="1" kern="0" dirty="0">
                <a:latin typeface="Calibri"/>
                <a:cs typeface="+mn-cs"/>
              </a:rPr>
              <a:t>overall risk management of </a:t>
            </a:r>
            <a:r>
              <a:rPr lang="en-US" sz="1400" kern="0" dirty="0">
                <a:latin typeface="Calibri"/>
                <a:cs typeface="+mn-cs"/>
              </a:rPr>
              <a:t>the organization.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9DDE0EB-FA0B-D6A0-710F-6863BEEF8B37}"/>
              </a:ext>
            </a:extLst>
          </p:cNvPr>
          <p:cNvSpPr/>
          <p:nvPr/>
        </p:nvSpPr>
        <p:spPr>
          <a:xfrm>
            <a:off x="606344" y="4082689"/>
            <a:ext cx="252000" cy="252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6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F20A4C1-0C21-2759-EEA5-4E71B8FDB1E6}"/>
              </a:ext>
            </a:extLst>
          </p:cNvPr>
          <p:cNvSpPr/>
          <p:nvPr/>
        </p:nvSpPr>
        <p:spPr>
          <a:xfrm>
            <a:off x="606344" y="4732738"/>
            <a:ext cx="252000" cy="252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7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D099F5A-7214-530C-AA7F-E47754DB71CE}"/>
              </a:ext>
            </a:extLst>
          </p:cNvPr>
          <p:cNvSpPr/>
          <p:nvPr/>
        </p:nvSpPr>
        <p:spPr>
          <a:xfrm>
            <a:off x="606344" y="5409810"/>
            <a:ext cx="252000" cy="252000"/>
          </a:xfrm>
          <a:prstGeom prst="ellipse">
            <a:avLst/>
          </a:prstGeom>
          <a:solidFill>
            <a:srgbClr val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8</a:t>
            </a:r>
          </a:p>
        </p:txBody>
      </p:sp>
      <p:sp>
        <p:nvSpPr>
          <p:cNvPr id="29" name="Line Callout 3 (Accent Bar) 53">
            <a:extLst>
              <a:ext uri="{FF2B5EF4-FFF2-40B4-BE49-F238E27FC236}">
                <a16:creationId xmlns:a16="http://schemas.microsoft.com/office/drawing/2014/main" id="{A7331114-B1FC-54E9-EC34-466307D569BD}"/>
              </a:ext>
            </a:extLst>
          </p:cNvPr>
          <p:cNvSpPr/>
          <p:nvPr/>
        </p:nvSpPr>
        <p:spPr>
          <a:xfrm flipH="1">
            <a:off x="7839183" y="2299250"/>
            <a:ext cx="3888000" cy="1651734"/>
          </a:xfrm>
          <a:prstGeom prst="accentCallout3">
            <a:avLst>
              <a:gd name="adj1" fmla="val 15360"/>
              <a:gd name="adj2" fmla="val 102301"/>
              <a:gd name="adj3" fmla="val 15360"/>
              <a:gd name="adj4" fmla="val 110105"/>
              <a:gd name="adj5" fmla="val 14844"/>
              <a:gd name="adj6" fmla="val 110019"/>
              <a:gd name="adj7" fmla="val 74021"/>
              <a:gd name="adj8" fmla="val 136132"/>
            </a:avLst>
          </a:prstGeom>
          <a:noFill/>
          <a:ln w="9525" cap="flat" cmpd="sng" algn="ctr">
            <a:solidFill>
              <a:srgbClr val="808080">
                <a:lumMod val="50000"/>
              </a:srgbClr>
            </a:solidFill>
            <a:prstDash val="solid"/>
            <a:tailEnd type="oval"/>
          </a:ln>
          <a:effectLst/>
        </p:spPr>
        <p:txBody>
          <a:bodyPr wrap="square" rtlCol="0" anchor="ctr">
            <a:spAutoFit/>
          </a:bodyPr>
          <a:lstStyle/>
          <a:p>
            <a:pPr marL="355600" indent="-2603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Calibri"/>
                <a:cs typeface="+mn-cs"/>
              </a:rPr>
              <a:t>Risks and opportunities related to climate change </a:t>
            </a:r>
            <a:r>
              <a:rPr lang="en-US" sz="1400" kern="0" dirty="0">
                <a:latin typeface="Calibri"/>
                <a:cs typeface="+mn-cs"/>
              </a:rPr>
              <a:t>that the organization has identified in the short, medium and long term.</a:t>
            </a:r>
          </a:p>
          <a:p>
            <a:pPr marL="355600" indent="-2603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b="1" kern="0" dirty="0">
                <a:latin typeface="Calibri"/>
                <a:cs typeface="+mn-cs"/>
              </a:rPr>
              <a:t>Impact on the business, strategy and financial planning of </a:t>
            </a:r>
            <a:r>
              <a:rPr lang="en-US" sz="1400" kern="0" dirty="0">
                <a:latin typeface="Calibri"/>
                <a:cs typeface="+mn-cs"/>
              </a:rPr>
              <a:t>the </a:t>
            </a:r>
            <a:r>
              <a:rPr lang="en-US" sz="1400" kern="0" dirty="0" err="1">
                <a:latin typeface="Calibri"/>
                <a:cs typeface="+mn-cs"/>
              </a:rPr>
              <a:t>organisation</a:t>
            </a:r>
            <a:r>
              <a:rPr lang="en-US" sz="1400" kern="0" dirty="0">
                <a:latin typeface="Calibri"/>
                <a:cs typeface="+mn-cs"/>
              </a:rPr>
              <a:t>.</a:t>
            </a:r>
          </a:p>
          <a:p>
            <a:pPr marL="355600" indent="-260350" eaLnBrk="1" hangingPunct="1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latin typeface="Calibri"/>
                <a:cs typeface="+mn-cs"/>
              </a:rPr>
              <a:t>The </a:t>
            </a:r>
            <a:r>
              <a:rPr lang="en-US" sz="1400" b="1" kern="0" dirty="0">
                <a:latin typeface="Calibri"/>
                <a:cs typeface="+mn-cs"/>
              </a:rPr>
              <a:t>impact of different scenarios, including a 2°C</a:t>
            </a:r>
            <a:r>
              <a:rPr lang="en-US" sz="1400" kern="0" dirty="0">
                <a:latin typeface="Calibri"/>
                <a:cs typeface="+mn-cs"/>
              </a:rPr>
              <a:t>.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0F82F23-9247-C8C2-0942-EC03E6FDDC45}"/>
              </a:ext>
            </a:extLst>
          </p:cNvPr>
          <p:cNvSpPr/>
          <p:nvPr/>
        </p:nvSpPr>
        <p:spPr>
          <a:xfrm>
            <a:off x="7900007" y="2368853"/>
            <a:ext cx="252000" cy="252000"/>
          </a:xfrm>
          <a:prstGeom prst="ellipse">
            <a:avLst/>
          </a:prstGeom>
          <a:solidFill>
            <a:srgbClr val="00256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C98ADC6-680C-0CB8-55D6-61FA0D68AC27}"/>
              </a:ext>
            </a:extLst>
          </p:cNvPr>
          <p:cNvSpPr/>
          <p:nvPr/>
        </p:nvSpPr>
        <p:spPr>
          <a:xfrm>
            <a:off x="7900007" y="3038995"/>
            <a:ext cx="252000" cy="252000"/>
          </a:xfrm>
          <a:prstGeom prst="ellipse">
            <a:avLst/>
          </a:prstGeom>
          <a:solidFill>
            <a:srgbClr val="00256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4</a:t>
            </a:r>
          </a:p>
        </p:txBody>
      </p:sp>
      <p:sp>
        <p:nvSpPr>
          <p:cNvPr id="6144" name="Oval 6143">
            <a:extLst>
              <a:ext uri="{FF2B5EF4-FFF2-40B4-BE49-F238E27FC236}">
                <a16:creationId xmlns:a16="http://schemas.microsoft.com/office/drawing/2014/main" id="{5A9E33B2-131E-80D0-F6E3-80628189BBFD}"/>
              </a:ext>
            </a:extLst>
          </p:cNvPr>
          <p:cNvSpPr/>
          <p:nvPr/>
        </p:nvSpPr>
        <p:spPr>
          <a:xfrm>
            <a:off x="7900007" y="3479136"/>
            <a:ext cx="252000" cy="252000"/>
          </a:xfrm>
          <a:prstGeom prst="ellipse">
            <a:avLst/>
          </a:prstGeom>
          <a:solidFill>
            <a:srgbClr val="00256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eaLnBrk="1" hangingPunct="1">
              <a:defRPr/>
            </a:pPr>
            <a:r>
              <a:rPr lang="en-US" sz="1200" b="1" kern="0">
                <a:solidFill>
                  <a:srgbClr val="FFFFFF"/>
                </a:solidFill>
                <a:latin typeface="Calibri"/>
                <a:cs typeface="+mn-cs"/>
              </a:rPr>
              <a:t>5</a:t>
            </a:r>
          </a:p>
        </p:txBody>
      </p:sp>
      <p:sp>
        <p:nvSpPr>
          <p:cNvPr id="6145" name="Rectangle 6144">
            <a:extLst>
              <a:ext uri="{FF2B5EF4-FFF2-40B4-BE49-F238E27FC236}">
                <a16:creationId xmlns:a16="http://schemas.microsoft.com/office/drawing/2014/main" id="{0C1FA564-5A1F-E58C-CA21-C6991A2B6AA7}"/>
              </a:ext>
            </a:extLst>
          </p:cNvPr>
          <p:cNvSpPr/>
          <p:nvPr/>
        </p:nvSpPr>
        <p:spPr bwMode="auto">
          <a:xfrm>
            <a:off x="7676262" y="2269812"/>
            <a:ext cx="4072691" cy="1638366"/>
          </a:xfrm>
          <a:prstGeom prst="rect">
            <a:avLst/>
          </a:prstGeom>
          <a:noFill/>
          <a:ln w="19050" cap="flat" cmpd="sng" algn="ctr">
            <a:solidFill>
              <a:srgbClr val="ABBF0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146" name="Picture 6145" descr="Icon&#10;&#10;Description automatically generated">
            <a:extLst>
              <a:ext uri="{FF2B5EF4-FFF2-40B4-BE49-F238E27FC236}">
                <a16:creationId xmlns:a16="http://schemas.microsoft.com/office/drawing/2014/main" id="{C0860259-541E-9435-AFB6-E8B05812C80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30104" y="2100491"/>
            <a:ext cx="360000" cy="3600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149" name="Rectangle 6148">
            <a:extLst>
              <a:ext uri="{FF2B5EF4-FFF2-40B4-BE49-F238E27FC236}">
                <a16:creationId xmlns:a16="http://schemas.microsoft.com/office/drawing/2014/main" id="{F0CEFCF7-557A-21DB-D158-A72ABB56ABCF}"/>
              </a:ext>
            </a:extLst>
          </p:cNvPr>
          <p:cNvSpPr/>
          <p:nvPr/>
        </p:nvSpPr>
        <p:spPr bwMode="auto">
          <a:xfrm>
            <a:off x="436260" y="4023444"/>
            <a:ext cx="4072691" cy="1875276"/>
          </a:xfrm>
          <a:prstGeom prst="rect">
            <a:avLst/>
          </a:prstGeom>
          <a:noFill/>
          <a:ln w="19050" cap="flat" cmpd="sng" algn="ctr">
            <a:solidFill>
              <a:srgbClr val="ABBF08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6150" name="Picture 6149" descr="Icon&#10;&#10;Description automatically generated">
            <a:extLst>
              <a:ext uri="{FF2B5EF4-FFF2-40B4-BE49-F238E27FC236}">
                <a16:creationId xmlns:a16="http://schemas.microsoft.com/office/drawing/2014/main" id="{46EAB690-559F-AC47-54F4-81955D239F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0102" y="3854123"/>
            <a:ext cx="360000" cy="360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00850240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2. Âmbito do trabalho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948A78B-4652-FD82-77F9-EB364AA7A859}"/>
              </a:ext>
            </a:extLst>
          </p:cNvPr>
          <p:cNvSpPr/>
          <p:nvPr/>
        </p:nvSpPr>
        <p:spPr>
          <a:xfrm>
            <a:off x="509400" y="1310538"/>
            <a:ext cx="11173201" cy="2431472"/>
          </a:xfrm>
          <a:prstGeom prst="roundRect">
            <a:avLst/>
          </a:prstGeom>
          <a:noFill/>
          <a:ln>
            <a:solidFill>
              <a:srgbClr val="326E8E"/>
            </a:solidFill>
          </a:ln>
        </p:spPr>
        <p:txBody>
          <a:bodyPr vert="horz" wrap="square" lIns="72000" tIns="72000" rIns="72000" bIns="7200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72F85-C5A8-C9B5-2781-2FC6587EFE57}"/>
              </a:ext>
            </a:extLst>
          </p:cNvPr>
          <p:cNvSpPr txBox="1"/>
          <p:nvPr/>
        </p:nvSpPr>
        <p:spPr>
          <a:xfrm>
            <a:off x="3283761" y="1310557"/>
            <a:ext cx="8192123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Aft>
                <a:spcPts val="1200"/>
              </a:spcAft>
              <a:buSzPts val="1000"/>
              <a:defRPr/>
            </a:pP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Os principais </a:t>
            </a: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objetivos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 do projeto: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326E8E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Identificação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 dos </a:t>
            </a: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riscos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 e </a:t>
            </a: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oportunidades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 (R&amp;O) relacionados com o clima e avaliação dos respetivos </a:t>
            </a: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impactos financeiros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.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326E8E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Análise </a:t>
            </a: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quantitativa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 utilizando modelos analíticos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326E8E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Identificação de </a:t>
            </a:r>
            <a:r>
              <a:rPr lang="pt-PT" sz="1600" b="1" dirty="0">
                <a:solidFill>
                  <a:schemeClr val="tx1"/>
                </a:solidFill>
                <a:latin typeface="Calibri"/>
                <a:cs typeface="+mn-cs"/>
              </a:rPr>
              <a:t>medidas de mitigação 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e respetivos custos associados.</a:t>
            </a:r>
          </a:p>
          <a:p>
            <a:pPr marL="285750" indent="-285750" eaLnBrk="1" hangingPunct="1">
              <a:spcAft>
                <a:spcPts val="1200"/>
              </a:spcAft>
              <a:buClr>
                <a:srgbClr val="326E8E"/>
              </a:buClr>
              <a:buSzPts val="1000"/>
              <a:buFont typeface="Arial" panose="020B0604020202020204" pitchFamily="34" charset="0"/>
              <a:buChar char="•"/>
              <a:defRPr/>
            </a:pPr>
            <a:r>
              <a:rPr lang="en-GB" altLang="en-US" sz="1600" noProof="1">
                <a:solidFill>
                  <a:schemeClr val="tx1"/>
                </a:solidFill>
                <a:latin typeface="Calibri"/>
                <a:cs typeface="+mn-cs"/>
              </a:rPr>
              <a:t>Resposta às divulgações recomendadas da </a:t>
            </a:r>
            <a:r>
              <a:rPr lang="pt-BR" altLang="en-US" sz="1600" noProof="1">
                <a:solidFill>
                  <a:schemeClr val="tx1"/>
                </a:solidFill>
                <a:latin typeface="Calibri"/>
                <a:cs typeface="+mn-cs"/>
              </a:rPr>
              <a:t>s</a:t>
            </a:r>
            <a:r>
              <a:rPr lang="pt-BR" sz="1600" dirty="0">
                <a:solidFill>
                  <a:schemeClr val="tx1"/>
                </a:solidFill>
                <a:latin typeface="Calibri"/>
                <a:cs typeface="+mn-cs"/>
              </a:rPr>
              <a:t>ecção “</a:t>
            </a:r>
            <a:r>
              <a:rPr lang="pt-BR" sz="1600" b="1" dirty="0">
                <a:solidFill>
                  <a:schemeClr val="tx1"/>
                </a:solidFill>
                <a:latin typeface="Calibri"/>
                <a:cs typeface="+mn-cs"/>
              </a:rPr>
              <a:t>Estratégia</a:t>
            </a:r>
            <a:r>
              <a:rPr lang="pt-BR" sz="1600" dirty="0">
                <a:solidFill>
                  <a:schemeClr val="tx1"/>
                </a:solidFill>
                <a:latin typeface="Calibri"/>
                <a:cs typeface="+mn-cs"/>
              </a:rPr>
              <a:t>” das Recomendações da </a:t>
            </a:r>
            <a:r>
              <a:rPr lang="pt-PT" sz="1600" i="1" dirty="0" err="1">
                <a:solidFill>
                  <a:schemeClr val="tx1"/>
                </a:solidFill>
                <a:latin typeface="Calibri"/>
                <a:cs typeface="+mn-cs"/>
              </a:rPr>
              <a:t>Task</a:t>
            </a:r>
            <a:r>
              <a:rPr lang="pt-PT" sz="1600" i="1" dirty="0">
                <a:solidFill>
                  <a:schemeClr val="tx1"/>
                </a:solidFill>
                <a:latin typeface="Calibri"/>
                <a:cs typeface="+mn-cs"/>
              </a:rPr>
              <a:t> Force </a:t>
            </a:r>
            <a:r>
              <a:rPr lang="pt-PT" sz="1600" i="1" dirty="0" err="1">
                <a:solidFill>
                  <a:schemeClr val="tx1"/>
                </a:solidFill>
                <a:latin typeface="Calibri"/>
                <a:cs typeface="+mn-cs"/>
              </a:rPr>
              <a:t>on</a:t>
            </a:r>
            <a:r>
              <a:rPr lang="pt-PT" sz="1600" i="1" dirty="0">
                <a:solidFill>
                  <a:schemeClr val="tx1"/>
                </a:solidFill>
                <a:latin typeface="Calibri"/>
                <a:cs typeface="+mn-cs"/>
              </a:rPr>
              <a:t> </a:t>
            </a:r>
            <a:r>
              <a:rPr lang="pt-PT" sz="1600" i="1" dirty="0" err="1">
                <a:solidFill>
                  <a:schemeClr val="tx1"/>
                </a:solidFill>
                <a:latin typeface="Calibri"/>
                <a:cs typeface="+mn-cs"/>
              </a:rPr>
              <a:t>Climate-related</a:t>
            </a:r>
            <a:r>
              <a:rPr lang="pt-PT" sz="1600" i="1" dirty="0">
                <a:solidFill>
                  <a:schemeClr val="tx1"/>
                </a:solidFill>
                <a:latin typeface="Calibri"/>
                <a:cs typeface="+mn-cs"/>
              </a:rPr>
              <a:t> Financial </a:t>
            </a:r>
            <a:r>
              <a:rPr lang="pt-PT" sz="1600" i="1" dirty="0" err="1">
                <a:solidFill>
                  <a:schemeClr val="tx1"/>
                </a:solidFill>
                <a:latin typeface="Calibri"/>
                <a:cs typeface="+mn-cs"/>
              </a:rPr>
              <a:t>Disclosure</a:t>
            </a:r>
            <a:r>
              <a:rPr lang="pt-PT" sz="1600" dirty="0">
                <a:solidFill>
                  <a:schemeClr val="tx1"/>
                </a:solidFill>
                <a:latin typeface="Calibri"/>
                <a:cs typeface="+mn-cs"/>
              </a:rPr>
              <a:t> (TCFD).</a:t>
            </a:r>
            <a:endParaRPr lang="en-US" sz="1600" dirty="0">
              <a:solidFill>
                <a:schemeClr val="tx1"/>
              </a:solidFill>
              <a:latin typeface="Calibri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554549B-5597-DFBB-E27B-56E5C069F5BB}"/>
              </a:ext>
            </a:extLst>
          </p:cNvPr>
          <p:cNvSpPr txBox="1">
            <a:spLocks/>
          </p:cNvSpPr>
          <p:nvPr/>
        </p:nvSpPr>
        <p:spPr>
          <a:xfrm>
            <a:off x="1684362" y="2177033"/>
            <a:ext cx="1239190" cy="698483"/>
          </a:xfrm>
          <a:prstGeom prst="rect">
            <a:avLst/>
          </a:prstGeom>
        </p:spPr>
        <p:txBody>
          <a:bodyPr lIns="36000" tIns="0" rIns="36000" bIns="3600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1400" b="0" i="0" kern="1200">
                <a:solidFill>
                  <a:srgbClr val="F265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en-US" sz="2000" b="1" kern="0" dirty="0" err="1">
                <a:solidFill>
                  <a:srgbClr val="326E8E"/>
                </a:solidFill>
                <a:latin typeface="Calibri"/>
              </a:rPr>
              <a:t>Objetivos</a:t>
            </a:r>
            <a:r>
              <a:rPr lang="en-US" sz="2000" b="1" kern="0" dirty="0">
                <a:solidFill>
                  <a:srgbClr val="326E8E"/>
                </a:solidFill>
                <a:latin typeface="Calibri"/>
              </a:rPr>
              <a:t> do </a:t>
            </a:r>
            <a:r>
              <a:rPr lang="en-US" sz="2000" b="1" kern="0" dirty="0" err="1">
                <a:solidFill>
                  <a:srgbClr val="326E8E"/>
                </a:solidFill>
                <a:latin typeface="Calibri"/>
              </a:rPr>
              <a:t>projeto</a:t>
            </a:r>
            <a:endParaRPr lang="en-US" sz="2000" b="1" kern="0" dirty="0">
              <a:solidFill>
                <a:srgbClr val="326E8E"/>
              </a:solidFill>
              <a:latin typeface="Calibri"/>
            </a:endParaRPr>
          </a:p>
        </p:txBody>
      </p:sp>
      <p:pic>
        <p:nvPicPr>
          <p:cNvPr id="8" name="Graphic 7" descr="Target with solid fill">
            <a:extLst>
              <a:ext uri="{FF2B5EF4-FFF2-40B4-BE49-F238E27FC236}">
                <a16:creationId xmlns:a16="http://schemas.microsoft.com/office/drawing/2014/main" id="{31FCDCB0-8BDF-ED0D-0A16-BC590F62A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9443" y="2212355"/>
            <a:ext cx="627839" cy="627839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D5F4CD4-8DD9-FCAD-B5C8-69FE30246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907670"/>
              </p:ext>
            </p:extLst>
          </p:nvPr>
        </p:nvGraphicFramePr>
        <p:xfrm>
          <a:off x="1993323" y="3857916"/>
          <a:ext cx="8417281" cy="16076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2788">
                  <a:extLst>
                    <a:ext uri="{9D8B030D-6E8A-4147-A177-3AD203B41FA5}">
                      <a16:colId xmlns:a16="http://schemas.microsoft.com/office/drawing/2014/main" val="3967414371"/>
                    </a:ext>
                  </a:extLst>
                </a:gridCol>
                <a:gridCol w="4194493">
                  <a:extLst>
                    <a:ext uri="{9D8B030D-6E8A-4147-A177-3AD203B41FA5}">
                      <a16:colId xmlns:a16="http://schemas.microsoft.com/office/drawing/2014/main" val="277757453"/>
                    </a:ext>
                  </a:extLst>
                </a:gridCol>
              </a:tblGrid>
              <a:tr h="474899"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</a:rPr>
                        <a:t>Nível 1 – </a:t>
                      </a:r>
                      <a:r>
                        <a:rPr lang="pt-PT" sz="1600" b="1" i="1" dirty="0" err="1">
                          <a:solidFill>
                            <a:schemeClr val="tx1"/>
                          </a:solidFill>
                        </a:rPr>
                        <a:t>Deep</a:t>
                      </a:r>
                      <a:r>
                        <a:rPr lang="pt-PT" sz="16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600" b="1" i="1" dirty="0" err="1">
                          <a:solidFill>
                            <a:schemeClr val="tx1"/>
                          </a:solidFill>
                        </a:rPr>
                        <a:t>dive</a:t>
                      </a:r>
                      <a:endParaRPr lang="pt-PT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600" b="1" dirty="0">
                          <a:solidFill>
                            <a:schemeClr val="tx1"/>
                          </a:solidFill>
                        </a:rPr>
                        <a:t>Nível 2 – </a:t>
                      </a:r>
                      <a:r>
                        <a:rPr lang="pt-PT" sz="1600" b="1" i="1" dirty="0" err="1">
                          <a:solidFill>
                            <a:schemeClr val="tx1"/>
                          </a:solidFill>
                        </a:rPr>
                        <a:t>High</a:t>
                      </a:r>
                      <a:r>
                        <a:rPr lang="pt-PT" sz="16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pt-PT" sz="1600" b="1" i="1" dirty="0" err="1">
                          <a:solidFill>
                            <a:schemeClr val="tx1"/>
                          </a:solidFill>
                        </a:rPr>
                        <a:t>level</a:t>
                      </a:r>
                      <a:endParaRPr lang="pt-PT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828713"/>
                  </a:ext>
                </a:extLst>
              </a:tr>
              <a:tr h="1046974"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1800"/>
                        </a:lnSpc>
                        <a:buNone/>
                      </a:pPr>
                      <a:r>
                        <a:rPr lang="pt-PT" sz="1400" dirty="0"/>
                        <a:t>Análise detalhada para os </a:t>
                      </a:r>
                      <a:r>
                        <a:rPr lang="pt-PT" sz="1400" b="1" dirty="0"/>
                        <a:t>ativos mais importantes</a:t>
                      </a:r>
                      <a:r>
                        <a:rPr lang="pt-PT" sz="1400" dirty="0"/>
                        <a:t> (C</a:t>
                      </a:r>
                      <a:r>
                        <a:rPr lang="pt-PT" sz="1400" b="0" dirty="0"/>
                        <a:t>oncessão rodoviária e atividades de apoio: Brisa </a:t>
                      </a:r>
                      <a:r>
                        <a:rPr lang="pt-PT" sz="1400" b="0" dirty="0" err="1"/>
                        <a:t>Auto-estradas</a:t>
                      </a:r>
                      <a:r>
                        <a:rPr lang="pt-PT" sz="1400" b="0" dirty="0"/>
                        <a:t>; Brisa Infraestruturas e Operação e Brisa Áreas de Serviço)</a:t>
                      </a:r>
                      <a:endParaRPr lang="pt-PT" sz="1400" dirty="0"/>
                    </a:p>
                  </a:txBody>
                  <a:tcPr marL="108000" marR="108000" marT="0" marB="0"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>
                        <a:lnSpc>
                          <a:spcPts val="1800"/>
                        </a:lnSpc>
                        <a:buNone/>
                      </a:pPr>
                      <a:r>
                        <a:rPr lang="pt-PT" sz="1400" dirty="0">
                          <a:solidFill>
                            <a:schemeClr val="tx1"/>
                          </a:solidFill>
                        </a:rPr>
                        <a:t>Análise de alto nível para os </a:t>
                      </a:r>
                      <a:r>
                        <a:rPr lang="pt-PT" sz="1400" b="1" dirty="0">
                          <a:solidFill>
                            <a:schemeClr val="tx1"/>
                          </a:solidFill>
                        </a:rPr>
                        <a:t>restantes segmentos de negócio</a:t>
                      </a:r>
                      <a:r>
                        <a:rPr lang="pt-PT" sz="1400" b="0" dirty="0">
                          <a:solidFill>
                            <a:schemeClr val="tx1"/>
                          </a:solidFill>
                        </a:rPr>
                        <a:t>; Tecnologias para a mobilidade (A-to-</a:t>
                      </a:r>
                      <a:r>
                        <a:rPr lang="pt-PT" sz="1400" b="0" dirty="0" err="1">
                          <a:solidFill>
                            <a:schemeClr val="tx1"/>
                          </a:solidFill>
                        </a:rPr>
                        <a:t>Be</a:t>
                      </a:r>
                      <a:r>
                        <a:rPr lang="pt-PT" sz="1400" b="0" dirty="0">
                          <a:solidFill>
                            <a:schemeClr val="tx1"/>
                          </a:solidFill>
                        </a:rPr>
                        <a:t>); Serviços de pagamento e mobilidade (Via Verde Portugal e Via Verde Serviços); Serviços de Inspeção Automóvel (CTA)</a:t>
                      </a:r>
                    </a:p>
                  </a:txBody>
                  <a:tcPr marL="108000" marR="108000" marT="0" marB="0" anchor="ctr"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963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434553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F6FECA6E-71E0-1DA1-9BD4-C7CE9AFACD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 Metodologia geral</a:t>
            </a:r>
          </a:p>
        </p:txBody>
      </p:sp>
      <p:graphicFrame>
        <p:nvGraphicFramePr>
          <p:cNvPr id="2" name="Tabela 4">
            <a:extLst>
              <a:ext uri="{FF2B5EF4-FFF2-40B4-BE49-F238E27FC236}">
                <a16:creationId xmlns:a16="http://schemas.microsoft.com/office/drawing/2014/main" id="{6333E84A-C11D-561A-58CA-4DD97E418D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655317"/>
              </p:ext>
            </p:extLst>
          </p:nvPr>
        </p:nvGraphicFramePr>
        <p:xfrm>
          <a:off x="539748" y="1774248"/>
          <a:ext cx="11095605" cy="3740728"/>
        </p:xfrm>
        <a:graphic>
          <a:graphicData uri="http://schemas.openxmlformats.org/drawingml/2006/table">
            <a:tbl>
              <a:tblPr firstRow="1" bandRow="1"/>
              <a:tblGrid>
                <a:gridCol w="2219121">
                  <a:extLst>
                    <a:ext uri="{9D8B030D-6E8A-4147-A177-3AD203B41FA5}">
                      <a16:colId xmlns:a16="http://schemas.microsoft.com/office/drawing/2014/main" val="1701810570"/>
                    </a:ext>
                  </a:extLst>
                </a:gridCol>
                <a:gridCol w="2219121">
                  <a:extLst>
                    <a:ext uri="{9D8B030D-6E8A-4147-A177-3AD203B41FA5}">
                      <a16:colId xmlns:a16="http://schemas.microsoft.com/office/drawing/2014/main" val="936576980"/>
                    </a:ext>
                  </a:extLst>
                </a:gridCol>
                <a:gridCol w="2219121">
                  <a:extLst>
                    <a:ext uri="{9D8B030D-6E8A-4147-A177-3AD203B41FA5}">
                      <a16:colId xmlns:a16="http://schemas.microsoft.com/office/drawing/2014/main" val="2994014148"/>
                    </a:ext>
                  </a:extLst>
                </a:gridCol>
                <a:gridCol w="2219121">
                  <a:extLst>
                    <a:ext uri="{9D8B030D-6E8A-4147-A177-3AD203B41FA5}">
                      <a16:colId xmlns:a16="http://schemas.microsoft.com/office/drawing/2014/main" val="2052913554"/>
                    </a:ext>
                  </a:extLst>
                </a:gridCol>
                <a:gridCol w="2219121">
                  <a:extLst>
                    <a:ext uri="{9D8B030D-6E8A-4147-A177-3AD203B41FA5}">
                      <a16:colId xmlns:a16="http://schemas.microsoft.com/office/drawing/2014/main" val="4119452856"/>
                    </a:ext>
                  </a:extLst>
                </a:gridCol>
              </a:tblGrid>
              <a:tr h="3740728"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1pPr>
                      <a:lvl2pPr marL="0" marR="0" indent="457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2pPr>
                      <a:lvl3pPr marL="0" marR="0" indent="914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3pPr>
                      <a:lvl4pPr marL="0" marR="0" indent="1371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4pPr>
                      <a:lvl5pPr marL="0" marR="0" indent="18288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5pPr>
                      <a:lvl6pPr marL="0" marR="0" indent="22860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6pPr>
                      <a:lvl7pPr marL="0" marR="0" indent="27432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7pPr>
                      <a:lvl8pPr marL="0" marR="0" indent="32004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8pPr>
                      <a:lvl9pPr marL="0" marR="0" indent="3657600" algn="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900" b="1" i="0" u="none" strike="noStrike" cap="none" spc="0" baseline="0">
                          <a:ln>
                            <a:noFill/>
                          </a:ln>
                          <a:solidFill>
                            <a:schemeClr val="lt1"/>
                          </a:solidFill>
                          <a:uFillTx/>
                          <a:latin typeface="Calibri"/>
                          <a:sym typeface="Calibri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42876"/>
                  </a:ext>
                </a:extLst>
              </a:tr>
            </a:tbl>
          </a:graphicData>
        </a:graphic>
      </p:graphicFrame>
      <p:sp>
        <p:nvSpPr>
          <p:cNvPr id="4" name="Marcador de Posição do Texto 11">
            <a:extLst>
              <a:ext uri="{FF2B5EF4-FFF2-40B4-BE49-F238E27FC236}">
                <a16:creationId xmlns:a16="http://schemas.microsoft.com/office/drawing/2014/main" id="{8555588A-F715-30D7-37C8-10C3281FC7D4}"/>
              </a:ext>
            </a:extLst>
          </p:cNvPr>
          <p:cNvSpPr txBox="1">
            <a:spLocks/>
          </p:cNvSpPr>
          <p:nvPr/>
        </p:nvSpPr>
        <p:spPr>
          <a:xfrm>
            <a:off x="2799427" y="2192688"/>
            <a:ext cx="2124000" cy="504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Taxonomia</a:t>
            </a:r>
          </a:p>
        </p:txBody>
      </p:sp>
      <p:sp>
        <p:nvSpPr>
          <p:cNvPr id="5" name="Marcador de Posição do Texto 11">
            <a:extLst>
              <a:ext uri="{FF2B5EF4-FFF2-40B4-BE49-F238E27FC236}">
                <a16:creationId xmlns:a16="http://schemas.microsoft.com/office/drawing/2014/main" id="{7166967C-AA88-C5BB-4D29-5E03BB897B25}"/>
              </a:ext>
            </a:extLst>
          </p:cNvPr>
          <p:cNvSpPr txBox="1">
            <a:spLocks/>
          </p:cNvSpPr>
          <p:nvPr/>
        </p:nvSpPr>
        <p:spPr>
          <a:xfrm>
            <a:off x="587069" y="2192688"/>
            <a:ext cx="2124000" cy="504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Cenários e horizontes</a:t>
            </a:r>
          </a:p>
        </p:txBody>
      </p:sp>
      <p:sp>
        <p:nvSpPr>
          <p:cNvPr id="7" name="Marcador de Posição do Texto 11">
            <a:extLst>
              <a:ext uri="{FF2B5EF4-FFF2-40B4-BE49-F238E27FC236}">
                <a16:creationId xmlns:a16="http://schemas.microsoft.com/office/drawing/2014/main" id="{3ADF7834-AE14-CEA8-39E9-3DB25BA8968E}"/>
              </a:ext>
            </a:extLst>
          </p:cNvPr>
          <p:cNvSpPr txBox="1">
            <a:spLocks/>
          </p:cNvSpPr>
          <p:nvPr/>
        </p:nvSpPr>
        <p:spPr>
          <a:xfrm>
            <a:off x="5018587" y="2192688"/>
            <a:ext cx="2124000" cy="504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Variáveis</a:t>
            </a:r>
          </a:p>
        </p:txBody>
      </p:sp>
      <p:sp>
        <p:nvSpPr>
          <p:cNvPr id="8" name="Marcador de Posição do Texto 11">
            <a:extLst>
              <a:ext uri="{FF2B5EF4-FFF2-40B4-BE49-F238E27FC236}">
                <a16:creationId xmlns:a16="http://schemas.microsoft.com/office/drawing/2014/main" id="{10EFD603-0079-8A51-E006-2B5C5358D617}"/>
              </a:ext>
            </a:extLst>
          </p:cNvPr>
          <p:cNvSpPr txBox="1">
            <a:spLocks/>
          </p:cNvSpPr>
          <p:nvPr/>
        </p:nvSpPr>
        <p:spPr>
          <a:xfrm>
            <a:off x="7239340" y="2192688"/>
            <a:ext cx="2124000" cy="504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Parâmetros de Risco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800" dirty="0">
                <a:solidFill>
                  <a:srgbClr val="000000">
                    <a:lumMod val="75000"/>
                    <a:lumOff val="25000"/>
                  </a:srgbClr>
                </a:solidFill>
                <a:latin typeface="Calibri"/>
              </a:rPr>
              <a:t>e Impacte financeiro</a:t>
            </a:r>
            <a:endParaRPr kumimoji="0" lang="pt-PT" sz="18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Marcador de Posição do Texto 11">
            <a:extLst>
              <a:ext uri="{FF2B5EF4-FFF2-40B4-BE49-F238E27FC236}">
                <a16:creationId xmlns:a16="http://schemas.microsoft.com/office/drawing/2014/main" id="{99EF5B7F-B3E9-AC7D-4BC2-A16D4252BE17}"/>
              </a:ext>
            </a:extLst>
          </p:cNvPr>
          <p:cNvSpPr txBox="1">
            <a:spLocks/>
          </p:cNvSpPr>
          <p:nvPr/>
        </p:nvSpPr>
        <p:spPr>
          <a:xfrm>
            <a:off x="9460093" y="2192688"/>
            <a:ext cx="2124000" cy="504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>
                  <a:lumMod val="75000"/>
                  <a:lumOff val="25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Resultados</a:t>
            </a:r>
          </a:p>
        </p:txBody>
      </p:sp>
      <p:pic>
        <p:nvPicPr>
          <p:cNvPr id="11" name="Gráfico 23" descr="Distintivo 1 com preenchimento sólido">
            <a:extLst>
              <a:ext uri="{FF2B5EF4-FFF2-40B4-BE49-F238E27FC236}">
                <a16:creationId xmlns:a16="http://schemas.microsoft.com/office/drawing/2014/main" id="{46A544B8-F013-E8A2-E3CC-8D671C85544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9749" y="1728388"/>
            <a:ext cx="360000" cy="360000"/>
          </a:xfrm>
          <a:prstGeom prst="rect">
            <a:avLst/>
          </a:prstGeom>
        </p:spPr>
      </p:pic>
      <p:pic>
        <p:nvPicPr>
          <p:cNvPr id="12" name="Gráfico 24" descr="Distintivo com preenchimento sólido">
            <a:extLst>
              <a:ext uri="{FF2B5EF4-FFF2-40B4-BE49-F238E27FC236}">
                <a16:creationId xmlns:a16="http://schemas.microsoft.com/office/drawing/2014/main" id="{72DA886C-F992-D54F-8933-DEB967F8355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57217" y="1728388"/>
            <a:ext cx="360000" cy="360000"/>
          </a:xfrm>
          <a:prstGeom prst="rect">
            <a:avLst/>
          </a:prstGeom>
        </p:spPr>
      </p:pic>
      <p:pic>
        <p:nvPicPr>
          <p:cNvPr id="13" name="Gráfico 38" descr="Distintivo 3 com preenchimento sólido">
            <a:extLst>
              <a:ext uri="{FF2B5EF4-FFF2-40B4-BE49-F238E27FC236}">
                <a16:creationId xmlns:a16="http://schemas.microsoft.com/office/drawing/2014/main" id="{C2BFACF7-54F1-3A82-01D3-3A42C708384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4685" y="1728388"/>
            <a:ext cx="360000" cy="360000"/>
          </a:xfrm>
          <a:prstGeom prst="rect">
            <a:avLst/>
          </a:prstGeom>
        </p:spPr>
      </p:pic>
      <p:pic>
        <p:nvPicPr>
          <p:cNvPr id="14" name="Gráfico 5" descr="Distintivo 4 com preenchimento sólido">
            <a:extLst>
              <a:ext uri="{FF2B5EF4-FFF2-40B4-BE49-F238E27FC236}">
                <a16:creationId xmlns:a16="http://schemas.microsoft.com/office/drawing/2014/main" id="{8876AABA-47D1-39BB-4AE9-814AB2250E4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92153" y="1728388"/>
            <a:ext cx="360000" cy="360000"/>
          </a:xfrm>
          <a:prstGeom prst="rect">
            <a:avLst/>
          </a:prstGeom>
        </p:spPr>
      </p:pic>
      <p:pic>
        <p:nvPicPr>
          <p:cNvPr id="15" name="Gráfico 9" descr="Distintivo 5 com preenchimento sólido">
            <a:extLst>
              <a:ext uri="{FF2B5EF4-FFF2-40B4-BE49-F238E27FC236}">
                <a16:creationId xmlns:a16="http://schemas.microsoft.com/office/drawing/2014/main" id="{8D6B76B6-E679-59D7-9AEF-E2FEF845FD8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9620" y="1728388"/>
            <a:ext cx="360000" cy="360000"/>
          </a:xfrm>
          <a:prstGeom prst="rect">
            <a:avLst/>
          </a:prstGeom>
        </p:spPr>
      </p:pic>
      <p:sp>
        <p:nvSpPr>
          <p:cNvPr id="16" name="Marcador de Posição do Texto 11">
            <a:extLst>
              <a:ext uri="{FF2B5EF4-FFF2-40B4-BE49-F238E27FC236}">
                <a16:creationId xmlns:a16="http://schemas.microsoft.com/office/drawing/2014/main" id="{5B6FDCA3-A8A5-825F-B495-7214A9262436}"/>
              </a:ext>
            </a:extLst>
          </p:cNvPr>
          <p:cNvSpPr txBox="1">
            <a:spLocks/>
          </p:cNvSpPr>
          <p:nvPr/>
        </p:nvSpPr>
        <p:spPr>
          <a:xfrm>
            <a:off x="570343" y="3208075"/>
            <a:ext cx="2160000" cy="272534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pt-P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-87313" fontAlgn="auto">
              <a:spcAft>
                <a:spcPts val="0"/>
              </a:spcAft>
              <a:buClr>
                <a:srgbClr val="1B93BE"/>
              </a:buClr>
            </a:pPr>
            <a:r>
              <a:rPr lang="pt-PT" sz="1600" dirty="0">
                <a:solidFill>
                  <a:srgbClr val="000000"/>
                </a:solidFill>
                <a:latin typeface="Calibri"/>
              </a:rPr>
              <a:t>Definição de cenários físicos e de transição, adaptados à geografia, contexto de negócio e realidade operacional da Brisa</a:t>
            </a:r>
          </a:p>
        </p:txBody>
      </p:sp>
      <p:sp>
        <p:nvSpPr>
          <p:cNvPr id="17" name="Marcador de Posição do Texto 11">
            <a:extLst>
              <a:ext uri="{FF2B5EF4-FFF2-40B4-BE49-F238E27FC236}">
                <a16:creationId xmlns:a16="http://schemas.microsoft.com/office/drawing/2014/main" id="{7BE35313-4A08-783D-8DAD-76D96939BF9B}"/>
              </a:ext>
            </a:extLst>
          </p:cNvPr>
          <p:cNvSpPr txBox="1">
            <a:spLocks/>
          </p:cNvSpPr>
          <p:nvPr/>
        </p:nvSpPr>
        <p:spPr>
          <a:xfrm>
            <a:off x="5010861" y="3208075"/>
            <a:ext cx="2160000" cy="272534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pt-P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-87313" fontAlgn="auto">
              <a:spcAft>
                <a:spcPts val="0"/>
              </a:spcAft>
              <a:buClr>
                <a:srgbClr val="1B93BE"/>
              </a:buClr>
            </a:pPr>
            <a:r>
              <a:rPr lang="pt-PT" sz="1600" dirty="0">
                <a:solidFill>
                  <a:srgbClr val="000000"/>
                </a:solidFill>
                <a:latin typeface="Calibri"/>
              </a:rPr>
              <a:t>Identificação de variáveis relevantes (físicas e de transição) por tipo de risco/oportunidade e tipo de ativo</a:t>
            </a:r>
          </a:p>
          <a:p>
            <a:pPr marL="87313" lvl="1" indent="-87313" fontAlgn="auto">
              <a:spcAft>
                <a:spcPts val="0"/>
              </a:spcAft>
              <a:buClr>
                <a:srgbClr val="1B93BE"/>
              </a:buClr>
            </a:pPr>
            <a:r>
              <a:rPr lang="pt-PT" sz="1600" dirty="0">
                <a:solidFill>
                  <a:srgbClr val="000000"/>
                </a:solidFill>
                <a:latin typeface="Calibri"/>
              </a:rPr>
              <a:t>Definição de limiares de criticidade para materialização de cada risco/oportunidade</a:t>
            </a:r>
          </a:p>
        </p:txBody>
      </p:sp>
      <p:sp>
        <p:nvSpPr>
          <p:cNvPr id="18" name="Marcador de Posição do Texto 11">
            <a:extLst>
              <a:ext uri="{FF2B5EF4-FFF2-40B4-BE49-F238E27FC236}">
                <a16:creationId xmlns:a16="http://schemas.microsoft.com/office/drawing/2014/main" id="{53A43FE5-5F44-9516-C78B-B8BB5D23CE1D}"/>
              </a:ext>
            </a:extLst>
          </p:cNvPr>
          <p:cNvSpPr txBox="1">
            <a:spLocks/>
          </p:cNvSpPr>
          <p:nvPr/>
        </p:nvSpPr>
        <p:spPr>
          <a:xfrm>
            <a:off x="7240614" y="3208075"/>
            <a:ext cx="2160000" cy="272534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lang="pt-PT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lang="pt-PT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lvl="1" indent="-87313" fontAlgn="auto">
              <a:spcAft>
                <a:spcPts val="0"/>
              </a:spcAft>
              <a:buClr>
                <a:srgbClr val="1B93BE"/>
              </a:buClr>
            </a:pPr>
            <a:r>
              <a:rPr lang="pt-PT" sz="1600" dirty="0">
                <a:solidFill>
                  <a:srgbClr val="000000"/>
                </a:solidFill>
                <a:latin typeface="Calibri"/>
              </a:rPr>
              <a:t>Estimativa da probabilidade de ocorrência do risco por cenário e horizonte temporal</a:t>
            </a:r>
          </a:p>
          <a:p>
            <a:pPr marL="87313" lvl="1" indent="-87313" fontAlgn="auto">
              <a:spcAft>
                <a:spcPts val="0"/>
              </a:spcAft>
              <a:buClr>
                <a:srgbClr val="1B93BE"/>
              </a:buClr>
            </a:pPr>
            <a:r>
              <a:rPr lang="pt-PT" sz="1600" dirty="0">
                <a:solidFill>
                  <a:srgbClr val="000000"/>
                </a:solidFill>
                <a:latin typeface="Calibri"/>
              </a:rPr>
              <a:t>Estimativa de potencial impacte financeiro por risco/oportunidade, em cada cenário e horizonte temporal</a:t>
            </a:r>
          </a:p>
        </p:txBody>
      </p:sp>
      <p:sp>
        <p:nvSpPr>
          <p:cNvPr id="19" name="Marcador de Posição do Texto 11">
            <a:extLst>
              <a:ext uri="{FF2B5EF4-FFF2-40B4-BE49-F238E27FC236}">
                <a16:creationId xmlns:a16="http://schemas.microsoft.com/office/drawing/2014/main" id="{86C16C51-C171-2687-4597-D78325E8EB39}"/>
              </a:ext>
            </a:extLst>
          </p:cNvPr>
          <p:cNvSpPr txBox="1">
            <a:spLocks/>
          </p:cNvSpPr>
          <p:nvPr/>
        </p:nvSpPr>
        <p:spPr>
          <a:xfrm>
            <a:off x="9470367" y="3208075"/>
            <a:ext cx="2124000" cy="272534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defPPr>
              <a:defRPr lang="pt-PT"/>
            </a:defPPr>
            <a:lvl1pPr marL="0" indent="0" defTabSz="91440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  <a:latin typeface="+mn-lt"/>
                <a:cs typeface="+mn-cs"/>
              </a:defRPr>
            </a:lvl1pPr>
            <a:lvl2pPr marL="87313" lvl="1" indent="-87313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93BE"/>
              </a:buClr>
              <a:buFont typeface="Arial" panose="020B0604020202020204" pitchFamily="34" charset="0"/>
              <a:buChar char="•"/>
              <a:defRPr sz="1400">
                <a:latin typeface="Calibri"/>
                <a:cs typeface="+mn-cs"/>
              </a:defRPr>
            </a:lvl2pPr>
            <a:lvl3pPr marL="536575" indent="-182563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>
                <a:solidFill>
                  <a:schemeClr val="tx1"/>
                </a:solidFill>
                <a:latin typeface="+mn-lt"/>
                <a:cs typeface="+mn-cs"/>
              </a:defRPr>
            </a:lvl3pPr>
            <a:lvl4pPr marL="1165225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611313" indent="-228600" defTabSz="91440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pt-PT" sz="1600" dirty="0"/>
              <a:t>Cálculo do valor do risco ao nível de ativo e sublanço</a:t>
            </a:r>
          </a:p>
          <a:p>
            <a:pPr lvl="1"/>
            <a:r>
              <a:rPr lang="pt-PT" sz="1600" dirty="0"/>
              <a:t>Cálculo de valor de risco agregado, considerando todos os ativos</a:t>
            </a:r>
          </a:p>
        </p:txBody>
      </p:sp>
      <p:sp>
        <p:nvSpPr>
          <p:cNvPr id="21" name="Marcador de Posição do Texto 25">
            <a:extLst>
              <a:ext uri="{FF2B5EF4-FFF2-40B4-BE49-F238E27FC236}">
                <a16:creationId xmlns:a16="http://schemas.microsoft.com/office/drawing/2014/main" id="{442B98BB-0752-CF9A-C3B8-F50E17452CCD}"/>
              </a:ext>
            </a:extLst>
          </p:cNvPr>
          <p:cNvSpPr txBox="1">
            <a:spLocks/>
          </p:cNvSpPr>
          <p:nvPr/>
        </p:nvSpPr>
        <p:spPr>
          <a:xfrm>
            <a:off x="2809701" y="3208075"/>
            <a:ext cx="2124000" cy="2725342"/>
          </a:xfrm>
          <a:prstGeom prst="rect">
            <a:avLst/>
          </a:prstGeom>
        </p:spPr>
        <p:txBody>
          <a:bodyPr vert="horz" lIns="72000" tIns="36000" rIns="7200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7313" indent="-87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825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tabLst>
                <a:tab pos="1703388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13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Calibri" panose="020F0502020204030204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1" indent="-873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93B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 panose="020F0502020204030204" pitchFamily="34" charset="0"/>
              </a:rPr>
              <a:t>Identificação inicial de riscos e oportunidades de acordo com a taxonomia TCFD</a:t>
            </a:r>
          </a:p>
          <a:p>
            <a:pPr marL="87313" marR="0" lvl="1" indent="-87313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B93B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PT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Revisão e priorização com base em critérios de velocidade de ocorrência e vulnerabilidade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2" name="Graphic 83" descr="Caret Right with solid fill">
            <a:extLst>
              <a:ext uri="{FF2B5EF4-FFF2-40B4-BE49-F238E27FC236}">
                <a16:creationId xmlns:a16="http://schemas.microsoft.com/office/drawing/2014/main" id="{28D7321A-7EB2-5FA0-66B3-0AA2775A9E0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1400959" y="2698948"/>
            <a:ext cx="409502" cy="513589"/>
          </a:xfrm>
          <a:prstGeom prst="rect">
            <a:avLst/>
          </a:prstGeom>
        </p:spPr>
      </p:pic>
      <p:pic>
        <p:nvPicPr>
          <p:cNvPr id="23" name="Graphic 83" descr="Caret Right with solid fill">
            <a:extLst>
              <a:ext uri="{FF2B5EF4-FFF2-40B4-BE49-F238E27FC236}">
                <a16:creationId xmlns:a16="http://schemas.microsoft.com/office/drawing/2014/main" id="{0353E6D9-E467-C711-F169-0AF0498277A8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3621936" y="2698948"/>
            <a:ext cx="409502" cy="513589"/>
          </a:xfrm>
          <a:prstGeom prst="rect">
            <a:avLst/>
          </a:prstGeom>
        </p:spPr>
      </p:pic>
      <p:pic>
        <p:nvPicPr>
          <p:cNvPr id="24" name="Graphic 83" descr="Caret Right with solid fill">
            <a:extLst>
              <a:ext uri="{FF2B5EF4-FFF2-40B4-BE49-F238E27FC236}">
                <a16:creationId xmlns:a16="http://schemas.microsoft.com/office/drawing/2014/main" id="{2706607D-F446-CB46-3F54-EEA786EF3EF4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5842913" y="2698948"/>
            <a:ext cx="409502" cy="513589"/>
          </a:xfrm>
          <a:prstGeom prst="rect">
            <a:avLst/>
          </a:prstGeom>
        </p:spPr>
      </p:pic>
      <p:pic>
        <p:nvPicPr>
          <p:cNvPr id="25" name="Graphic 83" descr="Caret Right with solid fill">
            <a:extLst>
              <a:ext uri="{FF2B5EF4-FFF2-40B4-BE49-F238E27FC236}">
                <a16:creationId xmlns:a16="http://schemas.microsoft.com/office/drawing/2014/main" id="{C72B6671-8757-584A-73F7-D8D8E1DDFD8B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8063890" y="2698948"/>
            <a:ext cx="409502" cy="513589"/>
          </a:xfrm>
          <a:prstGeom prst="rect">
            <a:avLst/>
          </a:prstGeom>
        </p:spPr>
      </p:pic>
      <p:pic>
        <p:nvPicPr>
          <p:cNvPr id="26" name="Graphic 83" descr="Caret Right with solid fill">
            <a:extLst>
              <a:ext uri="{FF2B5EF4-FFF2-40B4-BE49-F238E27FC236}">
                <a16:creationId xmlns:a16="http://schemas.microsoft.com/office/drawing/2014/main" id="{978D7433-3FAE-5D96-CCA0-991F2512ADD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400000">
            <a:off x="10284869" y="2698948"/>
            <a:ext cx="409502" cy="5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521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4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79C92084-8DC7-B513-0A52-8CED6D1984EA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0" y="365125"/>
            <a:ext cx="7751871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3.1 Cenários e horizontes temporais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71FB45A-7A45-AD11-663D-FEA411B68F2F}"/>
              </a:ext>
            </a:extLst>
          </p:cNvPr>
          <p:cNvGrpSpPr/>
          <p:nvPr/>
        </p:nvGrpSpPr>
        <p:grpSpPr>
          <a:xfrm>
            <a:off x="1391218" y="1255175"/>
            <a:ext cx="7491614" cy="304278"/>
            <a:chOff x="406152" y="1996780"/>
            <a:chExt cx="2916000" cy="304278"/>
          </a:xfrm>
        </p:grpSpPr>
        <p:sp>
          <p:nvSpPr>
            <p:cNvPr id="5" name="Rectángulo 11">
              <a:extLst>
                <a:ext uri="{FF2B5EF4-FFF2-40B4-BE49-F238E27FC236}">
                  <a16:creationId xmlns:a16="http://schemas.microsoft.com/office/drawing/2014/main" id="{B9464BFB-3633-51B7-695D-28161BFBF9D3}"/>
                </a:ext>
              </a:extLst>
            </p:cNvPr>
            <p:cNvSpPr/>
            <p:nvPr/>
          </p:nvSpPr>
          <p:spPr>
            <a:xfrm>
              <a:off x="501419" y="1996780"/>
              <a:ext cx="2725466" cy="3042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5850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_tradnl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CENÁRIOS CLIMÁTICOS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7" name="Freeform 171">
              <a:extLst>
                <a:ext uri="{FF2B5EF4-FFF2-40B4-BE49-F238E27FC236}">
                  <a16:creationId xmlns:a16="http://schemas.microsoft.com/office/drawing/2014/main" id="{73737A1E-6F8A-692E-63A0-57E468A6D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52" y="2247018"/>
              <a:ext cx="2916000" cy="25229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solidFill>
                <a:srgbClr val="ABBF08"/>
              </a:solidFill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9520648-1492-E195-C28E-D4D07245CE3E}"/>
              </a:ext>
            </a:extLst>
          </p:cNvPr>
          <p:cNvCxnSpPr>
            <a:cxnSpLocks/>
          </p:cNvCxnSpPr>
          <p:nvPr/>
        </p:nvCxnSpPr>
        <p:spPr>
          <a:xfrm>
            <a:off x="1351131" y="1900656"/>
            <a:ext cx="7696168" cy="0"/>
          </a:xfrm>
          <a:prstGeom prst="line">
            <a:avLst/>
          </a:prstGeom>
          <a:noFill/>
          <a:ln w="76200" cap="flat" cmpd="sng" algn="ctr">
            <a:gradFill flip="none" rotWithShape="1">
              <a:gsLst>
                <a:gs pos="0">
                  <a:srgbClr val="00B050"/>
                </a:gs>
                <a:gs pos="17000">
                  <a:srgbClr val="92D050"/>
                </a:gs>
                <a:gs pos="53000">
                  <a:srgbClr val="FFC000"/>
                </a:gs>
                <a:gs pos="32000">
                  <a:srgbClr val="FFFF00"/>
                </a:gs>
                <a:gs pos="100000">
                  <a:srgbClr val="FA6F06"/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07F28F-0FAC-D488-362B-8C1ADF9DA29E}"/>
              </a:ext>
            </a:extLst>
          </p:cNvPr>
          <p:cNvSpPr txBox="1"/>
          <p:nvPr/>
        </p:nvSpPr>
        <p:spPr>
          <a:xfrm>
            <a:off x="4530437" y="1621107"/>
            <a:ext cx="1319935" cy="269167"/>
          </a:xfrm>
          <a:prstGeom prst="rect">
            <a:avLst/>
          </a:prstGeom>
          <a:noFill/>
        </p:spPr>
        <p:txBody>
          <a:bodyPr wrap="square" lIns="83702" tIns="41842" rIns="83702" bIns="41842" rtlCol="0" anchor="t">
            <a:spAutoFit/>
          </a:bodyPr>
          <a:lstStyle/>
          <a:p>
            <a:pPr algn="ctr" defTabSz="111593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solidFill>
                  <a:srgbClr val="92D050"/>
                </a:solidFill>
                <a:latin typeface="+mn-lt"/>
                <a:cs typeface="+mn-cs"/>
              </a:rPr>
              <a:t>Sustentabilidade</a:t>
            </a:r>
            <a:endParaRPr lang="en-US" sz="1200" b="1" dirty="0">
              <a:solidFill>
                <a:srgbClr val="92D050"/>
              </a:solidFill>
              <a:latin typeface="+mn-lt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4D262C-9380-AF16-9D41-3456821F3577}"/>
              </a:ext>
            </a:extLst>
          </p:cNvPr>
          <p:cNvCxnSpPr>
            <a:cxnSpLocks/>
          </p:cNvCxnSpPr>
          <p:nvPr/>
        </p:nvCxnSpPr>
        <p:spPr bwMode="auto">
          <a:xfrm flipH="1">
            <a:off x="1572511" y="1751305"/>
            <a:ext cx="2952000" cy="0"/>
          </a:xfrm>
          <a:prstGeom prst="straightConnector1">
            <a:avLst/>
          </a:prstGeom>
          <a:solidFill>
            <a:srgbClr val="ABBF08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2E843DF-DF4B-56AE-1703-0A82D78CD9DD}"/>
              </a:ext>
            </a:extLst>
          </p:cNvPr>
          <p:cNvCxnSpPr>
            <a:cxnSpLocks/>
          </p:cNvCxnSpPr>
          <p:nvPr/>
        </p:nvCxnSpPr>
        <p:spPr bwMode="auto">
          <a:xfrm>
            <a:off x="5799297" y="1742122"/>
            <a:ext cx="2952000" cy="0"/>
          </a:xfrm>
          <a:prstGeom prst="straightConnector1">
            <a:avLst/>
          </a:prstGeom>
          <a:solidFill>
            <a:srgbClr val="ABBF08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2D5A9A-2126-34DE-07AB-D3E961B797FD}"/>
              </a:ext>
            </a:extLst>
          </p:cNvPr>
          <p:cNvSpPr txBox="1"/>
          <p:nvPr/>
        </p:nvSpPr>
        <p:spPr>
          <a:xfrm>
            <a:off x="1351131" y="1585668"/>
            <a:ext cx="273561" cy="312908"/>
          </a:xfrm>
          <a:prstGeom prst="rect">
            <a:avLst/>
          </a:prstGeom>
          <a:noFill/>
        </p:spPr>
        <p:txBody>
          <a:bodyPr vert="horz" wrap="square" lIns="66041" tIns="33021" rIns="66041" bIns="33021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00B050"/>
                </a:solidFill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035643-B8F0-CC99-AA3F-69CBBA0D0E32}"/>
              </a:ext>
            </a:extLst>
          </p:cNvPr>
          <p:cNvSpPr txBox="1"/>
          <p:nvPr/>
        </p:nvSpPr>
        <p:spPr>
          <a:xfrm>
            <a:off x="8773738" y="1585668"/>
            <a:ext cx="305361" cy="312908"/>
          </a:xfrm>
          <a:prstGeom prst="rect">
            <a:avLst/>
          </a:prstGeom>
          <a:noFill/>
        </p:spPr>
        <p:txBody>
          <a:bodyPr vert="horz" wrap="square" lIns="66041" tIns="33021" rIns="66041" bIns="33021" rtlCol="0" anchor="t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>
                <a:solidFill>
                  <a:srgbClr val="FF0000"/>
                </a:solidFill>
                <a:latin typeface="Segoe Print" panose="02000600000000000000" pitchFamily="2" charset="0"/>
                <a:cs typeface="+mn-cs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394C92-DBAC-0DDE-CADF-86B0B9D27649}"/>
              </a:ext>
            </a:extLst>
          </p:cNvPr>
          <p:cNvSpPr txBox="1"/>
          <p:nvPr/>
        </p:nvSpPr>
        <p:spPr>
          <a:xfrm>
            <a:off x="2046811" y="3321965"/>
            <a:ext cx="357062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3644C6-8ED0-E41B-C90B-DD9FC41EAB11}"/>
              </a:ext>
            </a:extLst>
          </p:cNvPr>
          <p:cNvGrpSpPr/>
          <p:nvPr/>
        </p:nvGrpSpPr>
        <p:grpSpPr>
          <a:xfrm>
            <a:off x="9322400" y="1276548"/>
            <a:ext cx="2431808" cy="304278"/>
            <a:chOff x="406152" y="1996780"/>
            <a:chExt cx="2916000" cy="304278"/>
          </a:xfrm>
        </p:grpSpPr>
        <p:sp>
          <p:nvSpPr>
            <p:cNvPr id="21" name="Rectángulo 11">
              <a:extLst>
                <a:ext uri="{FF2B5EF4-FFF2-40B4-BE49-F238E27FC236}">
                  <a16:creationId xmlns:a16="http://schemas.microsoft.com/office/drawing/2014/main" id="{4E3401F1-15C9-4508-85C7-D6A051F11DF2}"/>
                </a:ext>
              </a:extLst>
            </p:cNvPr>
            <p:cNvSpPr/>
            <p:nvPr/>
          </p:nvSpPr>
          <p:spPr>
            <a:xfrm>
              <a:off x="501419" y="1996780"/>
              <a:ext cx="2725466" cy="3042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58500" rtlCol="0" anchor="t" anchorCtr="0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488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_tradnl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Segoe UI" panose="020B0502040204020203" pitchFamily="34" charset="0"/>
                  <a:sym typeface="Arial"/>
                </a:rPr>
                <a:t>HORIZONTES TEMPORAIS</a:t>
              </a:r>
              <a:endPara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Segoe UI" panose="020B0502040204020203" pitchFamily="34" charset="0"/>
                <a:sym typeface="Arial"/>
              </a:endParaRPr>
            </a:p>
          </p:txBody>
        </p:sp>
        <p:sp>
          <p:nvSpPr>
            <p:cNvPr id="22" name="Freeform 171">
              <a:extLst>
                <a:ext uri="{FF2B5EF4-FFF2-40B4-BE49-F238E27FC236}">
                  <a16:creationId xmlns:a16="http://schemas.microsoft.com/office/drawing/2014/main" id="{BF9E0C1D-0E47-18BC-7963-7DA43CFD6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52" y="2247018"/>
              <a:ext cx="2916000" cy="25229"/>
            </a:xfrm>
            <a:custGeom>
              <a:avLst/>
              <a:gdLst>
                <a:gd name="T0" fmla="*/ 75 w 655"/>
                <a:gd name="T1" fmla="*/ 7 h 10"/>
                <a:gd name="T2" fmla="*/ 80 w 655"/>
                <a:gd name="T3" fmla="*/ 7 h 10"/>
                <a:gd name="T4" fmla="*/ 97 w 655"/>
                <a:gd name="T5" fmla="*/ 8 h 10"/>
                <a:gd name="T6" fmla="*/ 133 w 655"/>
                <a:gd name="T7" fmla="*/ 8 h 10"/>
                <a:gd name="T8" fmla="*/ 156 w 655"/>
                <a:gd name="T9" fmla="*/ 7 h 10"/>
                <a:gd name="T10" fmla="*/ 193 w 655"/>
                <a:gd name="T11" fmla="*/ 7 h 10"/>
                <a:gd name="T12" fmla="*/ 208 w 655"/>
                <a:gd name="T13" fmla="*/ 8 h 10"/>
                <a:gd name="T14" fmla="*/ 229 w 655"/>
                <a:gd name="T15" fmla="*/ 7 h 10"/>
                <a:gd name="T16" fmla="*/ 250 w 655"/>
                <a:gd name="T17" fmla="*/ 7 h 10"/>
                <a:gd name="T18" fmla="*/ 274 w 655"/>
                <a:gd name="T19" fmla="*/ 7 h 10"/>
                <a:gd name="T20" fmla="*/ 326 w 655"/>
                <a:gd name="T21" fmla="*/ 8 h 10"/>
                <a:gd name="T22" fmla="*/ 385 w 655"/>
                <a:gd name="T23" fmla="*/ 8 h 10"/>
                <a:gd name="T24" fmla="*/ 412 w 655"/>
                <a:gd name="T25" fmla="*/ 7 h 10"/>
                <a:gd name="T26" fmla="*/ 456 w 655"/>
                <a:gd name="T27" fmla="*/ 7 h 10"/>
                <a:gd name="T28" fmla="*/ 474 w 655"/>
                <a:gd name="T29" fmla="*/ 8 h 10"/>
                <a:gd name="T30" fmla="*/ 496 w 655"/>
                <a:gd name="T31" fmla="*/ 6 h 10"/>
                <a:gd name="T32" fmla="*/ 505 w 655"/>
                <a:gd name="T33" fmla="*/ 6 h 10"/>
                <a:gd name="T34" fmla="*/ 521 w 655"/>
                <a:gd name="T35" fmla="*/ 6 h 10"/>
                <a:gd name="T36" fmla="*/ 547 w 655"/>
                <a:gd name="T37" fmla="*/ 6 h 10"/>
                <a:gd name="T38" fmla="*/ 569 w 655"/>
                <a:gd name="T39" fmla="*/ 6 h 10"/>
                <a:gd name="T40" fmla="*/ 593 w 655"/>
                <a:gd name="T41" fmla="*/ 6 h 10"/>
                <a:gd name="T42" fmla="*/ 604 w 655"/>
                <a:gd name="T43" fmla="*/ 6 h 10"/>
                <a:gd name="T44" fmla="*/ 620 w 655"/>
                <a:gd name="T45" fmla="*/ 7 h 10"/>
                <a:gd name="T46" fmla="*/ 645 w 655"/>
                <a:gd name="T47" fmla="*/ 6 h 10"/>
                <a:gd name="T48" fmla="*/ 654 w 655"/>
                <a:gd name="T49" fmla="*/ 6 h 10"/>
                <a:gd name="T50" fmla="*/ 641 w 655"/>
                <a:gd name="T51" fmla="*/ 4 h 10"/>
                <a:gd name="T52" fmla="*/ 628 w 655"/>
                <a:gd name="T53" fmla="*/ 3 h 10"/>
                <a:gd name="T54" fmla="*/ 615 w 655"/>
                <a:gd name="T55" fmla="*/ 3 h 10"/>
                <a:gd name="T56" fmla="*/ 590 w 655"/>
                <a:gd name="T57" fmla="*/ 3 h 10"/>
                <a:gd name="T58" fmla="*/ 580 w 655"/>
                <a:gd name="T59" fmla="*/ 4 h 10"/>
                <a:gd name="T60" fmla="*/ 570 w 655"/>
                <a:gd name="T61" fmla="*/ 3 h 10"/>
                <a:gd name="T62" fmla="*/ 552 w 655"/>
                <a:gd name="T63" fmla="*/ 4 h 10"/>
                <a:gd name="T64" fmla="*/ 532 w 655"/>
                <a:gd name="T65" fmla="*/ 2 h 10"/>
                <a:gd name="T66" fmla="*/ 509 w 655"/>
                <a:gd name="T67" fmla="*/ 3 h 10"/>
                <a:gd name="T68" fmla="*/ 504 w 655"/>
                <a:gd name="T69" fmla="*/ 2 h 10"/>
                <a:gd name="T70" fmla="*/ 485 w 655"/>
                <a:gd name="T71" fmla="*/ 1 h 10"/>
                <a:gd name="T72" fmla="*/ 477 w 655"/>
                <a:gd name="T73" fmla="*/ 1 h 10"/>
                <a:gd name="T74" fmla="*/ 465 w 655"/>
                <a:gd name="T75" fmla="*/ 3 h 10"/>
                <a:gd name="T76" fmla="*/ 453 w 655"/>
                <a:gd name="T77" fmla="*/ 3 h 10"/>
                <a:gd name="T78" fmla="*/ 437 w 655"/>
                <a:gd name="T79" fmla="*/ 3 h 10"/>
                <a:gd name="T80" fmla="*/ 418 w 655"/>
                <a:gd name="T81" fmla="*/ 3 h 10"/>
                <a:gd name="T82" fmla="*/ 390 w 655"/>
                <a:gd name="T83" fmla="*/ 4 h 10"/>
                <a:gd name="T84" fmla="*/ 369 w 655"/>
                <a:gd name="T85" fmla="*/ 3 h 10"/>
                <a:gd name="T86" fmla="*/ 355 w 655"/>
                <a:gd name="T87" fmla="*/ 4 h 10"/>
                <a:gd name="T88" fmla="*/ 339 w 655"/>
                <a:gd name="T89" fmla="*/ 4 h 10"/>
                <a:gd name="T90" fmla="*/ 304 w 655"/>
                <a:gd name="T91" fmla="*/ 0 h 10"/>
                <a:gd name="T92" fmla="*/ 272 w 655"/>
                <a:gd name="T93" fmla="*/ 2 h 10"/>
                <a:gd name="T94" fmla="*/ 249 w 655"/>
                <a:gd name="T95" fmla="*/ 1 h 10"/>
                <a:gd name="T96" fmla="*/ 207 w 655"/>
                <a:gd name="T97" fmla="*/ 1 h 10"/>
                <a:gd name="T98" fmla="*/ 172 w 655"/>
                <a:gd name="T99" fmla="*/ 3 h 10"/>
                <a:gd name="T100" fmla="*/ 141 w 655"/>
                <a:gd name="T101" fmla="*/ 3 h 10"/>
                <a:gd name="T102" fmla="*/ 128 w 655"/>
                <a:gd name="T103" fmla="*/ 3 h 10"/>
                <a:gd name="T104" fmla="*/ 116 w 655"/>
                <a:gd name="T105" fmla="*/ 2 h 10"/>
                <a:gd name="T106" fmla="*/ 110 w 655"/>
                <a:gd name="T107" fmla="*/ 2 h 10"/>
                <a:gd name="T108" fmla="*/ 92 w 655"/>
                <a:gd name="T109" fmla="*/ 2 h 10"/>
                <a:gd name="T110" fmla="*/ 34 w 655"/>
                <a:gd name="T111" fmla="*/ 4 h 10"/>
                <a:gd name="T112" fmla="*/ 14 w 655"/>
                <a:gd name="T113" fmla="*/ 3 h 10"/>
                <a:gd name="T114" fmla="*/ 7 w 655"/>
                <a:gd name="T115" fmla="*/ 7 h 10"/>
                <a:gd name="T116" fmla="*/ 14 w 655"/>
                <a:gd name="T117" fmla="*/ 7 h 10"/>
                <a:gd name="T118" fmla="*/ 41 w 655"/>
                <a:gd name="T119" fmla="*/ 7 h 10"/>
                <a:gd name="T120" fmla="*/ 55 w 655"/>
                <a:gd name="T121" fmla="*/ 7 h 10"/>
                <a:gd name="T122" fmla="*/ 122 w 655"/>
                <a:gd name="T123" fmla="*/ 7 h 10"/>
                <a:gd name="T124" fmla="*/ 111 w 655"/>
                <a:gd name="T12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55" h="10">
                  <a:moveTo>
                    <a:pt x="57" y="9"/>
                  </a:moveTo>
                  <a:cubicBezTo>
                    <a:pt x="60" y="9"/>
                    <a:pt x="58" y="8"/>
                    <a:pt x="59" y="7"/>
                  </a:cubicBezTo>
                  <a:cubicBezTo>
                    <a:pt x="62" y="7"/>
                    <a:pt x="60" y="8"/>
                    <a:pt x="61" y="9"/>
                  </a:cubicBezTo>
                  <a:cubicBezTo>
                    <a:pt x="63" y="8"/>
                    <a:pt x="65" y="7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8" y="7"/>
                    <a:pt x="72" y="8"/>
                    <a:pt x="74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4" y="7"/>
                    <a:pt x="74" y="6"/>
                    <a:pt x="74" y="6"/>
                  </a:cubicBezTo>
                  <a:cubicBezTo>
                    <a:pt x="75" y="6"/>
                    <a:pt x="76" y="5"/>
                    <a:pt x="77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8" y="7"/>
                    <a:pt x="75" y="6"/>
                    <a:pt x="75" y="7"/>
                  </a:cubicBezTo>
                  <a:cubicBezTo>
                    <a:pt x="78" y="7"/>
                    <a:pt x="80" y="6"/>
                    <a:pt x="82" y="6"/>
                  </a:cubicBezTo>
                  <a:cubicBezTo>
                    <a:pt x="83" y="7"/>
                    <a:pt x="78" y="7"/>
                    <a:pt x="80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80" y="8"/>
                    <a:pt x="76" y="7"/>
                    <a:pt x="78" y="8"/>
                  </a:cubicBezTo>
                  <a:cubicBezTo>
                    <a:pt x="82" y="9"/>
                    <a:pt x="82" y="8"/>
                    <a:pt x="86" y="8"/>
                  </a:cubicBezTo>
                  <a:cubicBezTo>
                    <a:pt x="86" y="8"/>
                    <a:pt x="85" y="7"/>
                    <a:pt x="86" y="7"/>
                  </a:cubicBezTo>
                  <a:cubicBezTo>
                    <a:pt x="91" y="6"/>
                    <a:pt x="90" y="9"/>
                    <a:pt x="94" y="8"/>
                  </a:cubicBezTo>
                  <a:cubicBezTo>
                    <a:pt x="95" y="7"/>
                    <a:pt x="95" y="6"/>
                    <a:pt x="98" y="7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8"/>
                    <a:pt x="99" y="6"/>
                    <a:pt x="103" y="7"/>
                  </a:cubicBezTo>
                  <a:cubicBezTo>
                    <a:pt x="102" y="8"/>
                    <a:pt x="100" y="7"/>
                    <a:pt x="101" y="8"/>
                  </a:cubicBezTo>
                  <a:cubicBezTo>
                    <a:pt x="103" y="8"/>
                    <a:pt x="102" y="7"/>
                    <a:pt x="104" y="7"/>
                  </a:cubicBezTo>
                  <a:cubicBezTo>
                    <a:pt x="105" y="8"/>
                    <a:pt x="105" y="8"/>
                    <a:pt x="105" y="8"/>
                  </a:cubicBezTo>
                  <a:cubicBezTo>
                    <a:pt x="108" y="8"/>
                    <a:pt x="113" y="7"/>
                    <a:pt x="117" y="7"/>
                  </a:cubicBezTo>
                  <a:cubicBezTo>
                    <a:pt x="116" y="7"/>
                    <a:pt x="116" y="7"/>
                    <a:pt x="117" y="8"/>
                  </a:cubicBezTo>
                  <a:cubicBezTo>
                    <a:pt x="122" y="7"/>
                    <a:pt x="128" y="8"/>
                    <a:pt x="133" y="8"/>
                  </a:cubicBezTo>
                  <a:cubicBezTo>
                    <a:pt x="135" y="8"/>
                    <a:pt x="135" y="8"/>
                    <a:pt x="135" y="8"/>
                  </a:cubicBezTo>
                  <a:cubicBezTo>
                    <a:pt x="135" y="8"/>
                    <a:pt x="136" y="8"/>
                    <a:pt x="135" y="8"/>
                  </a:cubicBezTo>
                  <a:cubicBezTo>
                    <a:pt x="137" y="8"/>
                    <a:pt x="135" y="8"/>
                    <a:pt x="136" y="7"/>
                  </a:cubicBezTo>
                  <a:cubicBezTo>
                    <a:pt x="138" y="7"/>
                    <a:pt x="138" y="8"/>
                    <a:pt x="137" y="8"/>
                  </a:cubicBezTo>
                  <a:cubicBezTo>
                    <a:pt x="141" y="7"/>
                    <a:pt x="147" y="7"/>
                    <a:pt x="151" y="7"/>
                  </a:cubicBezTo>
                  <a:cubicBezTo>
                    <a:pt x="150" y="8"/>
                    <a:pt x="150" y="8"/>
                    <a:pt x="150" y="8"/>
                  </a:cubicBezTo>
                  <a:cubicBezTo>
                    <a:pt x="153" y="8"/>
                    <a:pt x="153" y="6"/>
                    <a:pt x="156" y="7"/>
                  </a:cubicBezTo>
                  <a:cubicBezTo>
                    <a:pt x="155" y="7"/>
                    <a:pt x="155" y="7"/>
                    <a:pt x="155" y="7"/>
                  </a:cubicBezTo>
                  <a:cubicBezTo>
                    <a:pt x="162" y="7"/>
                    <a:pt x="169" y="7"/>
                    <a:pt x="173" y="8"/>
                  </a:cubicBezTo>
                  <a:cubicBezTo>
                    <a:pt x="174" y="7"/>
                    <a:pt x="179" y="8"/>
                    <a:pt x="180" y="7"/>
                  </a:cubicBezTo>
                  <a:cubicBezTo>
                    <a:pt x="183" y="7"/>
                    <a:pt x="182" y="8"/>
                    <a:pt x="187" y="8"/>
                  </a:cubicBezTo>
                  <a:cubicBezTo>
                    <a:pt x="189" y="8"/>
                    <a:pt x="189" y="7"/>
                    <a:pt x="191" y="7"/>
                  </a:cubicBezTo>
                  <a:cubicBezTo>
                    <a:pt x="191" y="8"/>
                    <a:pt x="191" y="8"/>
                    <a:pt x="191" y="8"/>
                  </a:cubicBezTo>
                  <a:cubicBezTo>
                    <a:pt x="193" y="7"/>
                    <a:pt x="193" y="7"/>
                    <a:pt x="193" y="7"/>
                  </a:cubicBezTo>
                  <a:cubicBezTo>
                    <a:pt x="194" y="8"/>
                    <a:pt x="194" y="8"/>
                    <a:pt x="194" y="8"/>
                  </a:cubicBezTo>
                  <a:cubicBezTo>
                    <a:pt x="196" y="8"/>
                    <a:pt x="196" y="8"/>
                    <a:pt x="196" y="8"/>
                  </a:cubicBezTo>
                  <a:cubicBezTo>
                    <a:pt x="195" y="8"/>
                    <a:pt x="195" y="7"/>
                    <a:pt x="195" y="7"/>
                  </a:cubicBezTo>
                  <a:cubicBezTo>
                    <a:pt x="197" y="7"/>
                    <a:pt x="201" y="8"/>
                    <a:pt x="201" y="8"/>
                  </a:cubicBezTo>
                  <a:cubicBezTo>
                    <a:pt x="207" y="8"/>
                    <a:pt x="207" y="8"/>
                    <a:pt x="207" y="8"/>
                  </a:cubicBezTo>
                  <a:cubicBezTo>
                    <a:pt x="206" y="8"/>
                    <a:pt x="205" y="8"/>
                    <a:pt x="205" y="8"/>
                  </a:cubicBezTo>
                  <a:cubicBezTo>
                    <a:pt x="208" y="7"/>
                    <a:pt x="205" y="9"/>
                    <a:pt x="208" y="8"/>
                  </a:cubicBezTo>
                  <a:cubicBezTo>
                    <a:pt x="208" y="8"/>
                    <a:pt x="208" y="8"/>
                    <a:pt x="208" y="8"/>
                  </a:cubicBezTo>
                  <a:cubicBezTo>
                    <a:pt x="210" y="8"/>
                    <a:pt x="213" y="8"/>
                    <a:pt x="215" y="8"/>
                  </a:cubicBezTo>
                  <a:cubicBezTo>
                    <a:pt x="215" y="8"/>
                    <a:pt x="215" y="8"/>
                    <a:pt x="215" y="8"/>
                  </a:cubicBezTo>
                  <a:cubicBezTo>
                    <a:pt x="219" y="9"/>
                    <a:pt x="224" y="8"/>
                    <a:pt x="228" y="8"/>
                  </a:cubicBezTo>
                  <a:cubicBezTo>
                    <a:pt x="227" y="8"/>
                    <a:pt x="227" y="7"/>
                    <a:pt x="229" y="7"/>
                  </a:cubicBezTo>
                  <a:cubicBezTo>
                    <a:pt x="229" y="8"/>
                    <a:pt x="229" y="8"/>
                    <a:pt x="229" y="8"/>
                  </a:cubicBezTo>
                  <a:cubicBezTo>
                    <a:pt x="230" y="7"/>
                    <a:pt x="228" y="7"/>
                    <a:pt x="229" y="7"/>
                  </a:cubicBezTo>
                  <a:cubicBezTo>
                    <a:pt x="231" y="7"/>
                    <a:pt x="231" y="8"/>
                    <a:pt x="230" y="8"/>
                  </a:cubicBezTo>
                  <a:cubicBezTo>
                    <a:pt x="232" y="8"/>
                    <a:pt x="232" y="8"/>
                    <a:pt x="232" y="8"/>
                  </a:cubicBezTo>
                  <a:cubicBezTo>
                    <a:pt x="232" y="8"/>
                    <a:pt x="231" y="8"/>
                    <a:pt x="231" y="8"/>
                  </a:cubicBezTo>
                  <a:cubicBezTo>
                    <a:pt x="232" y="8"/>
                    <a:pt x="235" y="9"/>
                    <a:pt x="236" y="8"/>
                  </a:cubicBezTo>
                  <a:cubicBezTo>
                    <a:pt x="236" y="9"/>
                    <a:pt x="236" y="9"/>
                    <a:pt x="236" y="9"/>
                  </a:cubicBezTo>
                  <a:cubicBezTo>
                    <a:pt x="241" y="9"/>
                    <a:pt x="243" y="8"/>
                    <a:pt x="247" y="8"/>
                  </a:cubicBezTo>
                  <a:cubicBezTo>
                    <a:pt x="247" y="8"/>
                    <a:pt x="249" y="8"/>
                    <a:pt x="250" y="7"/>
                  </a:cubicBezTo>
                  <a:cubicBezTo>
                    <a:pt x="253" y="7"/>
                    <a:pt x="256" y="8"/>
                    <a:pt x="259" y="8"/>
                  </a:cubicBezTo>
                  <a:cubicBezTo>
                    <a:pt x="262" y="8"/>
                    <a:pt x="260" y="7"/>
                    <a:pt x="261" y="7"/>
                  </a:cubicBezTo>
                  <a:cubicBezTo>
                    <a:pt x="261" y="7"/>
                    <a:pt x="265" y="7"/>
                    <a:pt x="263" y="8"/>
                  </a:cubicBezTo>
                  <a:cubicBezTo>
                    <a:pt x="267" y="8"/>
                    <a:pt x="268" y="8"/>
                    <a:pt x="274" y="7"/>
                  </a:cubicBezTo>
                  <a:cubicBezTo>
                    <a:pt x="273" y="7"/>
                    <a:pt x="272" y="7"/>
                    <a:pt x="273" y="7"/>
                  </a:cubicBezTo>
                  <a:cubicBezTo>
                    <a:pt x="274" y="6"/>
                    <a:pt x="275" y="7"/>
                    <a:pt x="275" y="7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80" y="6"/>
                    <a:pt x="288" y="9"/>
                    <a:pt x="293" y="8"/>
                  </a:cubicBezTo>
                  <a:cubicBezTo>
                    <a:pt x="292" y="8"/>
                    <a:pt x="292" y="8"/>
                    <a:pt x="292" y="8"/>
                  </a:cubicBezTo>
                  <a:cubicBezTo>
                    <a:pt x="297" y="7"/>
                    <a:pt x="297" y="7"/>
                    <a:pt x="297" y="7"/>
                  </a:cubicBezTo>
                  <a:cubicBezTo>
                    <a:pt x="299" y="7"/>
                    <a:pt x="296" y="8"/>
                    <a:pt x="297" y="8"/>
                  </a:cubicBezTo>
                  <a:cubicBezTo>
                    <a:pt x="303" y="7"/>
                    <a:pt x="306" y="8"/>
                    <a:pt x="310" y="8"/>
                  </a:cubicBezTo>
                  <a:cubicBezTo>
                    <a:pt x="313" y="10"/>
                    <a:pt x="322" y="7"/>
                    <a:pt x="326" y="9"/>
                  </a:cubicBezTo>
                  <a:cubicBezTo>
                    <a:pt x="326" y="8"/>
                    <a:pt x="326" y="8"/>
                    <a:pt x="326" y="8"/>
                  </a:cubicBezTo>
                  <a:cubicBezTo>
                    <a:pt x="327" y="8"/>
                    <a:pt x="327" y="8"/>
                    <a:pt x="328" y="9"/>
                  </a:cubicBezTo>
                  <a:cubicBezTo>
                    <a:pt x="328" y="8"/>
                    <a:pt x="327" y="8"/>
                    <a:pt x="328" y="8"/>
                  </a:cubicBezTo>
                  <a:cubicBezTo>
                    <a:pt x="338" y="7"/>
                    <a:pt x="348" y="9"/>
                    <a:pt x="358" y="9"/>
                  </a:cubicBezTo>
                  <a:cubicBezTo>
                    <a:pt x="362" y="9"/>
                    <a:pt x="360" y="7"/>
                    <a:pt x="365" y="8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71" y="8"/>
                    <a:pt x="379" y="9"/>
                    <a:pt x="386" y="8"/>
                  </a:cubicBezTo>
                  <a:cubicBezTo>
                    <a:pt x="386" y="8"/>
                    <a:pt x="386" y="8"/>
                    <a:pt x="385" y="8"/>
                  </a:cubicBezTo>
                  <a:cubicBezTo>
                    <a:pt x="386" y="9"/>
                    <a:pt x="390" y="8"/>
                    <a:pt x="391" y="8"/>
                  </a:cubicBezTo>
                  <a:cubicBezTo>
                    <a:pt x="392" y="8"/>
                    <a:pt x="391" y="8"/>
                    <a:pt x="391" y="8"/>
                  </a:cubicBezTo>
                  <a:cubicBezTo>
                    <a:pt x="393" y="9"/>
                    <a:pt x="395" y="8"/>
                    <a:pt x="396" y="8"/>
                  </a:cubicBezTo>
                  <a:cubicBezTo>
                    <a:pt x="396" y="8"/>
                    <a:pt x="396" y="8"/>
                    <a:pt x="395" y="8"/>
                  </a:cubicBezTo>
                  <a:cubicBezTo>
                    <a:pt x="396" y="8"/>
                    <a:pt x="400" y="9"/>
                    <a:pt x="399" y="8"/>
                  </a:cubicBezTo>
                  <a:cubicBezTo>
                    <a:pt x="402" y="8"/>
                    <a:pt x="404" y="8"/>
                    <a:pt x="407" y="8"/>
                  </a:cubicBezTo>
                  <a:cubicBezTo>
                    <a:pt x="408" y="7"/>
                    <a:pt x="411" y="8"/>
                    <a:pt x="412" y="7"/>
                  </a:cubicBezTo>
                  <a:cubicBezTo>
                    <a:pt x="412" y="8"/>
                    <a:pt x="416" y="8"/>
                    <a:pt x="418" y="8"/>
                  </a:cubicBezTo>
                  <a:cubicBezTo>
                    <a:pt x="418" y="8"/>
                    <a:pt x="420" y="8"/>
                    <a:pt x="419" y="8"/>
                  </a:cubicBezTo>
                  <a:cubicBezTo>
                    <a:pt x="421" y="8"/>
                    <a:pt x="423" y="8"/>
                    <a:pt x="422" y="8"/>
                  </a:cubicBezTo>
                  <a:cubicBezTo>
                    <a:pt x="426" y="9"/>
                    <a:pt x="430" y="6"/>
                    <a:pt x="432" y="8"/>
                  </a:cubicBezTo>
                  <a:cubicBezTo>
                    <a:pt x="438" y="8"/>
                    <a:pt x="443" y="7"/>
                    <a:pt x="448" y="7"/>
                  </a:cubicBezTo>
                  <a:cubicBezTo>
                    <a:pt x="448" y="8"/>
                    <a:pt x="443" y="7"/>
                    <a:pt x="443" y="8"/>
                  </a:cubicBezTo>
                  <a:cubicBezTo>
                    <a:pt x="448" y="8"/>
                    <a:pt x="451" y="7"/>
                    <a:pt x="456" y="7"/>
                  </a:cubicBezTo>
                  <a:cubicBezTo>
                    <a:pt x="457" y="7"/>
                    <a:pt x="455" y="8"/>
                    <a:pt x="454" y="8"/>
                  </a:cubicBezTo>
                  <a:cubicBezTo>
                    <a:pt x="459" y="7"/>
                    <a:pt x="464" y="8"/>
                    <a:pt x="468" y="7"/>
                  </a:cubicBezTo>
                  <a:cubicBezTo>
                    <a:pt x="468" y="7"/>
                    <a:pt x="468" y="7"/>
                    <a:pt x="468" y="8"/>
                  </a:cubicBezTo>
                  <a:cubicBezTo>
                    <a:pt x="468" y="8"/>
                    <a:pt x="470" y="8"/>
                    <a:pt x="469" y="7"/>
                  </a:cubicBezTo>
                  <a:cubicBezTo>
                    <a:pt x="469" y="7"/>
                    <a:pt x="469" y="7"/>
                    <a:pt x="469" y="7"/>
                  </a:cubicBezTo>
                  <a:cubicBezTo>
                    <a:pt x="467" y="7"/>
                    <a:pt x="472" y="6"/>
                    <a:pt x="472" y="5"/>
                  </a:cubicBezTo>
                  <a:cubicBezTo>
                    <a:pt x="471" y="7"/>
                    <a:pt x="477" y="6"/>
                    <a:pt x="474" y="8"/>
                  </a:cubicBezTo>
                  <a:cubicBezTo>
                    <a:pt x="475" y="8"/>
                    <a:pt x="476" y="7"/>
                    <a:pt x="475" y="7"/>
                  </a:cubicBezTo>
                  <a:cubicBezTo>
                    <a:pt x="476" y="7"/>
                    <a:pt x="477" y="7"/>
                    <a:pt x="476" y="8"/>
                  </a:cubicBezTo>
                  <a:cubicBezTo>
                    <a:pt x="479" y="7"/>
                    <a:pt x="478" y="7"/>
                    <a:pt x="481" y="7"/>
                  </a:cubicBezTo>
                  <a:cubicBezTo>
                    <a:pt x="481" y="7"/>
                    <a:pt x="480" y="7"/>
                    <a:pt x="480" y="7"/>
                  </a:cubicBezTo>
                  <a:cubicBezTo>
                    <a:pt x="481" y="7"/>
                    <a:pt x="483" y="6"/>
                    <a:pt x="485" y="7"/>
                  </a:cubicBezTo>
                  <a:cubicBezTo>
                    <a:pt x="485" y="7"/>
                    <a:pt x="485" y="7"/>
                    <a:pt x="484" y="7"/>
                  </a:cubicBezTo>
                  <a:cubicBezTo>
                    <a:pt x="489" y="7"/>
                    <a:pt x="491" y="6"/>
                    <a:pt x="496" y="6"/>
                  </a:cubicBezTo>
                  <a:cubicBezTo>
                    <a:pt x="495" y="7"/>
                    <a:pt x="497" y="7"/>
                    <a:pt x="498" y="8"/>
                  </a:cubicBezTo>
                  <a:cubicBezTo>
                    <a:pt x="500" y="7"/>
                    <a:pt x="500" y="7"/>
                    <a:pt x="500" y="7"/>
                  </a:cubicBezTo>
                  <a:cubicBezTo>
                    <a:pt x="499" y="7"/>
                    <a:pt x="499" y="7"/>
                    <a:pt x="499" y="7"/>
                  </a:cubicBezTo>
                  <a:cubicBezTo>
                    <a:pt x="501" y="7"/>
                    <a:pt x="503" y="6"/>
                    <a:pt x="505" y="6"/>
                  </a:cubicBezTo>
                  <a:cubicBezTo>
                    <a:pt x="503" y="7"/>
                    <a:pt x="503" y="7"/>
                    <a:pt x="503" y="7"/>
                  </a:cubicBezTo>
                  <a:cubicBezTo>
                    <a:pt x="507" y="7"/>
                    <a:pt x="507" y="7"/>
                    <a:pt x="507" y="7"/>
                  </a:cubicBezTo>
                  <a:cubicBezTo>
                    <a:pt x="505" y="6"/>
                    <a:pt x="505" y="6"/>
                    <a:pt x="505" y="6"/>
                  </a:cubicBezTo>
                  <a:cubicBezTo>
                    <a:pt x="507" y="6"/>
                    <a:pt x="505" y="5"/>
                    <a:pt x="508" y="5"/>
                  </a:cubicBezTo>
                  <a:cubicBezTo>
                    <a:pt x="507" y="5"/>
                    <a:pt x="510" y="5"/>
                    <a:pt x="511" y="6"/>
                  </a:cubicBezTo>
                  <a:cubicBezTo>
                    <a:pt x="511" y="6"/>
                    <a:pt x="511" y="6"/>
                    <a:pt x="511" y="6"/>
                  </a:cubicBezTo>
                  <a:cubicBezTo>
                    <a:pt x="512" y="5"/>
                    <a:pt x="513" y="5"/>
                    <a:pt x="515" y="5"/>
                  </a:cubicBezTo>
                  <a:cubicBezTo>
                    <a:pt x="515" y="6"/>
                    <a:pt x="514" y="7"/>
                    <a:pt x="515" y="7"/>
                  </a:cubicBezTo>
                  <a:cubicBezTo>
                    <a:pt x="516" y="6"/>
                    <a:pt x="520" y="6"/>
                    <a:pt x="521" y="6"/>
                  </a:cubicBezTo>
                  <a:cubicBezTo>
                    <a:pt x="521" y="6"/>
                    <a:pt x="520" y="6"/>
                    <a:pt x="521" y="6"/>
                  </a:cubicBezTo>
                  <a:cubicBezTo>
                    <a:pt x="522" y="6"/>
                    <a:pt x="522" y="6"/>
                    <a:pt x="522" y="6"/>
                  </a:cubicBezTo>
                  <a:cubicBezTo>
                    <a:pt x="522" y="6"/>
                    <a:pt x="523" y="6"/>
                    <a:pt x="522" y="7"/>
                  </a:cubicBezTo>
                  <a:cubicBezTo>
                    <a:pt x="525" y="7"/>
                    <a:pt x="522" y="5"/>
                    <a:pt x="525" y="6"/>
                  </a:cubicBezTo>
                  <a:cubicBezTo>
                    <a:pt x="525" y="6"/>
                    <a:pt x="525" y="6"/>
                    <a:pt x="524" y="6"/>
                  </a:cubicBezTo>
                  <a:cubicBezTo>
                    <a:pt x="528" y="6"/>
                    <a:pt x="531" y="6"/>
                    <a:pt x="534" y="6"/>
                  </a:cubicBezTo>
                  <a:cubicBezTo>
                    <a:pt x="535" y="7"/>
                    <a:pt x="532" y="6"/>
                    <a:pt x="533" y="7"/>
                  </a:cubicBezTo>
                  <a:cubicBezTo>
                    <a:pt x="537" y="7"/>
                    <a:pt x="542" y="6"/>
                    <a:pt x="547" y="6"/>
                  </a:cubicBezTo>
                  <a:cubicBezTo>
                    <a:pt x="546" y="6"/>
                    <a:pt x="546" y="6"/>
                    <a:pt x="546" y="6"/>
                  </a:cubicBezTo>
                  <a:cubicBezTo>
                    <a:pt x="547" y="5"/>
                    <a:pt x="549" y="7"/>
                    <a:pt x="552" y="6"/>
                  </a:cubicBezTo>
                  <a:cubicBezTo>
                    <a:pt x="551" y="6"/>
                    <a:pt x="551" y="7"/>
                    <a:pt x="551" y="7"/>
                  </a:cubicBezTo>
                  <a:cubicBezTo>
                    <a:pt x="554" y="7"/>
                    <a:pt x="558" y="6"/>
                    <a:pt x="562" y="6"/>
                  </a:cubicBezTo>
                  <a:cubicBezTo>
                    <a:pt x="562" y="6"/>
                    <a:pt x="562" y="6"/>
                    <a:pt x="562" y="6"/>
                  </a:cubicBezTo>
                  <a:cubicBezTo>
                    <a:pt x="563" y="7"/>
                    <a:pt x="566" y="6"/>
                    <a:pt x="568" y="7"/>
                  </a:cubicBezTo>
                  <a:cubicBezTo>
                    <a:pt x="569" y="6"/>
                    <a:pt x="570" y="6"/>
                    <a:pt x="569" y="6"/>
                  </a:cubicBezTo>
                  <a:cubicBezTo>
                    <a:pt x="576" y="8"/>
                    <a:pt x="581" y="5"/>
                    <a:pt x="586" y="6"/>
                  </a:cubicBezTo>
                  <a:cubicBezTo>
                    <a:pt x="586" y="6"/>
                    <a:pt x="585" y="7"/>
                    <a:pt x="585" y="7"/>
                  </a:cubicBezTo>
                  <a:cubicBezTo>
                    <a:pt x="590" y="6"/>
                    <a:pt x="590" y="6"/>
                    <a:pt x="590" y="6"/>
                  </a:cubicBezTo>
                  <a:cubicBezTo>
                    <a:pt x="590" y="6"/>
                    <a:pt x="589" y="6"/>
                    <a:pt x="588" y="5"/>
                  </a:cubicBezTo>
                  <a:cubicBezTo>
                    <a:pt x="589" y="5"/>
                    <a:pt x="590" y="5"/>
                    <a:pt x="592" y="5"/>
                  </a:cubicBezTo>
                  <a:cubicBezTo>
                    <a:pt x="589" y="5"/>
                    <a:pt x="592" y="6"/>
                    <a:pt x="592" y="6"/>
                  </a:cubicBezTo>
                  <a:cubicBezTo>
                    <a:pt x="592" y="6"/>
                    <a:pt x="593" y="6"/>
                    <a:pt x="593" y="6"/>
                  </a:cubicBezTo>
                  <a:cubicBezTo>
                    <a:pt x="595" y="7"/>
                    <a:pt x="593" y="4"/>
                    <a:pt x="596" y="5"/>
                  </a:cubicBezTo>
                  <a:cubicBezTo>
                    <a:pt x="596" y="5"/>
                    <a:pt x="596" y="5"/>
                    <a:pt x="596" y="5"/>
                  </a:cubicBezTo>
                  <a:cubicBezTo>
                    <a:pt x="597" y="5"/>
                    <a:pt x="598" y="5"/>
                    <a:pt x="600" y="5"/>
                  </a:cubicBezTo>
                  <a:cubicBezTo>
                    <a:pt x="600" y="6"/>
                    <a:pt x="598" y="5"/>
                    <a:pt x="598" y="6"/>
                  </a:cubicBezTo>
                  <a:cubicBezTo>
                    <a:pt x="600" y="6"/>
                    <a:pt x="602" y="4"/>
                    <a:pt x="604" y="5"/>
                  </a:cubicBezTo>
                  <a:cubicBezTo>
                    <a:pt x="603" y="5"/>
                    <a:pt x="602" y="5"/>
                    <a:pt x="601" y="6"/>
                  </a:cubicBezTo>
                  <a:cubicBezTo>
                    <a:pt x="603" y="6"/>
                    <a:pt x="603" y="6"/>
                    <a:pt x="604" y="6"/>
                  </a:cubicBezTo>
                  <a:cubicBezTo>
                    <a:pt x="604" y="6"/>
                    <a:pt x="604" y="6"/>
                    <a:pt x="604" y="6"/>
                  </a:cubicBezTo>
                  <a:cubicBezTo>
                    <a:pt x="607" y="7"/>
                    <a:pt x="607" y="7"/>
                    <a:pt x="607" y="7"/>
                  </a:cubicBezTo>
                  <a:cubicBezTo>
                    <a:pt x="607" y="6"/>
                    <a:pt x="607" y="6"/>
                    <a:pt x="607" y="6"/>
                  </a:cubicBezTo>
                  <a:cubicBezTo>
                    <a:pt x="609" y="5"/>
                    <a:pt x="611" y="6"/>
                    <a:pt x="614" y="5"/>
                  </a:cubicBezTo>
                  <a:cubicBezTo>
                    <a:pt x="611" y="6"/>
                    <a:pt x="614" y="6"/>
                    <a:pt x="614" y="6"/>
                  </a:cubicBezTo>
                  <a:cubicBezTo>
                    <a:pt x="615" y="7"/>
                    <a:pt x="616" y="7"/>
                    <a:pt x="615" y="7"/>
                  </a:cubicBezTo>
                  <a:cubicBezTo>
                    <a:pt x="617" y="6"/>
                    <a:pt x="618" y="8"/>
                    <a:pt x="620" y="7"/>
                  </a:cubicBezTo>
                  <a:cubicBezTo>
                    <a:pt x="620" y="7"/>
                    <a:pt x="622" y="7"/>
                    <a:pt x="621" y="7"/>
                  </a:cubicBezTo>
                  <a:cubicBezTo>
                    <a:pt x="623" y="7"/>
                    <a:pt x="621" y="7"/>
                    <a:pt x="621" y="7"/>
                  </a:cubicBezTo>
                  <a:cubicBezTo>
                    <a:pt x="624" y="6"/>
                    <a:pt x="628" y="8"/>
                    <a:pt x="632" y="6"/>
                  </a:cubicBezTo>
                  <a:cubicBezTo>
                    <a:pt x="636" y="6"/>
                    <a:pt x="637" y="5"/>
                    <a:pt x="640" y="5"/>
                  </a:cubicBezTo>
                  <a:cubicBezTo>
                    <a:pt x="641" y="5"/>
                    <a:pt x="639" y="6"/>
                    <a:pt x="639" y="6"/>
                  </a:cubicBezTo>
                  <a:cubicBezTo>
                    <a:pt x="641" y="6"/>
                    <a:pt x="642" y="6"/>
                    <a:pt x="644" y="6"/>
                  </a:cubicBezTo>
                  <a:cubicBezTo>
                    <a:pt x="644" y="6"/>
                    <a:pt x="644" y="6"/>
                    <a:pt x="645" y="6"/>
                  </a:cubicBezTo>
                  <a:cubicBezTo>
                    <a:pt x="646" y="6"/>
                    <a:pt x="646" y="5"/>
                    <a:pt x="647" y="6"/>
                  </a:cubicBezTo>
                  <a:cubicBezTo>
                    <a:pt x="647" y="6"/>
                    <a:pt x="647" y="6"/>
                    <a:pt x="646" y="7"/>
                  </a:cubicBezTo>
                  <a:cubicBezTo>
                    <a:pt x="648" y="6"/>
                    <a:pt x="649" y="6"/>
                    <a:pt x="651" y="6"/>
                  </a:cubicBezTo>
                  <a:cubicBezTo>
                    <a:pt x="651" y="6"/>
                    <a:pt x="650" y="6"/>
                    <a:pt x="649" y="7"/>
                  </a:cubicBezTo>
                  <a:cubicBezTo>
                    <a:pt x="651" y="7"/>
                    <a:pt x="654" y="6"/>
                    <a:pt x="655" y="6"/>
                  </a:cubicBezTo>
                  <a:cubicBezTo>
                    <a:pt x="654" y="5"/>
                    <a:pt x="654" y="5"/>
                    <a:pt x="654" y="5"/>
                  </a:cubicBezTo>
                  <a:cubicBezTo>
                    <a:pt x="654" y="5"/>
                    <a:pt x="654" y="6"/>
                    <a:pt x="654" y="6"/>
                  </a:cubicBezTo>
                  <a:cubicBezTo>
                    <a:pt x="652" y="7"/>
                    <a:pt x="651" y="6"/>
                    <a:pt x="651" y="6"/>
                  </a:cubicBezTo>
                  <a:cubicBezTo>
                    <a:pt x="652" y="5"/>
                    <a:pt x="652" y="5"/>
                    <a:pt x="652" y="5"/>
                  </a:cubicBezTo>
                  <a:cubicBezTo>
                    <a:pt x="651" y="4"/>
                    <a:pt x="647" y="6"/>
                    <a:pt x="645" y="6"/>
                  </a:cubicBezTo>
                  <a:cubicBezTo>
                    <a:pt x="646" y="4"/>
                    <a:pt x="646" y="4"/>
                    <a:pt x="646" y="4"/>
                  </a:cubicBezTo>
                  <a:cubicBezTo>
                    <a:pt x="643" y="5"/>
                    <a:pt x="643" y="5"/>
                    <a:pt x="643" y="5"/>
                  </a:cubicBezTo>
                  <a:cubicBezTo>
                    <a:pt x="643" y="5"/>
                    <a:pt x="643" y="4"/>
                    <a:pt x="644" y="4"/>
                  </a:cubicBezTo>
                  <a:cubicBezTo>
                    <a:pt x="642" y="4"/>
                    <a:pt x="642" y="5"/>
                    <a:pt x="641" y="4"/>
                  </a:cubicBezTo>
                  <a:cubicBezTo>
                    <a:pt x="641" y="4"/>
                    <a:pt x="641" y="4"/>
                    <a:pt x="641" y="4"/>
                  </a:cubicBezTo>
                  <a:cubicBezTo>
                    <a:pt x="639" y="4"/>
                    <a:pt x="639" y="4"/>
                    <a:pt x="639" y="4"/>
                  </a:cubicBezTo>
                  <a:cubicBezTo>
                    <a:pt x="639" y="4"/>
                    <a:pt x="639" y="3"/>
                    <a:pt x="640" y="4"/>
                  </a:cubicBezTo>
                  <a:cubicBezTo>
                    <a:pt x="637" y="3"/>
                    <a:pt x="635" y="4"/>
                    <a:pt x="634" y="4"/>
                  </a:cubicBezTo>
                  <a:cubicBezTo>
                    <a:pt x="634" y="4"/>
                    <a:pt x="634" y="4"/>
                    <a:pt x="634" y="4"/>
                  </a:cubicBezTo>
                  <a:cubicBezTo>
                    <a:pt x="630" y="4"/>
                    <a:pt x="633" y="4"/>
                    <a:pt x="630" y="5"/>
                  </a:cubicBezTo>
                  <a:cubicBezTo>
                    <a:pt x="628" y="3"/>
                    <a:pt x="628" y="3"/>
                    <a:pt x="628" y="3"/>
                  </a:cubicBezTo>
                  <a:cubicBezTo>
                    <a:pt x="628" y="4"/>
                    <a:pt x="628" y="4"/>
                    <a:pt x="628" y="4"/>
                  </a:cubicBezTo>
                  <a:cubicBezTo>
                    <a:pt x="627" y="4"/>
                    <a:pt x="626" y="4"/>
                    <a:pt x="627" y="4"/>
                  </a:cubicBezTo>
                  <a:cubicBezTo>
                    <a:pt x="625" y="4"/>
                    <a:pt x="627" y="4"/>
                    <a:pt x="626" y="5"/>
                  </a:cubicBezTo>
                  <a:cubicBezTo>
                    <a:pt x="624" y="4"/>
                    <a:pt x="620" y="5"/>
                    <a:pt x="619" y="4"/>
                  </a:cubicBezTo>
                  <a:cubicBezTo>
                    <a:pt x="619" y="4"/>
                    <a:pt x="622" y="4"/>
                    <a:pt x="619" y="5"/>
                  </a:cubicBezTo>
                  <a:cubicBezTo>
                    <a:pt x="619" y="3"/>
                    <a:pt x="617" y="5"/>
                    <a:pt x="615" y="4"/>
                  </a:cubicBezTo>
                  <a:cubicBezTo>
                    <a:pt x="615" y="3"/>
                    <a:pt x="617" y="4"/>
                    <a:pt x="615" y="3"/>
                  </a:cubicBezTo>
                  <a:cubicBezTo>
                    <a:pt x="614" y="4"/>
                    <a:pt x="611" y="3"/>
                    <a:pt x="610" y="3"/>
                  </a:cubicBezTo>
                  <a:cubicBezTo>
                    <a:pt x="610" y="4"/>
                    <a:pt x="606" y="4"/>
                    <a:pt x="603" y="4"/>
                  </a:cubicBezTo>
                  <a:cubicBezTo>
                    <a:pt x="604" y="4"/>
                    <a:pt x="598" y="3"/>
                    <a:pt x="596" y="3"/>
                  </a:cubicBezTo>
                  <a:cubicBezTo>
                    <a:pt x="596" y="3"/>
                    <a:pt x="596" y="3"/>
                    <a:pt x="596" y="3"/>
                  </a:cubicBezTo>
                  <a:cubicBezTo>
                    <a:pt x="595" y="4"/>
                    <a:pt x="593" y="4"/>
                    <a:pt x="591" y="4"/>
                  </a:cubicBezTo>
                  <a:cubicBezTo>
                    <a:pt x="591" y="3"/>
                    <a:pt x="591" y="3"/>
                    <a:pt x="592" y="3"/>
                  </a:cubicBezTo>
                  <a:cubicBezTo>
                    <a:pt x="590" y="3"/>
                    <a:pt x="590" y="3"/>
                    <a:pt x="590" y="3"/>
                  </a:cubicBezTo>
                  <a:cubicBezTo>
                    <a:pt x="590" y="3"/>
                    <a:pt x="589" y="3"/>
                    <a:pt x="588" y="3"/>
                  </a:cubicBezTo>
                  <a:cubicBezTo>
                    <a:pt x="589" y="3"/>
                    <a:pt x="589" y="3"/>
                    <a:pt x="589" y="3"/>
                  </a:cubicBezTo>
                  <a:cubicBezTo>
                    <a:pt x="586" y="3"/>
                    <a:pt x="584" y="3"/>
                    <a:pt x="581" y="3"/>
                  </a:cubicBezTo>
                  <a:cubicBezTo>
                    <a:pt x="580" y="4"/>
                    <a:pt x="583" y="5"/>
                    <a:pt x="580" y="5"/>
                  </a:cubicBezTo>
                  <a:cubicBezTo>
                    <a:pt x="580" y="5"/>
                    <a:pt x="580" y="4"/>
                    <a:pt x="580" y="4"/>
                  </a:cubicBezTo>
                  <a:cubicBezTo>
                    <a:pt x="580" y="4"/>
                    <a:pt x="579" y="4"/>
                    <a:pt x="579" y="4"/>
                  </a:cubicBezTo>
                  <a:cubicBezTo>
                    <a:pt x="580" y="4"/>
                    <a:pt x="580" y="4"/>
                    <a:pt x="580" y="4"/>
                  </a:cubicBezTo>
                  <a:cubicBezTo>
                    <a:pt x="579" y="3"/>
                    <a:pt x="579" y="4"/>
                    <a:pt x="578" y="4"/>
                  </a:cubicBezTo>
                  <a:cubicBezTo>
                    <a:pt x="578" y="4"/>
                    <a:pt x="577" y="4"/>
                    <a:pt x="578" y="3"/>
                  </a:cubicBezTo>
                  <a:cubicBezTo>
                    <a:pt x="578" y="3"/>
                    <a:pt x="579" y="4"/>
                    <a:pt x="579" y="3"/>
                  </a:cubicBezTo>
                  <a:cubicBezTo>
                    <a:pt x="578" y="3"/>
                    <a:pt x="576" y="3"/>
                    <a:pt x="576" y="3"/>
                  </a:cubicBezTo>
                  <a:cubicBezTo>
                    <a:pt x="576" y="3"/>
                    <a:pt x="576" y="3"/>
                    <a:pt x="575" y="3"/>
                  </a:cubicBezTo>
                  <a:cubicBezTo>
                    <a:pt x="572" y="3"/>
                    <a:pt x="574" y="3"/>
                    <a:pt x="572" y="2"/>
                  </a:cubicBezTo>
                  <a:cubicBezTo>
                    <a:pt x="572" y="3"/>
                    <a:pt x="570" y="2"/>
                    <a:pt x="570" y="3"/>
                  </a:cubicBezTo>
                  <a:cubicBezTo>
                    <a:pt x="570" y="3"/>
                    <a:pt x="569" y="3"/>
                    <a:pt x="569" y="3"/>
                  </a:cubicBezTo>
                  <a:cubicBezTo>
                    <a:pt x="568" y="3"/>
                    <a:pt x="563" y="3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5" y="4"/>
                    <a:pt x="565" y="4"/>
                    <a:pt x="565" y="4"/>
                  </a:cubicBezTo>
                  <a:cubicBezTo>
                    <a:pt x="561" y="4"/>
                    <a:pt x="556" y="3"/>
                    <a:pt x="552" y="4"/>
                  </a:cubicBezTo>
                  <a:cubicBezTo>
                    <a:pt x="552" y="3"/>
                    <a:pt x="552" y="3"/>
                    <a:pt x="552" y="3"/>
                  </a:cubicBezTo>
                  <a:cubicBezTo>
                    <a:pt x="550" y="4"/>
                    <a:pt x="547" y="3"/>
                    <a:pt x="545" y="4"/>
                  </a:cubicBezTo>
                  <a:cubicBezTo>
                    <a:pt x="544" y="4"/>
                    <a:pt x="544" y="4"/>
                    <a:pt x="544" y="3"/>
                  </a:cubicBezTo>
                  <a:cubicBezTo>
                    <a:pt x="542" y="3"/>
                    <a:pt x="542" y="4"/>
                    <a:pt x="539" y="3"/>
                  </a:cubicBezTo>
                  <a:cubicBezTo>
                    <a:pt x="541" y="3"/>
                    <a:pt x="538" y="3"/>
                    <a:pt x="541" y="3"/>
                  </a:cubicBezTo>
                  <a:cubicBezTo>
                    <a:pt x="539" y="3"/>
                    <a:pt x="538" y="2"/>
                    <a:pt x="535" y="3"/>
                  </a:cubicBezTo>
                  <a:cubicBezTo>
                    <a:pt x="536" y="2"/>
                    <a:pt x="534" y="2"/>
                    <a:pt x="532" y="2"/>
                  </a:cubicBezTo>
                  <a:cubicBezTo>
                    <a:pt x="534" y="3"/>
                    <a:pt x="534" y="3"/>
                    <a:pt x="534" y="3"/>
                  </a:cubicBezTo>
                  <a:cubicBezTo>
                    <a:pt x="533" y="3"/>
                    <a:pt x="532" y="3"/>
                    <a:pt x="531" y="3"/>
                  </a:cubicBezTo>
                  <a:cubicBezTo>
                    <a:pt x="531" y="2"/>
                    <a:pt x="531" y="2"/>
                    <a:pt x="531" y="2"/>
                  </a:cubicBezTo>
                  <a:cubicBezTo>
                    <a:pt x="526" y="1"/>
                    <a:pt x="522" y="4"/>
                    <a:pt x="519" y="2"/>
                  </a:cubicBezTo>
                  <a:cubicBezTo>
                    <a:pt x="517" y="3"/>
                    <a:pt x="521" y="2"/>
                    <a:pt x="520" y="3"/>
                  </a:cubicBezTo>
                  <a:cubicBezTo>
                    <a:pt x="518" y="3"/>
                    <a:pt x="515" y="2"/>
                    <a:pt x="515" y="2"/>
                  </a:cubicBezTo>
                  <a:cubicBezTo>
                    <a:pt x="512" y="1"/>
                    <a:pt x="512" y="3"/>
                    <a:pt x="509" y="3"/>
                  </a:cubicBezTo>
                  <a:cubicBezTo>
                    <a:pt x="509" y="3"/>
                    <a:pt x="509" y="4"/>
                    <a:pt x="507" y="4"/>
                  </a:cubicBezTo>
                  <a:cubicBezTo>
                    <a:pt x="505" y="4"/>
                    <a:pt x="504" y="3"/>
                    <a:pt x="506" y="3"/>
                  </a:cubicBezTo>
                  <a:cubicBezTo>
                    <a:pt x="506" y="3"/>
                    <a:pt x="506" y="3"/>
                    <a:pt x="506" y="3"/>
                  </a:cubicBezTo>
                  <a:cubicBezTo>
                    <a:pt x="507" y="3"/>
                    <a:pt x="508" y="3"/>
                    <a:pt x="507" y="2"/>
                  </a:cubicBezTo>
                  <a:cubicBezTo>
                    <a:pt x="507" y="3"/>
                    <a:pt x="507" y="3"/>
                    <a:pt x="507" y="3"/>
                  </a:cubicBezTo>
                  <a:cubicBezTo>
                    <a:pt x="506" y="2"/>
                    <a:pt x="503" y="2"/>
                    <a:pt x="503" y="2"/>
                  </a:cubicBezTo>
                  <a:cubicBezTo>
                    <a:pt x="502" y="2"/>
                    <a:pt x="503" y="2"/>
                    <a:pt x="504" y="2"/>
                  </a:cubicBezTo>
                  <a:cubicBezTo>
                    <a:pt x="501" y="2"/>
                    <a:pt x="499" y="2"/>
                    <a:pt x="496" y="2"/>
                  </a:cubicBezTo>
                  <a:cubicBezTo>
                    <a:pt x="497" y="2"/>
                    <a:pt x="497" y="3"/>
                    <a:pt x="497" y="3"/>
                  </a:cubicBezTo>
                  <a:cubicBezTo>
                    <a:pt x="492" y="2"/>
                    <a:pt x="495" y="3"/>
                    <a:pt x="492" y="3"/>
                  </a:cubicBezTo>
                  <a:cubicBezTo>
                    <a:pt x="490" y="3"/>
                    <a:pt x="493" y="2"/>
                    <a:pt x="490" y="3"/>
                  </a:cubicBezTo>
                  <a:cubicBezTo>
                    <a:pt x="488" y="2"/>
                    <a:pt x="489" y="2"/>
                    <a:pt x="490" y="1"/>
                  </a:cubicBezTo>
                  <a:cubicBezTo>
                    <a:pt x="487" y="2"/>
                    <a:pt x="485" y="1"/>
                    <a:pt x="483" y="1"/>
                  </a:cubicBezTo>
                  <a:cubicBezTo>
                    <a:pt x="485" y="1"/>
                    <a:pt x="485" y="1"/>
                    <a:pt x="485" y="1"/>
                  </a:cubicBezTo>
                  <a:cubicBezTo>
                    <a:pt x="484" y="1"/>
                    <a:pt x="483" y="1"/>
                    <a:pt x="482" y="1"/>
                  </a:cubicBezTo>
                  <a:cubicBezTo>
                    <a:pt x="483" y="2"/>
                    <a:pt x="483" y="2"/>
                    <a:pt x="483" y="2"/>
                  </a:cubicBezTo>
                  <a:cubicBezTo>
                    <a:pt x="482" y="1"/>
                    <a:pt x="482" y="1"/>
                    <a:pt x="482" y="1"/>
                  </a:cubicBezTo>
                  <a:cubicBezTo>
                    <a:pt x="481" y="2"/>
                    <a:pt x="482" y="2"/>
                    <a:pt x="481" y="3"/>
                  </a:cubicBezTo>
                  <a:cubicBezTo>
                    <a:pt x="479" y="2"/>
                    <a:pt x="477" y="3"/>
                    <a:pt x="477" y="2"/>
                  </a:cubicBezTo>
                  <a:cubicBezTo>
                    <a:pt x="480" y="3"/>
                    <a:pt x="476" y="1"/>
                    <a:pt x="479" y="1"/>
                  </a:cubicBezTo>
                  <a:cubicBezTo>
                    <a:pt x="479" y="1"/>
                    <a:pt x="478" y="1"/>
                    <a:pt x="477" y="1"/>
                  </a:cubicBezTo>
                  <a:cubicBezTo>
                    <a:pt x="477" y="1"/>
                    <a:pt x="477" y="1"/>
                    <a:pt x="478" y="1"/>
                  </a:cubicBezTo>
                  <a:cubicBezTo>
                    <a:pt x="474" y="0"/>
                    <a:pt x="476" y="2"/>
                    <a:pt x="473" y="2"/>
                  </a:cubicBezTo>
                  <a:cubicBezTo>
                    <a:pt x="473" y="1"/>
                    <a:pt x="472" y="1"/>
                    <a:pt x="471" y="1"/>
                  </a:cubicBezTo>
                  <a:cubicBezTo>
                    <a:pt x="473" y="1"/>
                    <a:pt x="472" y="2"/>
                    <a:pt x="471" y="2"/>
                  </a:cubicBezTo>
                  <a:cubicBezTo>
                    <a:pt x="468" y="2"/>
                    <a:pt x="468" y="3"/>
                    <a:pt x="467" y="3"/>
                  </a:cubicBezTo>
                  <a:cubicBezTo>
                    <a:pt x="468" y="3"/>
                    <a:pt x="468" y="3"/>
                    <a:pt x="468" y="3"/>
                  </a:cubicBezTo>
                  <a:cubicBezTo>
                    <a:pt x="468" y="3"/>
                    <a:pt x="467" y="3"/>
                    <a:pt x="465" y="3"/>
                  </a:cubicBezTo>
                  <a:cubicBezTo>
                    <a:pt x="465" y="3"/>
                    <a:pt x="467" y="3"/>
                    <a:pt x="466" y="3"/>
                  </a:cubicBezTo>
                  <a:cubicBezTo>
                    <a:pt x="464" y="4"/>
                    <a:pt x="462" y="2"/>
                    <a:pt x="460" y="3"/>
                  </a:cubicBezTo>
                  <a:cubicBezTo>
                    <a:pt x="458" y="2"/>
                    <a:pt x="460" y="2"/>
                    <a:pt x="459" y="1"/>
                  </a:cubicBezTo>
                  <a:cubicBezTo>
                    <a:pt x="456" y="2"/>
                    <a:pt x="456" y="1"/>
                    <a:pt x="453" y="1"/>
                  </a:cubicBezTo>
                  <a:cubicBezTo>
                    <a:pt x="454" y="2"/>
                    <a:pt x="454" y="2"/>
                    <a:pt x="452" y="2"/>
                  </a:cubicBezTo>
                  <a:cubicBezTo>
                    <a:pt x="456" y="2"/>
                    <a:pt x="456" y="2"/>
                    <a:pt x="456" y="2"/>
                  </a:cubicBezTo>
                  <a:cubicBezTo>
                    <a:pt x="453" y="3"/>
                    <a:pt x="453" y="3"/>
                    <a:pt x="453" y="3"/>
                  </a:cubicBezTo>
                  <a:cubicBezTo>
                    <a:pt x="455" y="3"/>
                    <a:pt x="456" y="2"/>
                    <a:pt x="457" y="3"/>
                  </a:cubicBezTo>
                  <a:cubicBezTo>
                    <a:pt x="456" y="3"/>
                    <a:pt x="456" y="3"/>
                    <a:pt x="457" y="3"/>
                  </a:cubicBezTo>
                  <a:cubicBezTo>
                    <a:pt x="455" y="3"/>
                    <a:pt x="453" y="4"/>
                    <a:pt x="450" y="3"/>
                  </a:cubicBezTo>
                  <a:cubicBezTo>
                    <a:pt x="451" y="2"/>
                    <a:pt x="451" y="2"/>
                    <a:pt x="451" y="2"/>
                  </a:cubicBezTo>
                  <a:cubicBezTo>
                    <a:pt x="447" y="1"/>
                    <a:pt x="445" y="3"/>
                    <a:pt x="440" y="2"/>
                  </a:cubicBezTo>
                  <a:cubicBezTo>
                    <a:pt x="442" y="3"/>
                    <a:pt x="442" y="3"/>
                    <a:pt x="442" y="3"/>
                  </a:cubicBezTo>
                  <a:cubicBezTo>
                    <a:pt x="441" y="3"/>
                    <a:pt x="439" y="3"/>
                    <a:pt x="437" y="3"/>
                  </a:cubicBezTo>
                  <a:cubicBezTo>
                    <a:pt x="438" y="2"/>
                    <a:pt x="437" y="2"/>
                    <a:pt x="436" y="2"/>
                  </a:cubicBezTo>
                  <a:cubicBezTo>
                    <a:pt x="436" y="2"/>
                    <a:pt x="433" y="2"/>
                    <a:pt x="432" y="3"/>
                  </a:cubicBezTo>
                  <a:cubicBezTo>
                    <a:pt x="431" y="2"/>
                    <a:pt x="431" y="2"/>
                    <a:pt x="431" y="2"/>
                  </a:cubicBezTo>
                  <a:cubicBezTo>
                    <a:pt x="427" y="2"/>
                    <a:pt x="426" y="4"/>
                    <a:pt x="423" y="3"/>
                  </a:cubicBezTo>
                  <a:cubicBezTo>
                    <a:pt x="424" y="3"/>
                    <a:pt x="423" y="3"/>
                    <a:pt x="425" y="2"/>
                  </a:cubicBezTo>
                  <a:cubicBezTo>
                    <a:pt x="424" y="2"/>
                    <a:pt x="423" y="2"/>
                    <a:pt x="423" y="2"/>
                  </a:cubicBezTo>
                  <a:cubicBezTo>
                    <a:pt x="422" y="2"/>
                    <a:pt x="420" y="3"/>
                    <a:pt x="418" y="3"/>
                  </a:cubicBezTo>
                  <a:cubicBezTo>
                    <a:pt x="418" y="3"/>
                    <a:pt x="418" y="3"/>
                    <a:pt x="417" y="3"/>
                  </a:cubicBezTo>
                  <a:cubicBezTo>
                    <a:pt x="416" y="3"/>
                    <a:pt x="417" y="3"/>
                    <a:pt x="417" y="3"/>
                  </a:cubicBezTo>
                  <a:cubicBezTo>
                    <a:pt x="417" y="3"/>
                    <a:pt x="415" y="3"/>
                    <a:pt x="416" y="4"/>
                  </a:cubicBezTo>
                  <a:cubicBezTo>
                    <a:pt x="412" y="2"/>
                    <a:pt x="406" y="4"/>
                    <a:pt x="403" y="3"/>
                  </a:cubicBezTo>
                  <a:cubicBezTo>
                    <a:pt x="400" y="3"/>
                    <a:pt x="397" y="3"/>
                    <a:pt x="395" y="3"/>
                  </a:cubicBezTo>
                  <a:cubicBezTo>
                    <a:pt x="395" y="3"/>
                    <a:pt x="395" y="3"/>
                    <a:pt x="396" y="3"/>
                  </a:cubicBezTo>
                  <a:cubicBezTo>
                    <a:pt x="392" y="2"/>
                    <a:pt x="394" y="4"/>
                    <a:pt x="390" y="4"/>
                  </a:cubicBezTo>
                  <a:cubicBezTo>
                    <a:pt x="388" y="3"/>
                    <a:pt x="392" y="3"/>
                    <a:pt x="391" y="3"/>
                  </a:cubicBezTo>
                  <a:cubicBezTo>
                    <a:pt x="390" y="1"/>
                    <a:pt x="387" y="3"/>
                    <a:pt x="384" y="2"/>
                  </a:cubicBezTo>
                  <a:cubicBezTo>
                    <a:pt x="385" y="2"/>
                    <a:pt x="385" y="2"/>
                    <a:pt x="385" y="2"/>
                  </a:cubicBezTo>
                  <a:cubicBezTo>
                    <a:pt x="383" y="2"/>
                    <a:pt x="380" y="3"/>
                    <a:pt x="377" y="3"/>
                  </a:cubicBezTo>
                  <a:cubicBezTo>
                    <a:pt x="377" y="3"/>
                    <a:pt x="378" y="3"/>
                    <a:pt x="377" y="2"/>
                  </a:cubicBezTo>
                  <a:cubicBezTo>
                    <a:pt x="375" y="3"/>
                    <a:pt x="372" y="4"/>
                    <a:pt x="369" y="4"/>
                  </a:cubicBezTo>
                  <a:cubicBezTo>
                    <a:pt x="370" y="3"/>
                    <a:pt x="370" y="4"/>
                    <a:pt x="369" y="3"/>
                  </a:cubicBezTo>
                  <a:cubicBezTo>
                    <a:pt x="368" y="3"/>
                    <a:pt x="370" y="4"/>
                    <a:pt x="367" y="4"/>
                  </a:cubicBezTo>
                  <a:cubicBezTo>
                    <a:pt x="366" y="4"/>
                    <a:pt x="365" y="3"/>
                    <a:pt x="364" y="3"/>
                  </a:cubicBezTo>
                  <a:cubicBezTo>
                    <a:pt x="367" y="3"/>
                    <a:pt x="367" y="3"/>
                    <a:pt x="367" y="3"/>
                  </a:cubicBezTo>
                  <a:cubicBezTo>
                    <a:pt x="366" y="2"/>
                    <a:pt x="364" y="3"/>
                    <a:pt x="362" y="3"/>
                  </a:cubicBezTo>
                  <a:cubicBezTo>
                    <a:pt x="363" y="2"/>
                    <a:pt x="363" y="2"/>
                    <a:pt x="363" y="2"/>
                  </a:cubicBezTo>
                  <a:cubicBezTo>
                    <a:pt x="359" y="2"/>
                    <a:pt x="359" y="3"/>
                    <a:pt x="355" y="3"/>
                  </a:cubicBezTo>
                  <a:cubicBezTo>
                    <a:pt x="355" y="4"/>
                    <a:pt x="355" y="4"/>
                    <a:pt x="355" y="4"/>
                  </a:cubicBezTo>
                  <a:cubicBezTo>
                    <a:pt x="353" y="5"/>
                    <a:pt x="353" y="3"/>
                    <a:pt x="351" y="4"/>
                  </a:cubicBezTo>
                  <a:cubicBezTo>
                    <a:pt x="351" y="3"/>
                    <a:pt x="351" y="3"/>
                    <a:pt x="351" y="3"/>
                  </a:cubicBezTo>
                  <a:cubicBezTo>
                    <a:pt x="349" y="3"/>
                    <a:pt x="346" y="4"/>
                    <a:pt x="343" y="4"/>
                  </a:cubicBezTo>
                  <a:cubicBezTo>
                    <a:pt x="344" y="3"/>
                    <a:pt x="347" y="3"/>
                    <a:pt x="349" y="2"/>
                  </a:cubicBezTo>
                  <a:cubicBezTo>
                    <a:pt x="348" y="2"/>
                    <a:pt x="344" y="2"/>
                    <a:pt x="344" y="3"/>
                  </a:cubicBezTo>
                  <a:cubicBezTo>
                    <a:pt x="344" y="3"/>
                    <a:pt x="345" y="2"/>
                    <a:pt x="346" y="3"/>
                  </a:cubicBezTo>
                  <a:cubicBezTo>
                    <a:pt x="344" y="3"/>
                    <a:pt x="342" y="4"/>
                    <a:pt x="339" y="4"/>
                  </a:cubicBezTo>
                  <a:cubicBezTo>
                    <a:pt x="339" y="2"/>
                    <a:pt x="331" y="3"/>
                    <a:pt x="329" y="2"/>
                  </a:cubicBezTo>
                  <a:cubicBezTo>
                    <a:pt x="324" y="3"/>
                    <a:pt x="319" y="1"/>
                    <a:pt x="314" y="2"/>
                  </a:cubicBezTo>
                  <a:cubicBezTo>
                    <a:pt x="316" y="3"/>
                    <a:pt x="312" y="2"/>
                    <a:pt x="312" y="3"/>
                  </a:cubicBezTo>
                  <a:cubicBezTo>
                    <a:pt x="311" y="3"/>
                    <a:pt x="310" y="3"/>
                    <a:pt x="310" y="3"/>
                  </a:cubicBezTo>
                  <a:cubicBezTo>
                    <a:pt x="306" y="2"/>
                    <a:pt x="306" y="2"/>
                    <a:pt x="306" y="2"/>
                  </a:cubicBezTo>
                  <a:cubicBezTo>
                    <a:pt x="305" y="2"/>
                    <a:pt x="307" y="2"/>
                    <a:pt x="307" y="1"/>
                  </a:cubicBezTo>
                  <a:cubicBezTo>
                    <a:pt x="304" y="1"/>
                    <a:pt x="306" y="1"/>
                    <a:pt x="304" y="0"/>
                  </a:cubicBezTo>
                  <a:cubicBezTo>
                    <a:pt x="304" y="1"/>
                    <a:pt x="303" y="1"/>
                    <a:pt x="301" y="1"/>
                  </a:cubicBezTo>
                  <a:cubicBezTo>
                    <a:pt x="304" y="2"/>
                    <a:pt x="304" y="2"/>
                    <a:pt x="304" y="2"/>
                  </a:cubicBezTo>
                  <a:cubicBezTo>
                    <a:pt x="300" y="3"/>
                    <a:pt x="300" y="0"/>
                    <a:pt x="296" y="1"/>
                  </a:cubicBezTo>
                  <a:cubicBezTo>
                    <a:pt x="297" y="1"/>
                    <a:pt x="297" y="1"/>
                    <a:pt x="297" y="1"/>
                  </a:cubicBezTo>
                  <a:cubicBezTo>
                    <a:pt x="295" y="1"/>
                    <a:pt x="289" y="1"/>
                    <a:pt x="287" y="2"/>
                  </a:cubicBezTo>
                  <a:cubicBezTo>
                    <a:pt x="287" y="2"/>
                    <a:pt x="286" y="1"/>
                    <a:pt x="287" y="1"/>
                  </a:cubicBezTo>
                  <a:cubicBezTo>
                    <a:pt x="282" y="1"/>
                    <a:pt x="276" y="3"/>
                    <a:pt x="272" y="2"/>
                  </a:cubicBezTo>
                  <a:cubicBezTo>
                    <a:pt x="272" y="1"/>
                    <a:pt x="272" y="1"/>
                    <a:pt x="272" y="1"/>
                  </a:cubicBezTo>
                  <a:cubicBezTo>
                    <a:pt x="271" y="2"/>
                    <a:pt x="271" y="2"/>
                    <a:pt x="269" y="2"/>
                  </a:cubicBezTo>
                  <a:cubicBezTo>
                    <a:pt x="269" y="2"/>
                    <a:pt x="270" y="1"/>
                    <a:pt x="269" y="1"/>
                  </a:cubicBezTo>
                  <a:cubicBezTo>
                    <a:pt x="269" y="2"/>
                    <a:pt x="267" y="2"/>
                    <a:pt x="265" y="2"/>
                  </a:cubicBezTo>
                  <a:cubicBezTo>
                    <a:pt x="267" y="1"/>
                    <a:pt x="267" y="1"/>
                    <a:pt x="267" y="1"/>
                  </a:cubicBezTo>
                  <a:cubicBezTo>
                    <a:pt x="262" y="1"/>
                    <a:pt x="259" y="2"/>
                    <a:pt x="255" y="3"/>
                  </a:cubicBezTo>
                  <a:cubicBezTo>
                    <a:pt x="255" y="2"/>
                    <a:pt x="251" y="1"/>
                    <a:pt x="249" y="1"/>
                  </a:cubicBezTo>
                  <a:cubicBezTo>
                    <a:pt x="249" y="1"/>
                    <a:pt x="249" y="1"/>
                    <a:pt x="249" y="1"/>
                  </a:cubicBezTo>
                  <a:cubicBezTo>
                    <a:pt x="243" y="1"/>
                    <a:pt x="239" y="2"/>
                    <a:pt x="234" y="2"/>
                  </a:cubicBezTo>
                  <a:cubicBezTo>
                    <a:pt x="230" y="1"/>
                    <a:pt x="222" y="2"/>
                    <a:pt x="217" y="1"/>
                  </a:cubicBezTo>
                  <a:cubicBezTo>
                    <a:pt x="218" y="1"/>
                    <a:pt x="217" y="2"/>
                    <a:pt x="216" y="2"/>
                  </a:cubicBezTo>
                  <a:cubicBezTo>
                    <a:pt x="214" y="2"/>
                    <a:pt x="212" y="3"/>
                    <a:pt x="212" y="2"/>
                  </a:cubicBezTo>
                  <a:cubicBezTo>
                    <a:pt x="213" y="2"/>
                    <a:pt x="213" y="2"/>
                    <a:pt x="213" y="2"/>
                  </a:cubicBezTo>
                  <a:cubicBezTo>
                    <a:pt x="212" y="1"/>
                    <a:pt x="209" y="1"/>
                    <a:pt x="207" y="1"/>
                  </a:cubicBezTo>
                  <a:cubicBezTo>
                    <a:pt x="207" y="2"/>
                    <a:pt x="207" y="2"/>
                    <a:pt x="207" y="2"/>
                  </a:cubicBezTo>
                  <a:cubicBezTo>
                    <a:pt x="202" y="0"/>
                    <a:pt x="193" y="3"/>
                    <a:pt x="190" y="1"/>
                  </a:cubicBezTo>
                  <a:cubicBezTo>
                    <a:pt x="189" y="2"/>
                    <a:pt x="187" y="2"/>
                    <a:pt x="186" y="2"/>
                  </a:cubicBezTo>
                  <a:cubicBezTo>
                    <a:pt x="186" y="1"/>
                    <a:pt x="186" y="1"/>
                    <a:pt x="186" y="1"/>
                  </a:cubicBezTo>
                  <a:cubicBezTo>
                    <a:pt x="183" y="1"/>
                    <a:pt x="181" y="1"/>
                    <a:pt x="176" y="1"/>
                  </a:cubicBezTo>
                  <a:cubicBezTo>
                    <a:pt x="177" y="1"/>
                    <a:pt x="177" y="1"/>
                    <a:pt x="177" y="1"/>
                  </a:cubicBezTo>
                  <a:cubicBezTo>
                    <a:pt x="175" y="1"/>
                    <a:pt x="174" y="3"/>
                    <a:pt x="172" y="3"/>
                  </a:cubicBezTo>
                  <a:cubicBezTo>
                    <a:pt x="171" y="2"/>
                    <a:pt x="171" y="2"/>
                    <a:pt x="171" y="2"/>
                  </a:cubicBezTo>
                  <a:cubicBezTo>
                    <a:pt x="167" y="2"/>
                    <a:pt x="162" y="1"/>
                    <a:pt x="158" y="2"/>
                  </a:cubicBezTo>
                  <a:cubicBezTo>
                    <a:pt x="158" y="2"/>
                    <a:pt x="158" y="1"/>
                    <a:pt x="159" y="1"/>
                  </a:cubicBezTo>
                  <a:cubicBezTo>
                    <a:pt x="157" y="1"/>
                    <a:pt x="151" y="0"/>
                    <a:pt x="152" y="2"/>
                  </a:cubicBezTo>
                  <a:cubicBezTo>
                    <a:pt x="152" y="1"/>
                    <a:pt x="148" y="2"/>
                    <a:pt x="145" y="2"/>
                  </a:cubicBezTo>
                  <a:cubicBezTo>
                    <a:pt x="146" y="2"/>
                    <a:pt x="146" y="2"/>
                    <a:pt x="146" y="2"/>
                  </a:cubicBezTo>
                  <a:cubicBezTo>
                    <a:pt x="144" y="3"/>
                    <a:pt x="144" y="3"/>
                    <a:pt x="141" y="3"/>
                  </a:cubicBezTo>
                  <a:cubicBezTo>
                    <a:pt x="140" y="3"/>
                    <a:pt x="140" y="3"/>
                    <a:pt x="141" y="3"/>
                  </a:cubicBezTo>
                  <a:cubicBezTo>
                    <a:pt x="139" y="2"/>
                    <a:pt x="139" y="3"/>
                    <a:pt x="137" y="3"/>
                  </a:cubicBezTo>
                  <a:cubicBezTo>
                    <a:pt x="138" y="3"/>
                    <a:pt x="138" y="3"/>
                    <a:pt x="138" y="3"/>
                  </a:cubicBezTo>
                  <a:cubicBezTo>
                    <a:pt x="135" y="2"/>
                    <a:pt x="136" y="3"/>
                    <a:pt x="134" y="3"/>
                  </a:cubicBezTo>
                  <a:cubicBezTo>
                    <a:pt x="133" y="4"/>
                    <a:pt x="130" y="3"/>
                    <a:pt x="130" y="2"/>
                  </a:cubicBezTo>
                  <a:cubicBezTo>
                    <a:pt x="130" y="3"/>
                    <a:pt x="128" y="3"/>
                    <a:pt x="127" y="3"/>
                  </a:cubicBezTo>
                  <a:cubicBezTo>
                    <a:pt x="127" y="3"/>
                    <a:pt x="127" y="3"/>
                    <a:pt x="128" y="3"/>
                  </a:cubicBezTo>
                  <a:cubicBezTo>
                    <a:pt x="124" y="2"/>
                    <a:pt x="122" y="4"/>
                    <a:pt x="119" y="3"/>
                  </a:cubicBezTo>
                  <a:cubicBezTo>
                    <a:pt x="119" y="3"/>
                    <a:pt x="119" y="2"/>
                    <a:pt x="119" y="2"/>
                  </a:cubicBezTo>
                  <a:cubicBezTo>
                    <a:pt x="122" y="2"/>
                    <a:pt x="124" y="2"/>
                    <a:pt x="124" y="3"/>
                  </a:cubicBezTo>
                  <a:cubicBezTo>
                    <a:pt x="124" y="2"/>
                    <a:pt x="122" y="2"/>
                    <a:pt x="124" y="1"/>
                  </a:cubicBezTo>
                  <a:cubicBezTo>
                    <a:pt x="122" y="1"/>
                    <a:pt x="118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4" y="2"/>
                    <a:pt x="113" y="2"/>
                    <a:pt x="113" y="2"/>
                  </a:cubicBezTo>
                  <a:cubicBezTo>
                    <a:pt x="112" y="1"/>
                    <a:pt x="110" y="1"/>
                    <a:pt x="109" y="1"/>
                  </a:cubicBezTo>
                  <a:cubicBezTo>
                    <a:pt x="109" y="2"/>
                    <a:pt x="107" y="2"/>
                    <a:pt x="109" y="3"/>
                  </a:cubicBezTo>
                  <a:cubicBezTo>
                    <a:pt x="108" y="3"/>
                    <a:pt x="109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1" y="2"/>
                    <a:pt x="112" y="2"/>
                    <a:pt x="113" y="2"/>
                  </a:cubicBezTo>
                  <a:cubicBezTo>
                    <a:pt x="112" y="3"/>
                    <a:pt x="111" y="3"/>
                    <a:pt x="110" y="3"/>
                  </a:cubicBezTo>
                  <a:cubicBezTo>
                    <a:pt x="109" y="3"/>
                    <a:pt x="109" y="4"/>
                    <a:pt x="108" y="4"/>
                  </a:cubicBezTo>
                  <a:cubicBezTo>
                    <a:pt x="107" y="3"/>
                    <a:pt x="103" y="2"/>
                    <a:pt x="103" y="2"/>
                  </a:cubicBezTo>
                  <a:cubicBezTo>
                    <a:pt x="99" y="2"/>
                    <a:pt x="94" y="2"/>
                    <a:pt x="92" y="3"/>
                  </a:cubicBezTo>
                  <a:cubicBezTo>
                    <a:pt x="91" y="4"/>
                    <a:pt x="91" y="3"/>
                    <a:pt x="90" y="3"/>
                  </a:cubicBezTo>
                  <a:cubicBezTo>
                    <a:pt x="91" y="3"/>
                    <a:pt x="92" y="3"/>
                    <a:pt x="92" y="2"/>
                  </a:cubicBezTo>
                  <a:cubicBezTo>
                    <a:pt x="90" y="3"/>
                    <a:pt x="86" y="3"/>
                    <a:pt x="85" y="4"/>
                  </a:cubicBezTo>
                  <a:cubicBezTo>
                    <a:pt x="83" y="3"/>
                    <a:pt x="87" y="3"/>
                    <a:pt x="83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7" y="1"/>
                    <a:pt x="72" y="5"/>
                    <a:pt x="65" y="3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7" y="2"/>
                    <a:pt x="47" y="4"/>
                    <a:pt x="38" y="3"/>
                  </a:cubicBezTo>
                  <a:cubicBezTo>
                    <a:pt x="36" y="2"/>
                    <a:pt x="35" y="3"/>
                    <a:pt x="34" y="4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7" y="4"/>
                    <a:pt x="24" y="2"/>
                    <a:pt x="20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3"/>
                    <a:pt x="15" y="4"/>
                    <a:pt x="15" y="3"/>
                  </a:cubicBezTo>
                  <a:cubicBezTo>
                    <a:pt x="15" y="3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7" y="3"/>
                    <a:pt x="10" y="2"/>
                    <a:pt x="6" y="2"/>
                  </a:cubicBezTo>
                  <a:cubicBezTo>
                    <a:pt x="4" y="2"/>
                    <a:pt x="1" y="3"/>
                    <a:pt x="1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6"/>
                    <a:pt x="0" y="7"/>
                    <a:pt x="4" y="8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8"/>
                    <a:pt x="7" y="8"/>
                    <a:pt x="8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1" y="8"/>
                    <a:pt x="13" y="8"/>
                  </a:cubicBezTo>
                  <a:cubicBezTo>
                    <a:pt x="14" y="8"/>
                    <a:pt x="12" y="7"/>
                    <a:pt x="14" y="7"/>
                  </a:cubicBezTo>
                  <a:cubicBezTo>
                    <a:pt x="15" y="7"/>
                    <a:pt x="15" y="8"/>
                    <a:pt x="16" y="7"/>
                  </a:cubicBezTo>
                  <a:cubicBezTo>
                    <a:pt x="16" y="8"/>
                    <a:pt x="16" y="8"/>
                    <a:pt x="15" y="8"/>
                  </a:cubicBezTo>
                  <a:cubicBezTo>
                    <a:pt x="17" y="8"/>
                    <a:pt x="19" y="8"/>
                    <a:pt x="20" y="7"/>
                  </a:cubicBezTo>
                  <a:cubicBezTo>
                    <a:pt x="21" y="8"/>
                    <a:pt x="24" y="7"/>
                    <a:pt x="24" y="8"/>
                  </a:cubicBezTo>
                  <a:cubicBezTo>
                    <a:pt x="25" y="8"/>
                    <a:pt x="27" y="7"/>
                    <a:pt x="28" y="7"/>
                  </a:cubicBezTo>
                  <a:cubicBezTo>
                    <a:pt x="25" y="9"/>
                    <a:pt x="32" y="7"/>
                    <a:pt x="32" y="9"/>
                  </a:cubicBezTo>
                  <a:cubicBezTo>
                    <a:pt x="34" y="7"/>
                    <a:pt x="38" y="8"/>
                    <a:pt x="41" y="7"/>
                  </a:cubicBezTo>
                  <a:cubicBezTo>
                    <a:pt x="41" y="8"/>
                    <a:pt x="40" y="8"/>
                    <a:pt x="40" y="8"/>
                  </a:cubicBezTo>
                  <a:cubicBezTo>
                    <a:pt x="42" y="8"/>
                    <a:pt x="42" y="8"/>
                    <a:pt x="43" y="8"/>
                  </a:cubicBezTo>
                  <a:cubicBezTo>
                    <a:pt x="44" y="7"/>
                    <a:pt x="46" y="7"/>
                    <a:pt x="48" y="6"/>
                  </a:cubicBezTo>
                  <a:cubicBezTo>
                    <a:pt x="50" y="7"/>
                    <a:pt x="46" y="8"/>
                    <a:pt x="47" y="9"/>
                  </a:cubicBezTo>
                  <a:cubicBezTo>
                    <a:pt x="47" y="8"/>
                    <a:pt x="51" y="8"/>
                    <a:pt x="50" y="7"/>
                  </a:cubicBezTo>
                  <a:cubicBezTo>
                    <a:pt x="52" y="8"/>
                    <a:pt x="51" y="7"/>
                    <a:pt x="52" y="8"/>
                  </a:cubicBezTo>
                  <a:cubicBezTo>
                    <a:pt x="52" y="7"/>
                    <a:pt x="54" y="8"/>
                    <a:pt x="55" y="7"/>
                  </a:cubicBezTo>
                  <a:cubicBezTo>
                    <a:pt x="57" y="8"/>
                    <a:pt x="56" y="8"/>
                    <a:pt x="58" y="8"/>
                  </a:cubicBezTo>
                  <a:cubicBezTo>
                    <a:pt x="59" y="8"/>
                    <a:pt x="57" y="9"/>
                    <a:pt x="57" y="9"/>
                  </a:cubicBezTo>
                  <a:close/>
                  <a:moveTo>
                    <a:pt x="117" y="7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16" y="7"/>
                    <a:pt x="116" y="7"/>
                    <a:pt x="115" y="7"/>
                  </a:cubicBezTo>
                  <a:cubicBezTo>
                    <a:pt x="116" y="7"/>
                    <a:pt x="116" y="7"/>
                    <a:pt x="117" y="7"/>
                  </a:cubicBezTo>
                  <a:close/>
                  <a:moveTo>
                    <a:pt x="122" y="7"/>
                  </a:moveTo>
                  <a:cubicBezTo>
                    <a:pt x="121" y="7"/>
                    <a:pt x="120" y="7"/>
                    <a:pt x="120" y="7"/>
                  </a:cubicBezTo>
                  <a:cubicBezTo>
                    <a:pt x="119" y="6"/>
                    <a:pt x="120" y="6"/>
                    <a:pt x="120" y="6"/>
                  </a:cubicBezTo>
                  <a:cubicBezTo>
                    <a:pt x="120" y="6"/>
                    <a:pt x="121" y="6"/>
                    <a:pt x="122" y="7"/>
                  </a:cubicBezTo>
                  <a:close/>
                  <a:moveTo>
                    <a:pt x="111" y="1"/>
                  </a:moveTo>
                  <a:cubicBezTo>
                    <a:pt x="112" y="1"/>
                    <a:pt x="112" y="2"/>
                    <a:pt x="112" y="2"/>
                  </a:cubicBezTo>
                  <a:cubicBezTo>
                    <a:pt x="112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111" y="2"/>
                    <a:pt x="111" y="2"/>
                    <a:pt x="111" y="1"/>
                  </a:cubicBezTo>
                  <a:close/>
                </a:path>
              </a:pathLst>
            </a:custGeom>
            <a:solidFill>
              <a:srgbClr val="E7E7E7"/>
            </a:solidFill>
            <a:ln>
              <a:solidFill>
                <a:srgbClr val="ABBF08"/>
              </a:solidFill>
            </a:ln>
          </p:spPr>
          <p:txBody>
            <a:bodyPr vert="horz" wrap="square" lIns="121904" tIns="60952" rIns="121904" bIns="60952" numCol="1" anchor="t" anchorCtr="0" compatLnSpc="1">
              <a:prstTxWarp prst="textNoShape">
                <a:avLst/>
              </a:prstTxWarp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2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3095AC5-1672-FBB2-13A7-00637EAA5956}"/>
              </a:ext>
            </a:extLst>
          </p:cNvPr>
          <p:cNvSpPr txBox="1"/>
          <p:nvPr/>
        </p:nvSpPr>
        <p:spPr>
          <a:xfrm>
            <a:off x="9730269" y="1891080"/>
            <a:ext cx="1990676" cy="3642911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pt-PT" sz="1400" dirty="0">
                <a:latin typeface="☞GILROY-LIGHT" panose="00000400000000000000" charset="0"/>
                <a:cs typeface="+mn-cs"/>
              </a:rPr>
              <a:t>Foram definidos </a:t>
            </a:r>
            <a:r>
              <a:rPr lang="pt-PT" sz="1400" b="1" dirty="0">
                <a:latin typeface="☞GILROY-LIGHT" panose="00000400000000000000" charset="0"/>
                <a:cs typeface="+mn-cs"/>
              </a:rPr>
              <a:t>três</a:t>
            </a:r>
            <a:r>
              <a:rPr lang="pt-PT" sz="1400" dirty="0">
                <a:latin typeface="☞GILROY-LIGHT" panose="00000400000000000000" charset="0"/>
                <a:cs typeface="+mn-cs"/>
              </a:rPr>
              <a:t> </a:t>
            </a:r>
            <a:r>
              <a:rPr lang="pt-PT" sz="1400" b="1" dirty="0">
                <a:latin typeface="☞GILROY-LIGHT" panose="00000400000000000000" charset="0"/>
                <a:cs typeface="+mn-cs"/>
              </a:rPr>
              <a:t>horizontes temporais</a:t>
            </a:r>
            <a:r>
              <a:rPr lang="pt-PT" sz="1400" dirty="0">
                <a:latin typeface="☞GILROY-LIGHT" panose="00000400000000000000" charset="0"/>
                <a:cs typeface="+mn-cs"/>
              </a:rPr>
              <a:t>:</a:t>
            </a:r>
            <a:endParaRPr lang="en-CA" sz="1400" dirty="0">
              <a:latin typeface="☞GILROY-LIGHT" panose="00000400000000000000" charset="0"/>
              <a:cs typeface="+mn-cs"/>
            </a:endParaRPr>
          </a:p>
          <a:p>
            <a:pPr algn="ctr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endParaRPr lang="en-CA" sz="1400" dirty="0">
              <a:latin typeface="☞GILROY-LIGHT" panose="00000400000000000000" charset="0"/>
              <a:cs typeface="+mn-cs"/>
            </a:endParaRPr>
          </a:p>
          <a:p>
            <a:pPr marL="171450" indent="-1714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☞GILROY-LIGHT" panose="00000400000000000000" charset="0"/>
                <a:cs typeface="+mn-cs"/>
              </a:rPr>
              <a:t>Curto-</a:t>
            </a:r>
            <a:r>
              <a:rPr lang="en-CA" sz="1400" b="1" dirty="0" err="1">
                <a:latin typeface="☞GILROY-LIGHT" panose="00000400000000000000" charset="0"/>
                <a:cs typeface="+mn-cs"/>
              </a:rPr>
              <a:t>prazo</a:t>
            </a:r>
            <a:endParaRPr lang="en-CA" sz="1400" dirty="0">
              <a:latin typeface="☞GILROY-LIGHT" panose="00000400000000000000" charset="0"/>
              <a:cs typeface="+mn-cs"/>
            </a:endParaRPr>
          </a:p>
          <a:p>
            <a:pPr marL="171450" indent="-1714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endParaRPr lang="en-CA" sz="1400" dirty="0">
              <a:latin typeface="☞GILROY-LIGHT" panose="00000400000000000000" charset="0"/>
              <a:cs typeface="+mn-cs"/>
            </a:endParaRPr>
          </a:p>
          <a:p>
            <a:pPr marL="171450" indent="-1714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CA" sz="1400" b="1" dirty="0" err="1">
                <a:latin typeface="☞GILROY-LIGHT" panose="00000400000000000000" charset="0"/>
                <a:cs typeface="+mn-cs"/>
              </a:rPr>
              <a:t>Médio-prazo</a:t>
            </a:r>
            <a:r>
              <a:rPr lang="en-CA" sz="1400" dirty="0">
                <a:latin typeface="☞GILROY-LIGHT" panose="00000400000000000000" charset="0"/>
                <a:cs typeface="+mn-cs"/>
              </a:rPr>
              <a:t>: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fim</a:t>
            </a:r>
            <a:r>
              <a:rPr lang="en-US" sz="1400" dirty="0">
                <a:latin typeface="☞GILROY-LIGHT" panose="00000400000000000000" charset="0"/>
                <a:cs typeface="+mn-cs"/>
              </a:rPr>
              <a:t> da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concessão</a:t>
            </a:r>
            <a:r>
              <a:rPr lang="en-US" sz="1400" dirty="0">
                <a:latin typeface="☞GILROY-LIGHT" panose="00000400000000000000" charset="0"/>
                <a:cs typeface="+mn-cs"/>
              </a:rPr>
              <a:t>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rodoviária</a:t>
            </a:r>
            <a:r>
              <a:rPr lang="en-US" sz="1400" dirty="0">
                <a:latin typeface="☞GILROY-LIGHT" panose="00000400000000000000" charset="0"/>
                <a:cs typeface="+mn-cs"/>
              </a:rPr>
              <a:t> BCR</a:t>
            </a:r>
          </a:p>
          <a:p>
            <a:pPr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defRPr/>
            </a:pPr>
            <a:endParaRPr lang="en-CA" sz="1400" b="1" dirty="0">
              <a:latin typeface="☞GILROY-LIGHT" panose="00000400000000000000" charset="0"/>
              <a:cs typeface="+mn-cs"/>
            </a:endParaRPr>
          </a:p>
          <a:p>
            <a:pPr marL="171450" indent="-171450" eaLnBrk="1" fontAlgn="auto" hangingPunct="1"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/>
            </a:pPr>
            <a:r>
              <a:rPr lang="en-CA" sz="1400" b="1" dirty="0">
                <a:latin typeface="☞GILROY-LIGHT" panose="00000400000000000000" charset="0"/>
                <a:cs typeface="+mn-cs"/>
              </a:rPr>
              <a:t>Longo-</a:t>
            </a:r>
            <a:r>
              <a:rPr lang="en-CA" sz="1400" b="1" dirty="0" err="1">
                <a:latin typeface="☞GILROY-LIGHT" panose="00000400000000000000" charset="0"/>
                <a:cs typeface="+mn-cs"/>
              </a:rPr>
              <a:t>prazo</a:t>
            </a:r>
            <a:r>
              <a:rPr lang="en-CA" sz="1400" dirty="0">
                <a:latin typeface="☞GILROY-LIGHT" panose="00000400000000000000" charset="0"/>
                <a:cs typeface="+mn-cs"/>
              </a:rPr>
              <a:t>: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horizonte</a:t>
            </a:r>
            <a:r>
              <a:rPr lang="en-US" sz="1400" dirty="0">
                <a:latin typeface="☞GILROY-LIGHT" panose="00000400000000000000" charset="0"/>
                <a:cs typeface="+mn-cs"/>
              </a:rPr>
              <a:t> temporal do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objetivo</a:t>
            </a:r>
            <a:r>
              <a:rPr lang="en-US" sz="1400" dirty="0">
                <a:latin typeface="☞GILROY-LIGHT" panose="00000400000000000000" charset="0"/>
                <a:cs typeface="+mn-cs"/>
              </a:rPr>
              <a:t> de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neutralidade</a:t>
            </a:r>
            <a:r>
              <a:rPr lang="en-US" sz="1400" dirty="0">
                <a:latin typeface="☞GILROY-LIGHT" panose="00000400000000000000" charset="0"/>
                <a:cs typeface="+mn-cs"/>
              </a:rPr>
              <a:t> </a:t>
            </a:r>
            <a:r>
              <a:rPr lang="en-US" sz="1400" dirty="0" err="1">
                <a:latin typeface="☞GILROY-LIGHT" panose="00000400000000000000" charset="0"/>
                <a:cs typeface="+mn-cs"/>
              </a:rPr>
              <a:t>carbónica</a:t>
            </a:r>
            <a:endParaRPr lang="en-CA" sz="1400" dirty="0">
              <a:latin typeface="☞GILROY-LIGHT" panose="00000400000000000000" charset="0"/>
              <a:cs typeface="+mn-cs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D19206D0-F639-570E-25C5-63EC7D126A7D}"/>
              </a:ext>
            </a:extLst>
          </p:cNvPr>
          <p:cNvSpPr/>
          <p:nvPr/>
        </p:nvSpPr>
        <p:spPr bwMode="auto">
          <a:xfrm>
            <a:off x="9292055" y="2170617"/>
            <a:ext cx="679453" cy="3593916"/>
          </a:xfrm>
          <a:prstGeom prst="downArrow">
            <a:avLst>
              <a:gd name="adj1" fmla="val 33979"/>
              <a:gd name="adj2" fmla="val 38785"/>
            </a:avLst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982A223-D6D6-C1CF-15DA-622B5FDBFC7D}"/>
              </a:ext>
            </a:extLst>
          </p:cNvPr>
          <p:cNvSpPr/>
          <p:nvPr/>
        </p:nvSpPr>
        <p:spPr bwMode="auto">
          <a:xfrm>
            <a:off x="9361781" y="2550332"/>
            <a:ext cx="540000" cy="5400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  <a:cs typeface="+mn-cs"/>
              </a:rPr>
              <a:t>2025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D0824E6-2028-8ADB-F7C9-BE6FDF48AF6D}"/>
              </a:ext>
            </a:extLst>
          </p:cNvPr>
          <p:cNvSpPr/>
          <p:nvPr/>
        </p:nvSpPr>
        <p:spPr bwMode="auto">
          <a:xfrm>
            <a:off x="9361781" y="3534797"/>
            <a:ext cx="540000" cy="5400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1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2035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7167721-FAD4-0130-0304-E02D8C926687}"/>
              </a:ext>
            </a:extLst>
          </p:cNvPr>
          <p:cNvSpPr/>
          <p:nvPr/>
        </p:nvSpPr>
        <p:spPr bwMode="auto">
          <a:xfrm>
            <a:off x="9361781" y="4679577"/>
            <a:ext cx="540000" cy="54000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ES_tradnl" sz="1100" b="1" kern="0" dirty="0">
                <a:solidFill>
                  <a:sysClr val="windowText" lastClr="000000"/>
                </a:solidFill>
                <a:latin typeface="+mn-lt"/>
                <a:cs typeface="+mn-cs"/>
              </a:rPr>
              <a:t>2045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FB7E9CA-9BC4-8192-65F1-450B2D453759}"/>
              </a:ext>
            </a:extLst>
          </p:cNvPr>
          <p:cNvSpPr txBox="1"/>
          <p:nvPr/>
        </p:nvSpPr>
        <p:spPr>
          <a:xfrm>
            <a:off x="2896240" y="3321965"/>
            <a:ext cx="357062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sp>
        <p:nvSpPr>
          <p:cNvPr id="6144" name="TextBox 6143">
            <a:extLst>
              <a:ext uri="{FF2B5EF4-FFF2-40B4-BE49-F238E27FC236}">
                <a16:creationId xmlns:a16="http://schemas.microsoft.com/office/drawing/2014/main" id="{F67082F4-E804-91D9-6D9B-8B6D44410B1B}"/>
              </a:ext>
            </a:extLst>
          </p:cNvPr>
          <p:cNvSpPr txBox="1"/>
          <p:nvPr/>
        </p:nvSpPr>
        <p:spPr>
          <a:xfrm>
            <a:off x="4656613" y="3321965"/>
            <a:ext cx="357062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sp>
        <p:nvSpPr>
          <p:cNvPr id="6149" name="TextBox 6148">
            <a:extLst>
              <a:ext uri="{FF2B5EF4-FFF2-40B4-BE49-F238E27FC236}">
                <a16:creationId xmlns:a16="http://schemas.microsoft.com/office/drawing/2014/main" id="{2DEDDCBD-094D-72E9-6475-4149DAF6C5D2}"/>
              </a:ext>
            </a:extLst>
          </p:cNvPr>
          <p:cNvSpPr txBox="1"/>
          <p:nvPr/>
        </p:nvSpPr>
        <p:spPr>
          <a:xfrm>
            <a:off x="5443696" y="3321965"/>
            <a:ext cx="357062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sp>
        <p:nvSpPr>
          <p:cNvPr id="6151" name="TextBox 6150">
            <a:extLst>
              <a:ext uri="{FF2B5EF4-FFF2-40B4-BE49-F238E27FC236}">
                <a16:creationId xmlns:a16="http://schemas.microsoft.com/office/drawing/2014/main" id="{607A8532-7203-6DBF-7B5F-30F8E2B6DB54}"/>
              </a:ext>
            </a:extLst>
          </p:cNvPr>
          <p:cNvSpPr txBox="1"/>
          <p:nvPr/>
        </p:nvSpPr>
        <p:spPr>
          <a:xfrm>
            <a:off x="7359577" y="3321965"/>
            <a:ext cx="357062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sp>
        <p:nvSpPr>
          <p:cNvPr id="6154" name="TextBox 6153">
            <a:extLst>
              <a:ext uri="{FF2B5EF4-FFF2-40B4-BE49-F238E27FC236}">
                <a16:creationId xmlns:a16="http://schemas.microsoft.com/office/drawing/2014/main" id="{BF835F0D-557C-D743-D70D-3C6A48DF219D}"/>
              </a:ext>
            </a:extLst>
          </p:cNvPr>
          <p:cNvSpPr txBox="1"/>
          <p:nvPr/>
        </p:nvSpPr>
        <p:spPr>
          <a:xfrm>
            <a:off x="8136269" y="3321965"/>
            <a:ext cx="357062" cy="442035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2400" b="1" dirty="0">
                <a:latin typeface="Segoe Print" panose="02000600000000000000" pitchFamily="2" charset="0"/>
                <a:cs typeface="+mn-cs"/>
              </a:rPr>
              <a:t>+</a:t>
            </a:r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E8EA8A98-6290-9B21-DAF7-07062B629E7F}"/>
              </a:ext>
            </a:extLst>
          </p:cNvPr>
          <p:cNvGrpSpPr/>
          <p:nvPr/>
        </p:nvGrpSpPr>
        <p:grpSpPr>
          <a:xfrm>
            <a:off x="3978662" y="1921254"/>
            <a:ext cx="504000" cy="1080000"/>
            <a:chOff x="3929161" y="2376527"/>
            <a:chExt cx="396000" cy="964449"/>
          </a:xfrm>
        </p:grpSpPr>
        <p:cxnSp>
          <p:nvCxnSpPr>
            <p:cNvPr id="6156" name="Straight Connector 6155">
              <a:extLst>
                <a:ext uri="{FF2B5EF4-FFF2-40B4-BE49-F238E27FC236}">
                  <a16:creationId xmlns:a16="http://schemas.microsoft.com/office/drawing/2014/main" id="{F69354FF-CDAA-1EAE-73AB-663449845D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57097" y="2376527"/>
              <a:ext cx="0" cy="369662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dash"/>
              <a:miter lim="800000"/>
            </a:ln>
            <a:effectLst/>
          </p:spPr>
        </p:cxnSp>
        <p:grpSp>
          <p:nvGrpSpPr>
            <p:cNvPr id="6157" name="Group 6156">
              <a:extLst>
                <a:ext uri="{FF2B5EF4-FFF2-40B4-BE49-F238E27FC236}">
                  <a16:creationId xmlns:a16="http://schemas.microsoft.com/office/drawing/2014/main" id="{74252A97-BB99-FEA8-C5BC-AE59E4B38F29}"/>
                </a:ext>
              </a:extLst>
            </p:cNvPr>
            <p:cNvGrpSpPr/>
            <p:nvPr/>
          </p:nvGrpSpPr>
          <p:grpSpPr>
            <a:xfrm>
              <a:off x="3929161" y="2944976"/>
              <a:ext cx="396000" cy="396000"/>
              <a:chOff x="4820975" y="3183101"/>
              <a:chExt cx="561352" cy="561352"/>
            </a:xfrm>
          </p:grpSpPr>
          <p:sp>
            <p:nvSpPr>
              <p:cNvPr id="6158" name="Teardrop 6157">
                <a:extLst>
                  <a:ext uri="{FF2B5EF4-FFF2-40B4-BE49-F238E27FC236}">
                    <a16:creationId xmlns:a16="http://schemas.microsoft.com/office/drawing/2014/main" id="{539BB484-2B42-17A3-C4AD-8EE41628404C}"/>
                  </a:ext>
                </a:extLst>
              </p:cNvPr>
              <p:cNvSpPr/>
              <p:nvPr/>
            </p:nvSpPr>
            <p:spPr bwMode="ltGray">
              <a:xfrm rot="18900000">
                <a:off x="4820975" y="3183101"/>
                <a:ext cx="561352" cy="561352"/>
              </a:xfrm>
              <a:prstGeom prst="teardrop">
                <a:avLst>
                  <a:gd name="adj" fmla="val 20000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3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9" name="Teardrop 6158">
                <a:extLst>
                  <a:ext uri="{FF2B5EF4-FFF2-40B4-BE49-F238E27FC236}">
                    <a16:creationId xmlns:a16="http://schemas.microsoft.com/office/drawing/2014/main" id="{9057CFC5-3EC7-1762-704B-CF17CDD791A5}"/>
                  </a:ext>
                </a:extLst>
              </p:cNvPr>
              <p:cNvSpPr/>
              <p:nvPr/>
            </p:nvSpPr>
            <p:spPr bwMode="ltGray">
              <a:xfrm rot="18900000">
                <a:off x="4873690" y="3228362"/>
                <a:ext cx="462290" cy="462290"/>
              </a:xfrm>
              <a:prstGeom prst="teardrop">
                <a:avLst>
                  <a:gd name="adj" fmla="val 141932"/>
                </a:avLst>
              </a:prstGeom>
              <a:solidFill>
                <a:srgbClr val="FFC000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3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160" name="Picture 6159">
                <a:extLst>
                  <a:ext uri="{FF2B5EF4-FFF2-40B4-BE49-F238E27FC236}">
                    <a16:creationId xmlns:a16="http://schemas.microsoft.com/office/drawing/2014/main" id="{BA87D628-C01A-32E6-C586-53FB0081DF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alphaModFix/>
                <a:lum brigh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35007" y="3285792"/>
                <a:ext cx="346620" cy="371539"/>
              </a:xfrm>
              <a:prstGeom prst="rect">
                <a:avLst/>
              </a:prstGeom>
            </p:spPr>
          </p:pic>
        </p:grpSp>
      </p:grpSp>
      <p:grpSp>
        <p:nvGrpSpPr>
          <p:cNvPr id="6161" name="Group 6160">
            <a:extLst>
              <a:ext uri="{FF2B5EF4-FFF2-40B4-BE49-F238E27FC236}">
                <a16:creationId xmlns:a16="http://schemas.microsoft.com/office/drawing/2014/main" id="{631D8543-FFA9-9960-6A7F-B4C477A2807F}"/>
              </a:ext>
            </a:extLst>
          </p:cNvPr>
          <p:cNvGrpSpPr/>
          <p:nvPr/>
        </p:nvGrpSpPr>
        <p:grpSpPr>
          <a:xfrm>
            <a:off x="1447409" y="1899811"/>
            <a:ext cx="504000" cy="1080000"/>
            <a:chOff x="1130675" y="2376527"/>
            <a:chExt cx="396000" cy="964449"/>
          </a:xfrm>
        </p:grpSpPr>
        <p:cxnSp>
          <p:nvCxnSpPr>
            <p:cNvPr id="6162" name="Straight Connector 6161">
              <a:extLst>
                <a:ext uri="{FF2B5EF4-FFF2-40B4-BE49-F238E27FC236}">
                  <a16:creationId xmlns:a16="http://schemas.microsoft.com/office/drawing/2014/main" id="{A948F8B8-CD7A-E1A8-E968-0606642386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6095" y="2376527"/>
              <a:ext cx="0" cy="369662"/>
            </a:xfrm>
            <a:prstGeom prst="line">
              <a:avLst/>
            </a:prstGeom>
            <a:noFill/>
            <a:ln w="19050" cap="flat" cmpd="sng" algn="ctr">
              <a:solidFill>
                <a:srgbClr val="92D050"/>
              </a:solidFill>
              <a:prstDash val="dash"/>
              <a:miter lim="800000"/>
            </a:ln>
            <a:effectLst/>
          </p:spPr>
        </p:cxn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0D9FF9C9-FE25-5573-290D-F4DDD9E9F3CF}"/>
                </a:ext>
              </a:extLst>
            </p:cNvPr>
            <p:cNvGrpSpPr/>
            <p:nvPr/>
          </p:nvGrpSpPr>
          <p:grpSpPr>
            <a:xfrm>
              <a:off x="1130675" y="2944976"/>
              <a:ext cx="396000" cy="396000"/>
              <a:chOff x="1350468" y="3161113"/>
              <a:chExt cx="561352" cy="561352"/>
            </a:xfrm>
          </p:grpSpPr>
          <p:sp>
            <p:nvSpPr>
              <p:cNvPr id="6164" name="Teardrop 6163">
                <a:extLst>
                  <a:ext uri="{FF2B5EF4-FFF2-40B4-BE49-F238E27FC236}">
                    <a16:creationId xmlns:a16="http://schemas.microsoft.com/office/drawing/2014/main" id="{51ADF230-C367-C79C-D81A-9B75198B47E0}"/>
                  </a:ext>
                </a:extLst>
              </p:cNvPr>
              <p:cNvSpPr/>
              <p:nvPr/>
            </p:nvSpPr>
            <p:spPr bwMode="ltGray">
              <a:xfrm rot="18900000">
                <a:off x="1350468" y="3161113"/>
                <a:ext cx="561352" cy="561352"/>
              </a:xfrm>
              <a:prstGeom prst="teardrop">
                <a:avLst>
                  <a:gd name="adj" fmla="val 20000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3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65" name="Teardrop 6164">
                <a:extLst>
                  <a:ext uri="{FF2B5EF4-FFF2-40B4-BE49-F238E27FC236}">
                    <a16:creationId xmlns:a16="http://schemas.microsoft.com/office/drawing/2014/main" id="{27141FF5-AC61-317A-92F4-A1B8532F3ABB}"/>
                  </a:ext>
                </a:extLst>
              </p:cNvPr>
              <p:cNvSpPr/>
              <p:nvPr/>
            </p:nvSpPr>
            <p:spPr bwMode="ltGray">
              <a:xfrm rot="18900000">
                <a:off x="1399999" y="3210644"/>
                <a:ext cx="462290" cy="462290"/>
              </a:xfrm>
              <a:prstGeom prst="teardrop">
                <a:avLst>
                  <a:gd name="adj" fmla="val 141932"/>
                </a:avLst>
              </a:prstGeom>
              <a:solidFill>
                <a:srgbClr val="00B050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3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166" name="Picture 6165">
                <a:extLst>
                  <a:ext uri="{FF2B5EF4-FFF2-40B4-BE49-F238E27FC236}">
                    <a16:creationId xmlns:a16="http://schemas.microsoft.com/office/drawing/2014/main" id="{6B5117C6-3DDD-E617-F58B-861BB09793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lum brigh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59545" y="3279021"/>
                <a:ext cx="361200" cy="317035"/>
              </a:xfrm>
              <a:prstGeom prst="rect">
                <a:avLst/>
              </a:prstGeom>
              <a:effectLst>
                <a:glow rad="127000">
                  <a:srgbClr val="ABBF08">
                    <a:alpha val="0"/>
                  </a:srgbClr>
                </a:glow>
              </a:effectLst>
            </p:spPr>
          </p:pic>
        </p:grpSp>
      </p:grpSp>
      <p:grpSp>
        <p:nvGrpSpPr>
          <p:cNvPr id="6167" name="Group 6166">
            <a:extLst>
              <a:ext uri="{FF2B5EF4-FFF2-40B4-BE49-F238E27FC236}">
                <a16:creationId xmlns:a16="http://schemas.microsoft.com/office/drawing/2014/main" id="{8C5A97F5-2F34-C531-7F7F-4D462D371A12}"/>
              </a:ext>
            </a:extLst>
          </p:cNvPr>
          <p:cNvGrpSpPr/>
          <p:nvPr/>
        </p:nvGrpSpPr>
        <p:grpSpPr>
          <a:xfrm>
            <a:off x="6509016" y="1925856"/>
            <a:ext cx="504000" cy="1080000"/>
            <a:chOff x="6693415" y="2398515"/>
            <a:chExt cx="396000" cy="934900"/>
          </a:xfrm>
        </p:grpSpPr>
        <p:cxnSp>
          <p:nvCxnSpPr>
            <p:cNvPr id="6168" name="Straight Connector 6167">
              <a:extLst>
                <a:ext uri="{FF2B5EF4-FFF2-40B4-BE49-F238E27FC236}">
                  <a16:creationId xmlns:a16="http://schemas.microsoft.com/office/drawing/2014/main" id="{65287E17-8EE3-2488-62C6-713F3256ED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3867" y="2398515"/>
              <a:ext cx="0" cy="369662"/>
            </a:xfrm>
            <a:prstGeom prst="line">
              <a:avLst/>
            </a:prstGeom>
            <a:noFill/>
            <a:ln w="19050" cap="flat" cmpd="sng" algn="ctr">
              <a:solidFill>
                <a:srgbClr val="FA6F06"/>
              </a:solidFill>
              <a:prstDash val="dash"/>
              <a:miter lim="800000"/>
            </a:ln>
            <a:effectLst/>
          </p:spPr>
        </p:cxnSp>
        <p:grpSp>
          <p:nvGrpSpPr>
            <p:cNvPr id="6169" name="Group 6168">
              <a:extLst>
                <a:ext uri="{FF2B5EF4-FFF2-40B4-BE49-F238E27FC236}">
                  <a16:creationId xmlns:a16="http://schemas.microsoft.com/office/drawing/2014/main" id="{79BBBF98-BFBB-C05B-5C99-E1DAB3415B15}"/>
                </a:ext>
              </a:extLst>
            </p:cNvPr>
            <p:cNvGrpSpPr/>
            <p:nvPr/>
          </p:nvGrpSpPr>
          <p:grpSpPr>
            <a:xfrm>
              <a:off x="6693415" y="2937415"/>
              <a:ext cx="396000" cy="396000"/>
              <a:chOff x="7736698" y="3205090"/>
              <a:chExt cx="561352" cy="561352"/>
            </a:xfrm>
          </p:grpSpPr>
          <p:sp>
            <p:nvSpPr>
              <p:cNvPr id="6170" name="Teardrop 6169">
                <a:extLst>
                  <a:ext uri="{FF2B5EF4-FFF2-40B4-BE49-F238E27FC236}">
                    <a16:creationId xmlns:a16="http://schemas.microsoft.com/office/drawing/2014/main" id="{B08CC786-E511-AE44-B104-6C276C460CE4}"/>
                  </a:ext>
                </a:extLst>
              </p:cNvPr>
              <p:cNvSpPr/>
              <p:nvPr/>
            </p:nvSpPr>
            <p:spPr bwMode="ltGray">
              <a:xfrm rot="18900000">
                <a:off x="7736698" y="3205090"/>
                <a:ext cx="561352" cy="561352"/>
              </a:xfrm>
              <a:prstGeom prst="teardrop">
                <a:avLst>
                  <a:gd name="adj" fmla="val 200000"/>
                </a:avLst>
              </a:prstGeom>
              <a:solidFill>
                <a:srgbClr val="FFFFFF"/>
              </a:solidFill>
              <a:ln w="28575" cap="flat" cmpd="sng" algn="ctr">
                <a:solidFill>
                  <a:srgbClr val="FA6F06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3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1" name="Teardrop 6170">
                <a:extLst>
                  <a:ext uri="{FF2B5EF4-FFF2-40B4-BE49-F238E27FC236}">
                    <a16:creationId xmlns:a16="http://schemas.microsoft.com/office/drawing/2014/main" id="{46377B73-C322-AFDE-9AC5-987FBFD7FC22}"/>
                  </a:ext>
                </a:extLst>
              </p:cNvPr>
              <p:cNvSpPr/>
              <p:nvPr/>
            </p:nvSpPr>
            <p:spPr bwMode="ltGray">
              <a:xfrm rot="18900000">
                <a:off x="7786229" y="3254621"/>
                <a:ext cx="462290" cy="462290"/>
              </a:xfrm>
              <a:prstGeom prst="teardrop">
                <a:avLst>
                  <a:gd name="adj" fmla="val 141932"/>
                </a:avLst>
              </a:prstGeom>
              <a:solidFill>
                <a:srgbClr val="FA6F06"/>
              </a:solidFill>
              <a:ln w="571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32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6172" name="Picture 6171">
                <a:extLst>
                  <a:ext uri="{FF2B5EF4-FFF2-40B4-BE49-F238E27FC236}">
                    <a16:creationId xmlns:a16="http://schemas.microsoft.com/office/drawing/2014/main" id="{4D64AE15-7F7D-CE1D-E35D-D29799BD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lum brigh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41644" y="3266316"/>
                <a:ext cx="365878" cy="397055"/>
              </a:xfrm>
              <a:prstGeom prst="rect">
                <a:avLst/>
              </a:prstGeom>
            </p:spPr>
          </p:pic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3DD72AC9-C34C-7C10-00AD-E5B6F51FD57A}"/>
              </a:ext>
            </a:extLst>
          </p:cNvPr>
          <p:cNvCxnSpPr>
            <a:cxnSpLocks/>
          </p:cNvCxnSpPr>
          <p:nvPr/>
        </p:nvCxnSpPr>
        <p:spPr bwMode="auto">
          <a:xfrm>
            <a:off x="455759" y="4808684"/>
            <a:ext cx="86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48" name="Straight Connector 6147">
            <a:extLst>
              <a:ext uri="{FF2B5EF4-FFF2-40B4-BE49-F238E27FC236}">
                <a16:creationId xmlns:a16="http://schemas.microsoft.com/office/drawing/2014/main" id="{A2F82E5A-77B4-A67C-7A56-C587D3B68F08}"/>
              </a:ext>
            </a:extLst>
          </p:cNvPr>
          <p:cNvCxnSpPr>
            <a:cxnSpLocks/>
          </p:cNvCxnSpPr>
          <p:nvPr/>
        </p:nvCxnSpPr>
        <p:spPr bwMode="auto">
          <a:xfrm>
            <a:off x="455759" y="5536040"/>
            <a:ext cx="86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77" name="TextBox 6176">
            <a:extLst>
              <a:ext uri="{FF2B5EF4-FFF2-40B4-BE49-F238E27FC236}">
                <a16:creationId xmlns:a16="http://schemas.microsoft.com/office/drawing/2014/main" id="{F5276581-05E1-2623-7F09-DE24EF3D1615}"/>
              </a:ext>
            </a:extLst>
          </p:cNvPr>
          <p:cNvSpPr txBox="1"/>
          <p:nvPr/>
        </p:nvSpPr>
        <p:spPr>
          <a:xfrm>
            <a:off x="2000470" y="1907416"/>
            <a:ext cx="1919721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1" dirty="0" err="1">
                <a:solidFill>
                  <a:srgbClr val="92D050"/>
                </a:solidFill>
                <a:latin typeface="+mn-lt"/>
              </a:rPr>
              <a:t>Cenário</a:t>
            </a:r>
            <a:r>
              <a:rPr lang="en-US" sz="1800" b="1" dirty="0">
                <a:solidFill>
                  <a:srgbClr val="92D050"/>
                </a:solidFill>
                <a:latin typeface="+mn-lt"/>
              </a:rPr>
              <a:t> 1:</a:t>
            </a:r>
            <a:br>
              <a:rPr lang="en-US" sz="1800" b="1" dirty="0">
                <a:solidFill>
                  <a:srgbClr val="92D050"/>
                </a:solidFill>
                <a:latin typeface="+mn-lt"/>
              </a:rPr>
            </a:br>
            <a:r>
              <a:rPr lang="en-US" sz="1800" b="1" dirty="0">
                <a:solidFill>
                  <a:srgbClr val="92D050"/>
                </a:solidFill>
                <a:latin typeface="+mn-lt"/>
              </a:rPr>
              <a:t> NZE &amp; SSP1 - 1.9</a:t>
            </a:r>
          </a:p>
        </p:txBody>
      </p:sp>
      <p:sp>
        <p:nvSpPr>
          <p:cNvPr id="6178" name="TextBox 6177">
            <a:extLst>
              <a:ext uri="{FF2B5EF4-FFF2-40B4-BE49-F238E27FC236}">
                <a16:creationId xmlns:a16="http://schemas.microsoft.com/office/drawing/2014/main" id="{DD029798-3CA3-57F4-34CB-88BF51D773C9}"/>
              </a:ext>
            </a:extLst>
          </p:cNvPr>
          <p:cNvSpPr txBox="1"/>
          <p:nvPr/>
        </p:nvSpPr>
        <p:spPr>
          <a:xfrm>
            <a:off x="4454237" y="1907416"/>
            <a:ext cx="201237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 defTabSz="1115936"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rgbClr val="FFC000"/>
                </a:solidFill>
                <a:latin typeface="+mn-lt"/>
              </a:rPr>
              <a:t>Cenário</a:t>
            </a:r>
            <a:r>
              <a:rPr lang="en-US" sz="1800" b="1" dirty="0">
                <a:solidFill>
                  <a:srgbClr val="FFC000"/>
                </a:solidFill>
                <a:latin typeface="+mn-lt"/>
              </a:rPr>
              <a:t> 2: </a:t>
            </a:r>
          </a:p>
          <a:p>
            <a:pPr marL="0" indent="0" algn="ctr" defTabSz="1115936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FC000"/>
                </a:solidFill>
                <a:latin typeface="+mn-lt"/>
              </a:rPr>
              <a:t>STEPS &amp; SSP2 - 4.5</a:t>
            </a:r>
            <a:endParaRPr lang="en-US" sz="1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179" name="TextBox 6178">
            <a:extLst>
              <a:ext uri="{FF2B5EF4-FFF2-40B4-BE49-F238E27FC236}">
                <a16:creationId xmlns:a16="http://schemas.microsoft.com/office/drawing/2014/main" id="{087E34A9-296B-F922-12D4-F37A5BCB46D0}"/>
              </a:ext>
            </a:extLst>
          </p:cNvPr>
          <p:cNvSpPr txBox="1"/>
          <p:nvPr/>
        </p:nvSpPr>
        <p:spPr>
          <a:xfrm>
            <a:off x="7009533" y="1907416"/>
            <a:ext cx="208251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indent="0" algn="ctr" defTabSz="1115936">
              <a:buFont typeface="Arial" panose="020B0604020202020204" pitchFamily="34" charset="0"/>
              <a:buNone/>
            </a:pPr>
            <a:r>
              <a:rPr lang="en-US" sz="1800" b="1" dirty="0" err="1">
                <a:solidFill>
                  <a:srgbClr val="FA6F06"/>
                </a:solidFill>
                <a:latin typeface="+mn-lt"/>
              </a:rPr>
              <a:t>Cenário</a:t>
            </a:r>
            <a:r>
              <a:rPr lang="en-US" sz="1800" b="1" dirty="0">
                <a:solidFill>
                  <a:srgbClr val="FA6F06"/>
                </a:solidFill>
                <a:latin typeface="+mn-lt"/>
              </a:rPr>
              <a:t> 3: </a:t>
            </a:r>
          </a:p>
          <a:p>
            <a:pPr marL="0" indent="0" algn="ctr" defTabSz="1115936"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rgbClr val="FA6F06"/>
                </a:solidFill>
                <a:latin typeface="+mn-lt"/>
              </a:rPr>
              <a:t>STEPS &amp; SSP5 – 8.5</a:t>
            </a:r>
            <a:endParaRPr lang="en-US" sz="1800" b="1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6181" name="TextBox 6180">
            <a:extLst>
              <a:ext uri="{FF2B5EF4-FFF2-40B4-BE49-F238E27FC236}">
                <a16:creationId xmlns:a16="http://schemas.microsoft.com/office/drawing/2014/main" id="{C01A0857-5689-D6A9-65D9-F37A9A761E40}"/>
              </a:ext>
            </a:extLst>
          </p:cNvPr>
          <p:cNvSpPr txBox="1"/>
          <p:nvPr/>
        </p:nvSpPr>
        <p:spPr>
          <a:xfrm>
            <a:off x="1332635" y="3219817"/>
            <a:ext cx="95336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>
                <a:latin typeface="+mn-lt"/>
              </a:rPr>
              <a:t>IEA Net Zero Emissions by 2050</a:t>
            </a:r>
          </a:p>
        </p:txBody>
      </p:sp>
      <p:sp>
        <p:nvSpPr>
          <p:cNvPr id="6182" name="TextBox 6181">
            <a:extLst>
              <a:ext uri="{FF2B5EF4-FFF2-40B4-BE49-F238E27FC236}">
                <a16:creationId xmlns:a16="http://schemas.microsoft.com/office/drawing/2014/main" id="{8EC10106-2120-F431-9214-9562AD8D4ED4}"/>
              </a:ext>
            </a:extLst>
          </p:cNvPr>
          <p:cNvSpPr txBox="1"/>
          <p:nvPr/>
        </p:nvSpPr>
        <p:spPr>
          <a:xfrm>
            <a:off x="2202008" y="3127484"/>
            <a:ext cx="874568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>
                <a:latin typeface="+mn-lt"/>
              </a:rPr>
              <a:t>NGFS Net Zero Emissions by 2050</a:t>
            </a:r>
          </a:p>
        </p:txBody>
      </p:sp>
      <p:sp>
        <p:nvSpPr>
          <p:cNvPr id="6183" name="TextBox 6182">
            <a:extLst>
              <a:ext uri="{FF2B5EF4-FFF2-40B4-BE49-F238E27FC236}">
                <a16:creationId xmlns:a16="http://schemas.microsoft.com/office/drawing/2014/main" id="{4B2E9F86-805A-0398-6017-470F5DF9AAC6}"/>
              </a:ext>
            </a:extLst>
          </p:cNvPr>
          <p:cNvSpPr txBox="1"/>
          <p:nvPr/>
        </p:nvSpPr>
        <p:spPr>
          <a:xfrm>
            <a:off x="3071380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200" dirty="0">
                <a:latin typeface="+mn-lt"/>
              </a:rPr>
              <a:t>Cenários de negócio Brisa</a:t>
            </a:r>
            <a:endParaRPr lang="en-US" sz="1200" dirty="0">
              <a:latin typeface="+mn-lt"/>
            </a:endParaRPr>
          </a:p>
        </p:txBody>
      </p:sp>
      <p:sp>
        <p:nvSpPr>
          <p:cNvPr id="6185" name="TextBox 6184">
            <a:extLst>
              <a:ext uri="{FF2B5EF4-FFF2-40B4-BE49-F238E27FC236}">
                <a16:creationId xmlns:a16="http://schemas.microsoft.com/office/drawing/2014/main" id="{AD05EAEF-CEF1-B82D-70A3-CD3A0AB8755A}"/>
              </a:ext>
            </a:extLst>
          </p:cNvPr>
          <p:cNvSpPr txBox="1"/>
          <p:nvPr/>
        </p:nvSpPr>
        <p:spPr>
          <a:xfrm>
            <a:off x="1683330" y="4854445"/>
            <a:ext cx="2119746" cy="654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IPCC SSP1 – RCP 1.9</a:t>
            </a:r>
            <a:r>
              <a:rPr lang="en-US" sz="1200" b="1" baseline="30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1</a:t>
            </a:r>
          </a:p>
          <a:p>
            <a:pPr algn="ctr">
              <a:lnSpc>
                <a:spcPts val="1500"/>
              </a:lnSpc>
            </a:pPr>
            <a:r>
              <a:rPr lang="en-US" sz="1200" i="1" dirty="0" err="1">
                <a:latin typeface="☞GILROY-LIGHT" panose="00000400000000000000" charset="0"/>
              </a:rPr>
              <a:t>Aumento</a:t>
            </a:r>
            <a:r>
              <a:rPr lang="en-US" sz="1200" i="1" dirty="0">
                <a:latin typeface="☞GILROY-LIGHT" panose="00000400000000000000" charset="0"/>
              </a:rPr>
              <a:t> da </a:t>
            </a:r>
            <a:r>
              <a:rPr lang="en-US" sz="1200" i="1" dirty="0" err="1">
                <a:latin typeface="☞GILROY-LIGHT" panose="00000400000000000000" charset="0"/>
              </a:rPr>
              <a:t>temperatura</a:t>
            </a:r>
            <a:r>
              <a:rPr lang="en-US" sz="1200" i="1" dirty="0">
                <a:latin typeface="☞GILROY-LIGHT" panose="00000400000000000000" charset="0"/>
              </a:rPr>
              <a:t> media de 1.0-1.9 ºC </a:t>
            </a:r>
            <a:r>
              <a:rPr lang="en-US" sz="1200" i="1" dirty="0" err="1">
                <a:latin typeface="☞GILROY-LIGHT" panose="00000400000000000000" charset="0"/>
              </a:rPr>
              <a:t>até</a:t>
            </a:r>
            <a:r>
              <a:rPr lang="en-US" sz="1200" i="1" dirty="0">
                <a:latin typeface="☞GILROY-LIGHT" panose="00000400000000000000" charset="0"/>
              </a:rPr>
              <a:t> 2100</a:t>
            </a:r>
            <a:endParaRPr lang="pt-PT" sz="1200" dirty="0">
              <a:latin typeface="+mn-lt"/>
            </a:endParaRPr>
          </a:p>
        </p:txBody>
      </p:sp>
      <p:sp>
        <p:nvSpPr>
          <p:cNvPr id="6186" name="TextBox 6185">
            <a:extLst>
              <a:ext uri="{FF2B5EF4-FFF2-40B4-BE49-F238E27FC236}">
                <a16:creationId xmlns:a16="http://schemas.microsoft.com/office/drawing/2014/main" id="{6F8095CD-C2B4-192C-B333-5D2C993CD825}"/>
              </a:ext>
            </a:extLst>
          </p:cNvPr>
          <p:cNvSpPr txBox="1"/>
          <p:nvPr/>
        </p:nvSpPr>
        <p:spPr>
          <a:xfrm>
            <a:off x="6898695" y="4854445"/>
            <a:ext cx="2203739" cy="654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40C"/>
                </a:solidFill>
                <a:latin typeface="☞GILROY-LIGHT" panose="00000400000000000000" charset="0"/>
                <a:cs typeface="Calibri" panose="020F0502020204030204" pitchFamily="34" charset="0"/>
              </a:rPr>
              <a:t>IPCC SSP5 – RCP 8.5</a:t>
            </a:r>
          </a:p>
          <a:p>
            <a:pPr algn="ctr">
              <a:lnSpc>
                <a:spcPts val="1500"/>
              </a:lnSpc>
            </a:pPr>
            <a:r>
              <a:rPr lang="en-US" sz="1200" i="1" dirty="0" err="1">
                <a:latin typeface="☞GILROY-LIGHT" panose="00000400000000000000" charset="0"/>
              </a:rPr>
              <a:t>Aumento</a:t>
            </a:r>
            <a:r>
              <a:rPr lang="en-US" sz="1200" i="1" dirty="0">
                <a:latin typeface="☞GILROY-LIGHT" panose="00000400000000000000" charset="0"/>
              </a:rPr>
              <a:t> da </a:t>
            </a:r>
            <a:r>
              <a:rPr lang="en-US" sz="1200" i="1" dirty="0" err="1">
                <a:latin typeface="☞GILROY-LIGHT" panose="00000400000000000000" charset="0"/>
              </a:rPr>
              <a:t>temperatura</a:t>
            </a:r>
            <a:r>
              <a:rPr lang="en-US" sz="1200" i="1" dirty="0">
                <a:latin typeface="☞GILROY-LIGHT" panose="00000400000000000000" charset="0"/>
              </a:rPr>
              <a:t> </a:t>
            </a:r>
            <a:r>
              <a:rPr lang="en-US" sz="1200" i="1" dirty="0" err="1">
                <a:latin typeface="☞GILROY-LIGHT" panose="00000400000000000000" charset="0"/>
              </a:rPr>
              <a:t>média</a:t>
            </a:r>
            <a:r>
              <a:rPr lang="en-US" sz="1200" i="1" dirty="0">
                <a:latin typeface="☞GILROY-LIGHT" panose="00000400000000000000" charset="0"/>
              </a:rPr>
              <a:t> 3.3-5.7 ºC </a:t>
            </a:r>
            <a:r>
              <a:rPr lang="en-US" sz="1200" i="1" dirty="0" err="1">
                <a:latin typeface="☞GILROY-LIGHT" panose="00000400000000000000" charset="0"/>
              </a:rPr>
              <a:t>até</a:t>
            </a:r>
            <a:r>
              <a:rPr lang="en-US" sz="1200" i="1" dirty="0">
                <a:latin typeface="☞GILROY-LIGHT" panose="00000400000000000000" charset="0"/>
              </a:rPr>
              <a:t> 2100</a:t>
            </a:r>
            <a:endParaRPr lang="en-US" sz="1200" b="0" dirty="0">
              <a:solidFill>
                <a:schemeClr val="bg2">
                  <a:lumMod val="75000"/>
                </a:schemeClr>
              </a:solidFill>
              <a:latin typeface="☞GILROY-LIGHT" panose="00000400000000000000" charset="0"/>
              <a:cs typeface="Calibri" panose="020F0502020204030204" pitchFamily="34" charset="0"/>
            </a:endParaRPr>
          </a:p>
        </p:txBody>
      </p:sp>
      <p:sp>
        <p:nvSpPr>
          <p:cNvPr id="6187" name="TextBox 6186">
            <a:extLst>
              <a:ext uri="{FF2B5EF4-FFF2-40B4-BE49-F238E27FC236}">
                <a16:creationId xmlns:a16="http://schemas.microsoft.com/office/drawing/2014/main" id="{EA6E3EB0-C9DA-2F6C-67CD-B56E8DD4C19B}"/>
              </a:ext>
            </a:extLst>
          </p:cNvPr>
          <p:cNvSpPr txBox="1"/>
          <p:nvPr/>
        </p:nvSpPr>
        <p:spPr>
          <a:xfrm>
            <a:off x="4239492" y="4854445"/>
            <a:ext cx="2327563" cy="654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00040C"/>
                </a:solidFill>
                <a:latin typeface="☞GILROY-LIGHT" panose="00000400000000000000" charset="0"/>
                <a:cs typeface="Calibri" panose="020F0502020204030204" pitchFamily="34" charset="0"/>
              </a:rPr>
              <a:t>IPCC SSP2 – RCP 4.5</a:t>
            </a:r>
          </a:p>
          <a:p>
            <a:pPr algn="ctr">
              <a:lnSpc>
                <a:spcPts val="1500"/>
              </a:lnSpc>
            </a:pPr>
            <a:r>
              <a:rPr lang="en-US" sz="1200" i="1" dirty="0" err="1">
                <a:latin typeface="☞GILROY-LIGHT" panose="00000400000000000000" charset="0"/>
              </a:rPr>
              <a:t>Aumento</a:t>
            </a:r>
            <a:r>
              <a:rPr lang="en-US" sz="1200" i="1" dirty="0">
                <a:latin typeface="☞GILROY-LIGHT" panose="00000400000000000000" charset="0"/>
              </a:rPr>
              <a:t> da </a:t>
            </a:r>
            <a:r>
              <a:rPr lang="en-US" sz="1200" i="1" dirty="0" err="1">
                <a:latin typeface="☞GILROY-LIGHT" panose="00000400000000000000" charset="0"/>
              </a:rPr>
              <a:t>temperatura</a:t>
            </a:r>
            <a:r>
              <a:rPr lang="en-US" sz="1200" i="1" dirty="0">
                <a:latin typeface="☞GILROY-LIGHT" panose="00000400000000000000" charset="0"/>
              </a:rPr>
              <a:t> </a:t>
            </a:r>
            <a:r>
              <a:rPr lang="en-US" sz="1200" i="1" dirty="0" err="1">
                <a:latin typeface="☞GILROY-LIGHT" panose="00000400000000000000" charset="0"/>
              </a:rPr>
              <a:t>média</a:t>
            </a:r>
            <a:r>
              <a:rPr lang="en-US" sz="1200" i="1" dirty="0">
                <a:latin typeface="☞GILROY-LIGHT" panose="00000400000000000000" charset="0"/>
              </a:rPr>
              <a:t> de 2.1-3.5 ºC </a:t>
            </a:r>
            <a:r>
              <a:rPr lang="en-US" sz="1200" i="1" dirty="0" err="1">
                <a:latin typeface="☞GILROY-LIGHT" panose="00000400000000000000" charset="0"/>
              </a:rPr>
              <a:t>até</a:t>
            </a:r>
            <a:r>
              <a:rPr lang="en-US" sz="1200" i="1" dirty="0">
                <a:latin typeface="☞GILROY-LIGHT" panose="00000400000000000000" charset="0"/>
              </a:rPr>
              <a:t> 2100</a:t>
            </a:r>
            <a:endParaRPr lang="pt-PT" sz="1200" dirty="0">
              <a:latin typeface="+mn-lt"/>
            </a:endParaRPr>
          </a:p>
        </p:txBody>
      </p:sp>
      <p:sp>
        <p:nvSpPr>
          <p:cNvPr id="6188" name="TextBox 6187">
            <a:extLst>
              <a:ext uri="{FF2B5EF4-FFF2-40B4-BE49-F238E27FC236}">
                <a16:creationId xmlns:a16="http://schemas.microsoft.com/office/drawing/2014/main" id="{0B103D55-A314-0CCD-ACAA-12FCC61F6CD6}"/>
              </a:ext>
            </a:extLst>
          </p:cNvPr>
          <p:cNvSpPr txBox="1"/>
          <p:nvPr/>
        </p:nvSpPr>
        <p:spPr>
          <a:xfrm>
            <a:off x="5624080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200" dirty="0">
                <a:latin typeface="+mn-lt"/>
              </a:rPr>
              <a:t>Cenários de negócio Brisa</a:t>
            </a:r>
            <a:endParaRPr lang="en-US" sz="1200" dirty="0">
              <a:latin typeface="+mn-lt"/>
            </a:endParaRPr>
          </a:p>
        </p:txBody>
      </p:sp>
      <p:sp>
        <p:nvSpPr>
          <p:cNvPr id="6189" name="TextBox 6188">
            <a:extLst>
              <a:ext uri="{FF2B5EF4-FFF2-40B4-BE49-F238E27FC236}">
                <a16:creationId xmlns:a16="http://schemas.microsoft.com/office/drawing/2014/main" id="{B322D7E1-F1F3-0F21-03E7-1D217C15BDA2}"/>
              </a:ext>
            </a:extLst>
          </p:cNvPr>
          <p:cNvSpPr txBox="1"/>
          <p:nvPr/>
        </p:nvSpPr>
        <p:spPr>
          <a:xfrm>
            <a:off x="8301472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23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 sz="1200" dirty="0">
                <a:latin typeface="+mn-lt"/>
              </a:rPr>
              <a:t>Cenários de negócio Brisa</a:t>
            </a:r>
            <a:endParaRPr lang="en-US" sz="1200" dirty="0">
              <a:latin typeface="+mn-lt"/>
            </a:endParaRPr>
          </a:p>
        </p:txBody>
      </p:sp>
      <p:sp>
        <p:nvSpPr>
          <p:cNvPr id="6190" name="TextBox 6189">
            <a:extLst>
              <a:ext uri="{FF2B5EF4-FFF2-40B4-BE49-F238E27FC236}">
                <a16:creationId xmlns:a16="http://schemas.microsoft.com/office/drawing/2014/main" id="{A60ECAB8-FDD9-C1EC-F7E3-C4B6559E577F}"/>
              </a:ext>
            </a:extLst>
          </p:cNvPr>
          <p:cNvSpPr txBox="1"/>
          <p:nvPr/>
        </p:nvSpPr>
        <p:spPr>
          <a:xfrm>
            <a:off x="3958071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200" b="1" dirty="0">
                <a:latin typeface="☞GILROY-LIGHT" panose="00000400000000000000" charset="0"/>
              </a:rPr>
              <a:t>IEA STEPS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>
                <a:latin typeface="☞GILROY-LIGHT" panose="00000400000000000000" charset="0"/>
              </a:rPr>
              <a:t>Stated Policies</a:t>
            </a:r>
          </a:p>
        </p:txBody>
      </p:sp>
      <p:sp>
        <p:nvSpPr>
          <p:cNvPr id="6191" name="TextBox 6190">
            <a:extLst>
              <a:ext uri="{FF2B5EF4-FFF2-40B4-BE49-F238E27FC236}">
                <a16:creationId xmlns:a16="http://schemas.microsoft.com/office/drawing/2014/main" id="{037A7BD4-A8F3-0C57-B552-DF8EC6914D6E}"/>
              </a:ext>
            </a:extLst>
          </p:cNvPr>
          <p:cNvSpPr txBox="1"/>
          <p:nvPr/>
        </p:nvSpPr>
        <p:spPr>
          <a:xfrm>
            <a:off x="4775489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NGFS </a:t>
            </a:r>
            <a:r>
              <a:rPr lang="en-US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Current Policies</a:t>
            </a:r>
          </a:p>
        </p:txBody>
      </p:sp>
      <p:sp>
        <p:nvSpPr>
          <p:cNvPr id="6192" name="TextBox 6191">
            <a:extLst>
              <a:ext uri="{FF2B5EF4-FFF2-40B4-BE49-F238E27FC236}">
                <a16:creationId xmlns:a16="http://schemas.microsoft.com/office/drawing/2014/main" id="{5D54CB1E-F575-BFEA-55E4-155FFB260934}"/>
              </a:ext>
            </a:extLst>
          </p:cNvPr>
          <p:cNvSpPr txBox="1"/>
          <p:nvPr/>
        </p:nvSpPr>
        <p:spPr>
          <a:xfrm>
            <a:off x="6635463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200" b="1" i="1" dirty="0">
                <a:latin typeface="☞GILROY-LIGHT" panose="00000400000000000000" charset="0"/>
              </a:rPr>
              <a:t>IEA STEPS</a:t>
            </a:r>
            <a:endParaRPr lang="es-ES_tradnl" sz="1200" b="1" i="1" baseline="30000" dirty="0">
              <a:latin typeface="☞GILROY-LIGHT" panose="00000400000000000000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dirty="0">
                <a:latin typeface="☞GILROY-LIGHT" panose="00000400000000000000" charset="0"/>
              </a:rPr>
              <a:t>Stated Policies</a:t>
            </a:r>
            <a:r>
              <a:rPr lang="en-US" sz="1200" i="1" baseline="30000" dirty="0">
                <a:latin typeface="☞GILROY-LIGHT" panose="00000400000000000000" charset="0"/>
              </a:rPr>
              <a:t>2</a:t>
            </a:r>
          </a:p>
        </p:txBody>
      </p:sp>
      <p:sp>
        <p:nvSpPr>
          <p:cNvPr id="6193" name="TextBox 6192">
            <a:extLst>
              <a:ext uri="{FF2B5EF4-FFF2-40B4-BE49-F238E27FC236}">
                <a16:creationId xmlns:a16="http://schemas.microsoft.com/office/drawing/2014/main" id="{342ABA68-43AE-1920-AD7F-639695413B7D}"/>
              </a:ext>
            </a:extLst>
          </p:cNvPr>
          <p:cNvSpPr txBox="1"/>
          <p:nvPr/>
        </p:nvSpPr>
        <p:spPr>
          <a:xfrm>
            <a:off x="7452881" y="3219817"/>
            <a:ext cx="963757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i="1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NGFS Current Policies</a:t>
            </a:r>
          </a:p>
        </p:txBody>
      </p:sp>
      <p:cxnSp>
        <p:nvCxnSpPr>
          <p:cNvPr id="6197" name="Straight Connector 6196">
            <a:extLst>
              <a:ext uri="{FF2B5EF4-FFF2-40B4-BE49-F238E27FC236}">
                <a16:creationId xmlns:a16="http://schemas.microsoft.com/office/drawing/2014/main" id="{A4A65193-C0F7-4A61-10A6-AB1305E25DBE}"/>
              </a:ext>
            </a:extLst>
          </p:cNvPr>
          <p:cNvCxnSpPr>
            <a:cxnSpLocks/>
          </p:cNvCxnSpPr>
          <p:nvPr/>
        </p:nvCxnSpPr>
        <p:spPr bwMode="auto">
          <a:xfrm>
            <a:off x="455759" y="3056942"/>
            <a:ext cx="86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198" name="TextBox 6197">
            <a:extLst>
              <a:ext uri="{FF2B5EF4-FFF2-40B4-BE49-F238E27FC236}">
                <a16:creationId xmlns:a16="http://schemas.microsoft.com/office/drawing/2014/main" id="{6CF1AA85-67C0-F238-A13F-FA72A3E08585}"/>
              </a:ext>
            </a:extLst>
          </p:cNvPr>
          <p:cNvSpPr txBox="1"/>
          <p:nvPr/>
        </p:nvSpPr>
        <p:spPr>
          <a:xfrm>
            <a:off x="308882" y="2278251"/>
            <a:ext cx="105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latin typeface="Calibri"/>
                <a:cs typeface="+mn-cs"/>
              </a:defRPr>
            </a:lvl1pPr>
          </a:lstStyle>
          <a:p>
            <a:pPr algn="ctr"/>
            <a:r>
              <a:rPr lang="pt-PT" b="1" dirty="0">
                <a:solidFill>
                  <a:schemeClr val="tx1"/>
                </a:solidFill>
              </a:rPr>
              <a:t>Cenários completos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6199" name="TextBox 6198">
            <a:extLst>
              <a:ext uri="{FF2B5EF4-FFF2-40B4-BE49-F238E27FC236}">
                <a16:creationId xmlns:a16="http://schemas.microsoft.com/office/drawing/2014/main" id="{D3B2D569-4C26-AF6F-90B3-53A113DA5933}"/>
              </a:ext>
            </a:extLst>
          </p:cNvPr>
          <p:cNvSpPr txBox="1"/>
          <p:nvPr/>
        </p:nvSpPr>
        <p:spPr>
          <a:xfrm>
            <a:off x="308882" y="3761554"/>
            <a:ext cx="105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latin typeface="Calibri"/>
                <a:cs typeface="+mn-cs"/>
              </a:defRPr>
            </a:lvl1pPr>
          </a:lstStyle>
          <a:p>
            <a:pPr algn="ctr"/>
            <a:r>
              <a:rPr lang="pt-PT" b="1" dirty="0">
                <a:solidFill>
                  <a:schemeClr val="tx1"/>
                </a:solidFill>
              </a:rPr>
              <a:t>Cenários de transição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6200" name="TextBox 6199">
            <a:extLst>
              <a:ext uri="{FF2B5EF4-FFF2-40B4-BE49-F238E27FC236}">
                <a16:creationId xmlns:a16="http://schemas.microsoft.com/office/drawing/2014/main" id="{C4EC8F3C-AEF4-53C6-3559-67C3B3A63719}"/>
              </a:ext>
            </a:extLst>
          </p:cNvPr>
          <p:cNvSpPr txBox="1"/>
          <p:nvPr/>
        </p:nvSpPr>
        <p:spPr>
          <a:xfrm>
            <a:off x="308882" y="4950754"/>
            <a:ext cx="10586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latin typeface="Calibri"/>
                <a:cs typeface="+mn-cs"/>
              </a:defRPr>
            </a:lvl1pPr>
          </a:lstStyle>
          <a:p>
            <a:pPr algn="ctr"/>
            <a:r>
              <a:rPr lang="pt-PT" b="1" dirty="0">
                <a:solidFill>
                  <a:schemeClr val="tx1"/>
                </a:solidFill>
              </a:rPr>
              <a:t>Cenários físicos</a:t>
            </a:r>
            <a:endParaRPr lang="es-ES_tradnl" b="1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12537D-0342-B7F1-99C2-7DAE3C860E3F}"/>
              </a:ext>
            </a:extLst>
          </p:cNvPr>
          <p:cNvSpPr txBox="1"/>
          <p:nvPr/>
        </p:nvSpPr>
        <p:spPr>
          <a:xfrm>
            <a:off x="1419226" y="3994094"/>
            <a:ext cx="265747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latin typeface="Calibri"/>
                <a:cs typeface="+mn-cs"/>
              </a:defRPr>
            </a:lvl1pPr>
          </a:lstStyle>
          <a:p>
            <a:pPr algn="ctr"/>
            <a:r>
              <a:rPr lang="pt-PT" dirty="0"/>
              <a:t>Trajetória de emissões que atinge balanço nulo de CO2 até 2050 e limita aumento de temperatura a 1.5ºC até</a:t>
            </a:r>
          </a:p>
          <a:p>
            <a:pPr algn="ctr"/>
            <a:r>
              <a:rPr lang="pt-PT" dirty="0"/>
              <a:t>2100.</a:t>
            </a:r>
            <a:endParaRPr lang="es-ES_tradnl" dirty="0"/>
          </a:p>
        </p:txBody>
      </p:sp>
      <p:sp>
        <p:nvSpPr>
          <p:cNvPr id="6150" name="TextBox 6149">
            <a:extLst>
              <a:ext uri="{FF2B5EF4-FFF2-40B4-BE49-F238E27FC236}">
                <a16:creationId xmlns:a16="http://schemas.microsoft.com/office/drawing/2014/main" id="{5E46EA55-5F7B-5330-5933-F50B147321E4}"/>
              </a:ext>
            </a:extLst>
          </p:cNvPr>
          <p:cNvSpPr txBox="1"/>
          <p:nvPr/>
        </p:nvSpPr>
        <p:spPr>
          <a:xfrm>
            <a:off x="4124325" y="3994094"/>
            <a:ext cx="24288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latin typeface="Calibri"/>
                <a:cs typeface="+mn-cs"/>
              </a:defRPr>
            </a:lvl1pPr>
          </a:lstStyle>
          <a:p>
            <a:pPr algn="ctr"/>
            <a:r>
              <a:rPr lang="pt-PT" dirty="0"/>
              <a:t>Trajetória de emissões que reflete políticas climáticas atualmente em implementação e compromissos</a:t>
            </a:r>
          </a:p>
          <a:p>
            <a:pPr algn="ctr"/>
            <a:r>
              <a:rPr lang="pt-PT" dirty="0"/>
              <a:t>adicionais anunciados.</a:t>
            </a:r>
            <a:endParaRPr lang="es-ES_tradnl" dirty="0"/>
          </a:p>
        </p:txBody>
      </p:sp>
      <p:sp>
        <p:nvSpPr>
          <p:cNvPr id="6176" name="TextBox 6175">
            <a:extLst>
              <a:ext uri="{FF2B5EF4-FFF2-40B4-BE49-F238E27FC236}">
                <a16:creationId xmlns:a16="http://schemas.microsoft.com/office/drawing/2014/main" id="{16063458-DD58-4766-E59F-98BEDCA65233}"/>
              </a:ext>
            </a:extLst>
          </p:cNvPr>
          <p:cNvSpPr txBox="1"/>
          <p:nvPr/>
        </p:nvSpPr>
        <p:spPr>
          <a:xfrm>
            <a:off x="6677025" y="3994094"/>
            <a:ext cx="2514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PT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1200" i="1">
                <a:latin typeface="Calibri"/>
                <a:cs typeface="+mn-cs"/>
              </a:defRPr>
            </a:lvl1pPr>
          </a:lstStyle>
          <a:p>
            <a:pPr algn="ctr"/>
            <a:r>
              <a:rPr lang="pt-PT" dirty="0"/>
              <a:t>Trajetória de emissões que reflete apenas políticas climáticas já</a:t>
            </a:r>
          </a:p>
          <a:p>
            <a:pPr algn="ctr"/>
            <a:r>
              <a:rPr lang="pt-PT" dirty="0"/>
              <a:t>implementadas.</a:t>
            </a:r>
            <a:endParaRPr lang="es-ES_tradnl" dirty="0"/>
          </a:p>
        </p:txBody>
      </p:sp>
      <p:sp>
        <p:nvSpPr>
          <p:cNvPr id="6175" name="TextBox 6174">
            <a:extLst>
              <a:ext uri="{FF2B5EF4-FFF2-40B4-BE49-F238E27FC236}">
                <a16:creationId xmlns:a16="http://schemas.microsoft.com/office/drawing/2014/main" id="{E8B314D5-EFDE-2812-2B44-1861D5032716}"/>
              </a:ext>
            </a:extLst>
          </p:cNvPr>
          <p:cNvSpPr txBox="1"/>
          <p:nvPr/>
        </p:nvSpPr>
        <p:spPr>
          <a:xfrm>
            <a:off x="351830" y="5721437"/>
            <a:ext cx="9020769" cy="688256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>
                <a:solidFill>
                  <a:srgbClr val="000000"/>
                </a:solidFill>
                <a:latin typeface="+mn-lt"/>
              </a:rPr>
              <a:t>1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IPCC Shared Socioeconomic Pathways - </a:t>
            </a:r>
            <a:r>
              <a:rPr lang="pt-PT" sz="1000" dirty="0" err="1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Representative</a:t>
            </a:r>
            <a:r>
              <a:rPr lang="pt-PT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t-PT" sz="1000" dirty="0" err="1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Concentration</a:t>
            </a:r>
            <a:r>
              <a:rPr lang="pt-PT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pt-PT" sz="1000" dirty="0" err="1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Pathways</a:t>
            </a:r>
            <a:r>
              <a:rPr lang="en-US" sz="1000" dirty="0">
                <a:solidFill>
                  <a:srgbClr val="00040C"/>
                </a:solidFill>
                <a:latin typeface="+mn-lt"/>
                <a:cs typeface="Calibri" panose="020F0502020204030204" pitchFamily="34" charset="0"/>
              </a:rPr>
              <a:t>. </a:t>
            </a:r>
            <a:r>
              <a:rPr lang="pt-PT" sz="1000" dirty="0">
                <a:solidFill>
                  <a:srgbClr val="000000"/>
                </a:solidFill>
                <a:latin typeface="+mn-lt"/>
              </a:rPr>
              <a:t>Devido à falta de modelos de projeção suficientes alinhados com o RCP 1.9, foram utilizadas variáveis do RCP 2.6 (que tem uma vasta gama de modelos desenvolvidos). Esta análise é mais conservadora, uma vez que o RCP 2.6 prevê maiores alterações climáticas quando comparado com o RCP 1.9.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aseline="30000" dirty="0">
                <a:solidFill>
                  <a:srgbClr val="000000"/>
                </a:solidFill>
                <a:latin typeface="+mn-lt"/>
              </a:rPr>
              <a:t>2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 STEPS </a:t>
            </a:r>
            <a:r>
              <a:rPr lang="pt-PT" sz="1000" dirty="0">
                <a:solidFill>
                  <a:srgbClr val="000000"/>
                </a:solidFill>
                <a:latin typeface="+mn-lt"/>
              </a:rPr>
              <a:t>substituiu as atuais</a:t>
            </a:r>
            <a:r>
              <a:rPr lang="pt-PT" sz="1000" dirty="0">
                <a:latin typeface="+mn-lt"/>
              </a:rPr>
              <a:t> </a:t>
            </a:r>
            <a:r>
              <a:rPr lang="en-US" sz="1000" i="1" dirty="0">
                <a:solidFill>
                  <a:srgbClr val="000000"/>
                </a:solidFill>
                <a:latin typeface="+mn-lt"/>
              </a:rPr>
              <a:t>Current Policies</a:t>
            </a:r>
            <a:r>
              <a:rPr lang="en-US" sz="1000" dirty="0">
                <a:solidFill>
                  <a:srgbClr val="000000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974472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Uma imagem com texto, captura de ecrã, artigos de papelaria, envelope&#10;&#10;Descrição gerada automaticamente">
            <a:extLst>
              <a:ext uri="{FF2B5EF4-FFF2-40B4-BE49-F238E27FC236}">
                <a16:creationId xmlns:a16="http://schemas.microsoft.com/office/drawing/2014/main" id="{341AE5C9-DB53-A94B-5CE4-7B6E9EDBDB92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sp>
        <p:nvSpPr>
          <p:cNvPr id="6147" name="Título 1">
            <a:extLst>
              <a:ext uri="{FF2B5EF4-FFF2-40B4-BE49-F238E27FC236}">
                <a16:creationId xmlns:a16="http://schemas.microsoft.com/office/drawing/2014/main" id="{DF305B40-C47D-851F-B864-E261EF7CDE9B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2670211" y="365125"/>
            <a:ext cx="6440488" cy="587375"/>
          </a:xfrm>
        </p:spPr>
        <p:txBody>
          <a:bodyPr/>
          <a:lstStyle/>
          <a:p>
            <a:pPr eaLnBrk="1" hangingPunct="1"/>
            <a:r>
              <a:rPr lang="pt-PT" altLang="pt-PT" sz="3200" dirty="0"/>
              <a:t>3.2 Taxonomia</a:t>
            </a:r>
          </a:p>
        </p:txBody>
      </p:sp>
      <p:sp>
        <p:nvSpPr>
          <p:cNvPr id="6170" name="Rounded Rectangle 11">
            <a:extLst>
              <a:ext uri="{FF2B5EF4-FFF2-40B4-BE49-F238E27FC236}">
                <a16:creationId xmlns:a16="http://schemas.microsoft.com/office/drawing/2014/main" id="{824D9B5E-3094-2405-6403-59282054D217}"/>
              </a:ext>
            </a:extLst>
          </p:cNvPr>
          <p:cNvSpPr/>
          <p:nvPr/>
        </p:nvSpPr>
        <p:spPr>
          <a:xfrm>
            <a:off x="526679" y="1355055"/>
            <a:ext cx="6664706" cy="360000"/>
          </a:xfrm>
          <a:prstGeom prst="roundRect">
            <a:avLst/>
          </a:prstGeom>
          <a:solidFill>
            <a:srgbClr val="2A6A8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9250" tIns="29250" rIns="29250" bIns="2925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1" name="Rounded Rectangle 4">
            <a:extLst>
              <a:ext uri="{FF2B5EF4-FFF2-40B4-BE49-F238E27FC236}">
                <a16:creationId xmlns:a16="http://schemas.microsoft.com/office/drawing/2014/main" id="{8DBF1FB4-50E0-EA51-AB7D-F9A88A4F428C}"/>
              </a:ext>
            </a:extLst>
          </p:cNvPr>
          <p:cNvSpPr/>
          <p:nvPr/>
        </p:nvSpPr>
        <p:spPr>
          <a:xfrm>
            <a:off x="1643620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Riscos</a:t>
            </a: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agudos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2" name="Rounded Rectangle 5">
            <a:extLst>
              <a:ext uri="{FF2B5EF4-FFF2-40B4-BE49-F238E27FC236}">
                <a16:creationId xmlns:a16="http://schemas.microsoft.com/office/drawing/2014/main" id="{F93684CA-F8FC-1BEC-9346-9D856211D5D5}"/>
              </a:ext>
            </a:extLst>
          </p:cNvPr>
          <p:cNvSpPr/>
          <p:nvPr/>
        </p:nvSpPr>
        <p:spPr>
          <a:xfrm>
            <a:off x="2760561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Regulamentares</a:t>
            </a: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legais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3" name="Rounded Rectangle 6">
            <a:extLst>
              <a:ext uri="{FF2B5EF4-FFF2-40B4-BE49-F238E27FC236}">
                <a16:creationId xmlns:a16="http://schemas.microsoft.com/office/drawing/2014/main" id="{D0DDC656-660B-75BD-52BC-1C4634C20B2A}"/>
              </a:ext>
            </a:extLst>
          </p:cNvPr>
          <p:cNvSpPr/>
          <p:nvPr/>
        </p:nvSpPr>
        <p:spPr>
          <a:xfrm>
            <a:off x="3877502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Mercado</a:t>
            </a:r>
          </a:p>
        </p:txBody>
      </p:sp>
      <p:sp>
        <p:nvSpPr>
          <p:cNvPr id="6174" name="Rounded Rectangle 7">
            <a:extLst>
              <a:ext uri="{FF2B5EF4-FFF2-40B4-BE49-F238E27FC236}">
                <a16:creationId xmlns:a16="http://schemas.microsoft.com/office/drawing/2014/main" id="{BFB1DA31-B69F-3378-5A2C-7861779D149B}"/>
              </a:ext>
            </a:extLst>
          </p:cNvPr>
          <p:cNvSpPr/>
          <p:nvPr/>
        </p:nvSpPr>
        <p:spPr>
          <a:xfrm>
            <a:off x="4994443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5" name="Rounded Rectangle 8">
            <a:extLst>
              <a:ext uri="{FF2B5EF4-FFF2-40B4-BE49-F238E27FC236}">
                <a16:creationId xmlns:a16="http://schemas.microsoft.com/office/drawing/2014/main" id="{2D511788-D640-490B-D878-1B856B8265C7}"/>
              </a:ext>
            </a:extLst>
          </p:cNvPr>
          <p:cNvSpPr/>
          <p:nvPr/>
        </p:nvSpPr>
        <p:spPr>
          <a:xfrm>
            <a:off x="6111384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Reputacionais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6" name="Rounded Rectangle 65">
            <a:extLst>
              <a:ext uri="{FF2B5EF4-FFF2-40B4-BE49-F238E27FC236}">
                <a16:creationId xmlns:a16="http://schemas.microsoft.com/office/drawing/2014/main" id="{28E8FA43-F8F8-E2A2-4A13-A6D6D36B831A}"/>
              </a:ext>
            </a:extLst>
          </p:cNvPr>
          <p:cNvSpPr/>
          <p:nvPr/>
        </p:nvSpPr>
        <p:spPr>
          <a:xfrm>
            <a:off x="526679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Riscos</a:t>
            </a: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crónicos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7" name="Rounded Rectangle 74">
            <a:extLst>
              <a:ext uri="{FF2B5EF4-FFF2-40B4-BE49-F238E27FC236}">
                <a16:creationId xmlns:a16="http://schemas.microsoft.com/office/drawing/2014/main" id="{88D65E1D-BC84-2399-B630-B5F2786235EF}"/>
              </a:ext>
            </a:extLst>
          </p:cNvPr>
          <p:cNvSpPr/>
          <p:nvPr/>
        </p:nvSpPr>
        <p:spPr>
          <a:xfrm>
            <a:off x="526679" y="2546858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Aumento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da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temperatura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178" name="Rounded Rectangle 74">
            <a:extLst>
              <a:ext uri="{FF2B5EF4-FFF2-40B4-BE49-F238E27FC236}">
                <a16:creationId xmlns:a16="http://schemas.microsoft.com/office/drawing/2014/main" id="{C637474B-B319-2F31-E189-C2C5019CFDF8}"/>
              </a:ext>
            </a:extLst>
          </p:cNvPr>
          <p:cNvSpPr/>
          <p:nvPr/>
        </p:nvSpPr>
        <p:spPr>
          <a:xfrm>
            <a:off x="526679" y="3136825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Subida do nível do mar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79" name="Rounded Rectangle 74">
            <a:extLst>
              <a:ext uri="{FF2B5EF4-FFF2-40B4-BE49-F238E27FC236}">
                <a16:creationId xmlns:a16="http://schemas.microsoft.com/office/drawing/2014/main" id="{FA852FB8-8AF9-0621-431D-F656AF53B4D0}"/>
              </a:ext>
            </a:extLst>
          </p:cNvPr>
          <p:cNvSpPr/>
          <p:nvPr/>
        </p:nvSpPr>
        <p:spPr>
          <a:xfrm>
            <a:off x="526679" y="3726792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Humidade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solo</a:t>
            </a:r>
          </a:p>
        </p:txBody>
      </p:sp>
      <p:sp>
        <p:nvSpPr>
          <p:cNvPr id="6180" name="Rounded Rectangle 74">
            <a:extLst>
              <a:ext uri="{FF2B5EF4-FFF2-40B4-BE49-F238E27FC236}">
                <a16:creationId xmlns:a16="http://schemas.microsoft.com/office/drawing/2014/main" id="{EBFAFBC3-7E9F-E534-AF34-CE4F9409F9C2}"/>
              </a:ext>
            </a:extLst>
          </p:cNvPr>
          <p:cNvSpPr/>
          <p:nvPr/>
        </p:nvSpPr>
        <p:spPr>
          <a:xfrm>
            <a:off x="526679" y="4316759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Radiação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solar</a:t>
            </a:r>
          </a:p>
        </p:txBody>
      </p:sp>
      <p:sp>
        <p:nvSpPr>
          <p:cNvPr id="6181" name="Rounded Rectangle 74">
            <a:extLst>
              <a:ext uri="{FF2B5EF4-FFF2-40B4-BE49-F238E27FC236}">
                <a16:creationId xmlns:a16="http://schemas.microsoft.com/office/drawing/2014/main" id="{EBBAB42F-716F-EC4C-AFD5-C5F34C8B12F6}"/>
              </a:ext>
            </a:extLst>
          </p:cNvPr>
          <p:cNvSpPr/>
          <p:nvPr/>
        </p:nvSpPr>
        <p:spPr>
          <a:xfrm>
            <a:off x="526679" y="4906726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Média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precipitação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2" name="Rounded Rectangle 11">
            <a:extLst>
              <a:ext uri="{FF2B5EF4-FFF2-40B4-BE49-F238E27FC236}">
                <a16:creationId xmlns:a16="http://schemas.microsoft.com/office/drawing/2014/main" id="{2F67A4CC-4D82-BEEB-E391-3A0625D1DD63}"/>
              </a:ext>
            </a:extLst>
          </p:cNvPr>
          <p:cNvSpPr/>
          <p:nvPr/>
        </p:nvSpPr>
        <p:spPr>
          <a:xfrm>
            <a:off x="526679" y="1741513"/>
            <a:ext cx="2196941" cy="360000"/>
          </a:xfrm>
          <a:prstGeom prst="roundRect">
            <a:avLst/>
          </a:prstGeom>
          <a:solidFill>
            <a:srgbClr val="00A1DD">
              <a:alpha val="5803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9250" tIns="29250" rIns="29250" bIns="2925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físicos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3" name="Rounded Rectangle 11">
            <a:extLst>
              <a:ext uri="{FF2B5EF4-FFF2-40B4-BE49-F238E27FC236}">
                <a16:creationId xmlns:a16="http://schemas.microsoft.com/office/drawing/2014/main" id="{A730F1CB-6C92-CC7F-85E9-3472ED5957AB}"/>
              </a:ext>
            </a:extLst>
          </p:cNvPr>
          <p:cNvSpPr/>
          <p:nvPr/>
        </p:nvSpPr>
        <p:spPr>
          <a:xfrm>
            <a:off x="2760561" y="1741513"/>
            <a:ext cx="4430823" cy="360000"/>
          </a:xfrm>
          <a:prstGeom prst="roundRect">
            <a:avLst/>
          </a:prstGeom>
          <a:solidFill>
            <a:srgbClr val="00A1DD">
              <a:alpha val="58039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9250" tIns="29250" rIns="29250" bIns="2925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Riscos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transição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4" name="Rounded Rectangle 74">
            <a:extLst>
              <a:ext uri="{FF2B5EF4-FFF2-40B4-BE49-F238E27FC236}">
                <a16:creationId xmlns:a16="http://schemas.microsoft.com/office/drawing/2014/main" id="{2AB8C434-DBD0-DD4B-AF7A-BBDA2ED772C9}"/>
              </a:ext>
            </a:extLst>
          </p:cNvPr>
          <p:cNvSpPr/>
          <p:nvPr/>
        </p:nvSpPr>
        <p:spPr>
          <a:xfrm>
            <a:off x="1643620" y="2551138"/>
            <a:ext cx="1080000" cy="504000"/>
          </a:xfrm>
          <a:prstGeom prst="roundRect">
            <a:avLst/>
          </a:prstGeom>
          <a:solidFill>
            <a:srgbClr val="5D828B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Ondas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calor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5" name="Rounded Rectangle 74">
            <a:extLst>
              <a:ext uri="{FF2B5EF4-FFF2-40B4-BE49-F238E27FC236}">
                <a16:creationId xmlns:a16="http://schemas.microsoft.com/office/drawing/2014/main" id="{3F82E92F-37D4-7A2A-2CA3-E718A301831D}"/>
              </a:ext>
            </a:extLst>
          </p:cNvPr>
          <p:cNvSpPr/>
          <p:nvPr/>
        </p:nvSpPr>
        <p:spPr>
          <a:xfrm>
            <a:off x="1643620" y="3140035"/>
            <a:ext cx="1080000" cy="504000"/>
          </a:xfrm>
          <a:prstGeom prst="roundRect">
            <a:avLst/>
          </a:prstGeom>
          <a:solidFill>
            <a:srgbClr val="5D828B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Ondas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frio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6" name="Rounded Rectangle 74">
            <a:extLst>
              <a:ext uri="{FF2B5EF4-FFF2-40B4-BE49-F238E27FC236}">
                <a16:creationId xmlns:a16="http://schemas.microsoft.com/office/drawing/2014/main" id="{F348F24D-89B6-A0CB-F8D5-AFDE2F33808E}"/>
              </a:ext>
            </a:extLst>
          </p:cNvPr>
          <p:cNvSpPr/>
          <p:nvPr/>
        </p:nvSpPr>
        <p:spPr>
          <a:xfrm>
            <a:off x="1643620" y="3728932"/>
            <a:ext cx="1080000" cy="504000"/>
          </a:xfrm>
          <a:prstGeom prst="roundRect">
            <a:avLst/>
          </a:prstGeom>
          <a:solidFill>
            <a:srgbClr val="5D828B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vento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7" name="Rounded Rectangle 74">
            <a:extLst>
              <a:ext uri="{FF2B5EF4-FFF2-40B4-BE49-F238E27FC236}">
                <a16:creationId xmlns:a16="http://schemas.microsoft.com/office/drawing/2014/main" id="{0056D760-2799-5160-D654-03EEC19C99A8}"/>
              </a:ext>
            </a:extLst>
          </p:cNvPr>
          <p:cNvSpPr/>
          <p:nvPr/>
        </p:nvSpPr>
        <p:spPr>
          <a:xfrm>
            <a:off x="1643620" y="4317829"/>
            <a:ext cx="1080000" cy="504000"/>
          </a:xfrm>
          <a:prstGeom prst="roundRect">
            <a:avLst/>
          </a:prstGeom>
          <a:solidFill>
            <a:srgbClr val="5D828B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Chuva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8" name="Rounded Rectangle 74">
            <a:extLst>
              <a:ext uri="{FF2B5EF4-FFF2-40B4-BE49-F238E27FC236}">
                <a16:creationId xmlns:a16="http://schemas.microsoft.com/office/drawing/2014/main" id="{821E0396-322A-0EAE-12A8-FA14893FD844}"/>
              </a:ext>
            </a:extLst>
          </p:cNvPr>
          <p:cNvSpPr/>
          <p:nvPr/>
        </p:nvSpPr>
        <p:spPr>
          <a:xfrm>
            <a:off x="1643620" y="4906726"/>
            <a:ext cx="1080000" cy="504000"/>
          </a:xfrm>
          <a:prstGeom prst="roundRect">
            <a:avLst/>
          </a:prstGeom>
          <a:solidFill>
            <a:srgbClr val="5D828B">
              <a:alpha val="4902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Eventos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extremos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incêndios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89" name="Rounded Rectangle 74">
            <a:extLst>
              <a:ext uri="{FF2B5EF4-FFF2-40B4-BE49-F238E27FC236}">
                <a16:creationId xmlns:a16="http://schemas.microsoft.com/office/drawing/2014/main" id="{8E157A86-3318-B2F7-472F-50CD3EED7906}"/>
              </a:ext>
            </a:extLst>
          </p:cNvPr>
          <p:cNvSpPr/>
          <p:nvPr/>
        </p:nvSpPr>
        <p:spPr>
          <a:xfrm>
            <a:off x="1643620" y="5495622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Períodos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90" name="Rounded Rectangle 74">
            <a:extLst>
              <a:ext uri="{FF2B5EF4-FFF2-40B4-BE49-F238E27FC236}">
                <a16:creationId xmlns:a16="http://schemas.microsoft.com/office/drawing/2014/main" id="{AF0E3F6C-7DBF-1916-916F-3F3AD99BD4B7}"/>
              </a:ext>
            </a:extLst>
          </p:cNvPr>
          <p:cNvSpPr/>
          <p:nvPr/>
        </p:nvSpPr>
        <p:spPr>
          <a:xfrm>
            <a:off x="2760561" y="3738213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Novas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obrigações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de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reporte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191" name="Rounded Rectangle 74">
            <a:extLst>
              <a:ext uri="{FF2B5EF4-FFF2-40B4-BE49-F238E27FC236}">
                <a16:creationId xmlns:a16="http://schemas.microsoft.com/office/drawing/2014/main" id="{77EF3F33-DE4F-2D3B-48CA-D0D86ADBD256}"/>
              </a:ext>
            </a:extLst>
          </p:cNvPr>
          <p:cNvSpPr/>
          <p:nvPr/>
        </p:nvSpPr>
        <p:spPr>
          <a:xfrm>
            <a:off x="2760561" y="4322469"/>
            <a:ext cx="1080000" cy="504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Aumento dos preços das emissões de GEE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92" name="Rounded Rectangle 74">
            <a:extLst>
              <a:ext uri="{FF2B5EF4-FFF2-40B4-BE49-F238E27FC236}">
                <a16:creationId xmlns:a16="http://schemas.microsoft.com/office/drawing/2014/main" id="{C7BA8D14-6DA7-9853-9DA0-B6DA86E23BB7}"/>
              </a:ext>
            </a:extLst>
          </p:cNvPr>
          <p:cNvSpPr/>
          <p:nvPr/>
        </p:nvSpPr>
        <p:spPr>
          <a:xfrm>
            <a:off x="2760561" y="4906726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Exposição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litígios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93" name="Rounded Rectangle 74">
            <a:extLst>
              <a:ext uri="{FF2B5EF4-FFF2-40B4-BE49-F238E27FC236}">
                <a16:creationId xmlns:a16="http://schemas.microsoft.com/office/drawing/2014/main" id="{BEDEF2B1-49D4-346B-5323-7E45C95C1393}"/>
              </a:ext>
            </a:extLst>
          </p:cNvPr>
          <p:cNvSpPr/>
          <p:nvPr/>
        </p:nvSpPr>
        <p:spPr>
          <a:xfrm>
            <a:off x="2760561" y="2569700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Limites de funcionamento (entradas/saídas)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194" name="Rounded Rectangle 74">
            <a:extLst>
              <a:ext uri="{FF2B5EF4-FFF2-40B4-BE49-F238E27FC236}">
                <a16:creationId xmlns:a16="http://schemas.microsoft.com/office/drawing/2014/main" id="{E82768C1-9CC2-CDA6-83CF-56BA8FF16176}"/>
              </a:ext>
            </a:extLst>
          </p:cNvPr>
          <p:cNvSpPr/>
          <p:nvPr/>
        </p:nvSpPr>
        <p:spPr>
          <a:xfrm>
            <a:off x="2760561" y="3153957"/>
            <a:ext cx="1080000" cy="504000"/>
          </a:xfrm>
          <a:prstGeom prst="roundRect">
            <a:avLst>
              <a:gd name="adj" fmla="val 22560"/>
            </a:avLst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Alterações regulamentares associadas aos produtos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195" name="Rounded Rectangle 74">
            <a:hlinkClick r:id="" action="ppaction://noaction"/>
            <a:extLst>
              <a:ext uri="{FF2B5EF4-FFF2-40B4-BE49-F238E27FC236}">
                <a16:creationId xmlns:a16="http://schemas.microsoft.com/office/drawing/2014/main" id="{17431D1D-1E5E-43E0-C467-0883C609FE0B}"/>
              </a:ext>
            </a:extLst>
          </p:cNvPr>
          <p:cNvSpPr/>
          <p:nvPr/>
        </p:nvSpPr>
        <p:spPr>
          <a:xfrm>
            <a:off x="3877502" y="2569700"/>
            <a:ext cx="1080000" cy="504000"/>
          </a:xfrm>
          <a:prstGeom prst="roundRect">
            <a:avLst/>
          </a:prstGeom>
          <a:solidFill>
            <a:srgbClr val="B0C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Aumento do custo e/ou redução da disponibilidade de matérias-primas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96" name="Rounded Rectangle 74">
            <a:extLst>
              <a:ext uri="{FF2B5EF4-FFF2-40B4-BE49-F238E27FC236}">
                <a16:creationId xmlns:a16="http://schemas.microsoft.com/office/drawing/2014/main" id="{D058F0D8-2086-07EE-E1FF-AAC84D058207}"/>
              </a:ext>
            </a:extLst>
          </p:cNvPr>
          <p:cNvSpPr/>
          <p:nvPr/>
        </p:nvSpPr>
        <p:spPr>
          <a:xfrm>
            <a:off x="3877502" y="3153956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Entrada de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concorrentes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97" name="Rounded Rectangle 74">
            <a:extLst>
              <a:ext uri="{FF2B5EF4-FFF2-40B4-BE49-F238E27FC236}">
                <a16:creationId xmlns:a16="http://schemas.microsoft.com/office/drawing/2014/main" id="{965842FD-5E83-37FE-D948-578B5FEE2E34}"/>
              </a:ext>
            </a:extLst>
          </p:cNvPr>
          <p:cNvSpPr/>
          <p:nvPr/>
        </p:nvSpPr>
        <p:spPr>
          <a:xfrm>
            <a:off x="3877502" y="3738212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Mudança no comportamento do cliente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98" name="Rounded Rectangle 74">
            <a:extLst>
              <a:ext uri="{FF2B5EF4-FFF2-40B4-BE49-F238E27FC236}">
                <a16:creationId xmlns:a16="http://schemas.microsoft.com/office/drawing/2014/main" id="{17F25919-9A21-B111-F2D9-BD059B72F950}"/>
              </a:ext>
            </a:extLst>
          </p:cNvPr>
          <p:cNvSpPr/>
          <p:nvPr/>
        </p:nvSpPr>
        <p:spPr>
          <a:xfrm>
            <a:off x="4994443" y="2569700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Obsolescência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tecnológica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activos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irrecuperáveis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6199" name="Rounded Rectangle 74">
            <a:extLst>
              <a:ext uri="{FF2B5EF4-FFF2-40B4-BE49-F238E27FC236}">
                <a16:creationId xmlns:a16="http://schemas.microsoft.com/office/drawing/2014/main" id="{F3F204AD-5B7E-1363-EBBD-B4381DC35847}"/>
              </a:ext>
            </a:extLst>
          </p:cNvPr>
          <p:cNvSpPr/>
          <p:nvPr/>
        </p:nvSpPr>
        <p:spPr>
          <a:xfrm>
            <a:off x="4994443" y="3153956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Tecnologias disruptivas nos processos de produção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0" name="Rounded Rectangle 74">
            <a:extLst>
              <a:ext uri="{FF2B5EF4-FFF2-40B4-BE49-F238E27FC236}">
                <a16:creationId xmlns:a16="http://schemas.microsoft.com/office/drawing/2014/main" id="{FF915C98-D762-C985-0164-30A077B8E162}"/>
              </a:ext>
            </a:extLst>
          </p:cNvPr>
          <p:cNvSpPr/>
          <p:nvPr/>
        </p:nvSpPr>
        <p:spPr>
          <a:xfrm>
            <a:off x="4994443" y="3738212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Investimentos mal sucedidos em novas tecnologias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1" name="Rounded Rectangle 74">
            <a:extLst>
              <a:ext uri="{FF2B5EF4-FFF2-40B4-BE49-F238E27FC236}">
                <a16:creationId xmlns:a16="http://schemas.microsoft.com/office/drawing/2014/main" id="{4B93DDFC-C4BA-450D-BF7F-A5D8BDD87149}"/>
              </a:ext>
            </a:extLst>
          </p:cNvPr>
          <p:cNvSpPr/>
          <p:nvPr/>
        </p:nvSpPr>
        <p:spPr>
          <a:xfrm>
            <a:off x="3877502" y="4322469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Dificuldade em obter financiamento ou aumento dos custos de financiamento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2" name="Rounded Rectangle 74">
            <a:extLst>
              <a:ext uri="{FF2B5EF4-FFF2-40B4-BE49-F238E27FC236}">
                <a16:creationId xmlns:a16="http://schemas.microsoft.com/office/drawing/2014/main" id="{10B00A49-71BC-C48F-EE36-66E3E320BDE0}"/>
              </a:ext>
            </a:extLst>
          </p:cNvPr>
          <p:cNvSpPr/>
          <p:nvPr/>
        </p:nvSpPr>
        <p:spPr>
          <a:xfrm>
            <a:off x="6111384" y="2569700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Estigmatização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 sector</a:t>
            </a:r>
          </a:p>
        </p:txBody>
      </p:sp>
      <p:sp>
        <p:nvSpPr>
          <p:cNvPr id="6203" name="Rounded Rectangle 74">
            <a:extLst>
              <a:ext uri="{FF2B5EF4-FFF2-40B4-BE49-F238E27FC236}">
                <a16:creationId xmlns:a16="http://schemas.microsoft.com/office/drawing/2014/main" id="{7B3A8DA5-3B48-550A-14CE-41B296829FB1}"/>
              </a:ext>
            </a:extLst>
          </p:cNvPr>
          <p:cNvSpPr/>
          <p:nvPr/>
        </p:nvSpPr>
        <p:spPr>
          <a:xfrm>
            <a:off x="6111384" y="3153956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Preocupações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dos </a:t>
            </a:r>
            <a:r>
              <a:rPr kumimoji="0" lang="en-US" sz="800" b="1" i="1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stakeholders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204" name="Rounded Rectangle 11">
            <a:extLst>
              <a:ext uri="{FF2B5EF4-FFF2-40B4-BE49-F238E27FC236}">
                <a16:creationId xmlns:a16="http://schemas.microsoft.com/office/drawing/2014/main" id="{9136D6BE-5330-145E-6B3A-A6E9CE6FAB16}"/>
              </a:ext>
            </a:extLst>
          </p:cNvPr>
          <p:cNvSpPr/>
          <p:nvPr/>
        </p:nvSpPr>
        <p:spPr>
          <a:xfrm>
            <a:off x="7228325" y="1355055"/>
            <a:ext cx="4447738" cy="746458"/>
          </a:xfrm>
          <a:prstGeom prst="roundRect">
            <a:avLst/>
          </a:prstGeom>
          <a:solidFill>
            <a:srgbClr val="56B37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9250" tIns="29250" rIns="29250" bIns="2925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Oportunidades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5" name="Rounded Rectangle 8">
            <a:extLst>
              <a:ext uri="{FF2B5EF4-FFF2-40B4-BE49-F238E27FC236}">
                <a16:creationId xmlns:a16="http://schemas.microsoft.com/office/drawing/2014/main" id="{49257147-8075-4F96-8792-E6BF481968E7}"/>
              </a:ext>
            </a:extLst>
          </p:cNvPr>
          <p:cNvSpPr/>
          <p:nvPr/>
        </p:nvSpPr>
        <p:spPr>
          <a:xfrm>
            <a:off x="7228325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Fontes </a:t>
            </a: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energéticas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6" name="Rounded Rectangle 8">
            <a:extLst>
              <a:ext uri="{FF2B5EF4-FFF2-40B4-BE49-F238E27FC236}">
                <a16:creationId xmlns:a16="http://schemas.microsoft.com/office/drawing/2014/main" id="{FB42F851-CB7D-0115-88FA-42DF9C43FE77}"/>
              </a:ext>
            </a:extLst>
          </p:cNvPr>
          <p:cNvSpPr/>
          <p:nvPr/>
        </p:nvSpPr>
        <p:spPr>
          <a:xfrm>
            <a:off x="9462207" y="2123890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Mercados</a:t>
            </a:r>
          </a:p>
        </p:txBody>
      </p:sp>
      <p:sp>
        <p:nvSpPr>
          <p:cNvPr id="6207" name="Rounded Rectangle 8">
            <a:extLst>
              <a:ext uri="{FF2B5EF4-FFF2-40B4-BE49-F238E27FC236}">
                <a16:creationId xmlns:a16="http://schemas.microsoft.com/office/drawing/2014/main" id="{A536313B-8B01-B561-CF10-C85CC3D0D874}"/>
              </a:ext>
            </a:extLst>
          </p:cNvPr>
          <p:cNvSpPr/>
          <p:nvPr/>
        </p:nvSpPr>
        <p:spPr>
          <a:xfrm>
            <a:off x="10579151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Eficiência</a:t>
            </a: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recursos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8" name="Rounded Rectangle 8">
            <a:extLst>
              <a:ext uri="{FF2B5EF4-FFF2-40B4-BE49-F238E27FC236}">
                <a16:creationId xmlns:a16="http://schemas.microsoft.com/office/drawing/2014/main" id="{AB8B9A5C-D212-41C1-C2FB-84FF9B6CB75B}"/>
              </a:ext>
            </a:extLst>
          </p:cNvPr>
          <p:cNvSpPr/>
          <p:nvPr/>
        </p:nvSpPr>
        <p:spPr>
          <a:xfrm>
            <a:off x="8345266" y="2129362"/>
            <a:ext cx="1080000" cy="360000"/>
          </a:xfrm>
          <a:prstGeom prst="roundRect">
            <a:avLst/>
          </a:prstGeom>
          <a:solidFill>
            <a:srgbClr val="FFFFFF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Produtos</a:t>
            </a:r>
            <a:r>
              <a:rPr kumimoji="0" lang="en-US" sz="112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 </a:t>
            </a:r>
            <a:r>
              <a:rPr kumimoji="0" lang="en-US" sz="112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serviços</a:t>
            </a:r>
            <a:endParaRPr kumimoji="0" lang="en-US" sz="112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09" name="Rounded Rectangle 74">
            <a:extLst>
              <a:ext uri="{FF2B5EF4-FFF2-40B4-BE49-F238E27FC236}">
                <a16:creationId xmlns:a16="http://schemas.microsoft.com/office/drawing/2014/main" id="{54D212D6-AAC1-DF6F-6F47-7E246BC2D644}"/>
              </a:ext>
            </a:extLst>
          </p:cNvPr>
          <p:cNvSpPr/>
          <p:nvPr/>
        </p:nvSpPr>
        <p:spPr>
          <a:xfrm>
            <a:off x="7228325" y="2569700"/>
            <a:ext cx="1080000" cy="504000"/>
          </a:xfrm>
          <a:prstGeom prst="roundRect">
            <a:avLst/>
          </a:prstGeom>
          <a:solidFill>
            <a:srgbClr val="B0C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Utilização de fontes de energia com baixas emissões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0" name="Rounded Rectangle 74">
            <a:extLst>
              <a:ext uri="{FF2B5EF4-FFF2-40B4-BE49-F238E27FC236}">
                <a16:creationId xmlns:a16="http://schemas.microsoft.com/office/drawing/2014/main" id="{27FF1AD6-E4C1-A783-4DE4-90B1E0C56A21}"/>
              </a:ext>
            </a:extLst>
          </p:cNvPr>
          <p:cNvSpPr/>
          <p:nvPr/>
        </p:nvSpPr>
        <p:spPr>
          <a:xfrm>
            <a:off x="7228325" y="3153087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Participação no mercado do carbono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1" name="Rounded Rectangle 74">
            <a:extLst>
              <a:ext uri="{FF2B5EF4-FFF2-40B4-BE49-F238E27FC236}">
                <a16:creationId xmlns:a16="http://schemas.microsoft.com/office/drawing/2014/main" id="{CD28DF67-4512-FE63-13F7-2E7418EDA032}"/>
              </a:ext>
            </a:extLst>
          </p:cNvPr>
          <p:cNvSpPr/>
          <p:nvPr/>
        </p:nvSpPr>
        <p:spPr>
          <a:xfrm>
            <a:off x="8345266" y="2569700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Desenvolvimento e/ou expansão de bens e serviços com baixo teor de emissões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2" name="Rounded Rectangle 74">
            <a:extLst>
              <a:ext uri="{FF2B5EF4-FFF2-40B4-BE49-F238E27FC236}">
                <a16:creationId xmlns:a16="http://schemas.microsoft.com/office/drawing/2014/main" id="{51DAEF6D-398A-E0C5-3A1B-62A2D97C2741}"/>
              </a:ext>
            </a:extLst>
          </p:cNvPr>
          <p:cNvSpPr/>
          <p:nvPr/>
        </p:nvSpPr>
        <p:spPr>
          <a:xfrm>
            <a:off x="8345266" y="3153087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Mudança no comportamento do cliente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3" name="Rounded Rectangle 74">
            <a:extLst>
              <a:ext uri="{FF2B5EF4-FFF2-40B4-BE49-F238E27FC236}">
                <a16:creationId xmlns:a16="http://schemas.microsoft.com/office/drawing/2014/main" id="{FB282E6B-96AB-6C26-9C6F-B6570EEC5D44}"/>
              </a:ext>
            </a:extLst>
          </p:cNvPr>
          <p:cNvSpPr/>
          <p:nvPr/>
        </p:nvSpPr>
        <p:spPr>
          <a:xfrm>
            <a:off x="9462207" y="2569700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Acesso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</a:t>
            </a: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novos</a:t>
            </a: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mercados</a:t>
            </a:r>
          </a:p>
        </p:txBody>
      </p:sp>
      <p:sp>
        <p:nvSpPr>
          <p:cNvPr id="6214" name="Rounded Rectangle 74">
            <a:extLst>
              <a:ext uri="{FF2B5EF4-FFF2-40B4-BE49-F238E27FC236}">
                <a16:creationId xmlns:a16="http://schemas.microsoft.com/office/drawing/2014/main" id="{4A0AF2C4-C2B2-C2A1-8253-CFC184F4C553}"/>
              </a:ext>
            </a:extLst>
          </p:cNvPr>
          <p:cNvSpPr/>
          <p:nvPr/>
        </p:nvSpPr>
        <p:spPr>
          <a:xfrm>
            <a:off x="9462207" y="3153087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Utilização de incentivos do sector público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5" name="Rounded Rectangle 74">
            <a:extLst>
              <a:ext uri="{FF2B5EF4-FFF2-40B4-BE49-F238E27FC236}">
                <a16:creationId xmlns:a16="http://schemas.microsoft.com/office/drawing/2014/main" id="{7CAAC727-4811-E984-E928-BBF18CDA6CE1}"/>
              </a:ext>
            </a:extLst>
          </p:cNvPr>
          <p:cNvSpPr/>
          <p:nvPr/>
        </p:nvSpPr>
        <p:spPr>
          <a:xfrm>
            <a:off x="10579151" y="2569700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1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Reciclagem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6" name="Rounded Rectangle 74">
            <a:extLst>
              <a:ext uri="{FF2B5EF4-FFF2-40B4-BE49-F238E27FC236}">
                <a16:creationId xmlns:a16="http://schemas.microsoft.com/office/drawing/2014/main" id="{8AABF6EC-C072-699B-C7E8-2EBBCAA67B70}"/>
              </a:ext>
            </a:extLst>
          </p:cNvPr>
          <p:cNvSpPr/>
          <p:nvPr/>
        </p:nvSpPr>
        <p:spPr>
          <a:xfrm>
            <a:off x="10579151" y="3153087"/>
            <a:ext cx="1080000" cy="504000"/>
          </a:xfrm>
          <a:prstGeom prst="roundRect">
            <a:avLst/>
          </a:prstGeom>
          <a:solidFill>
            <a:srgbClr val="B0C2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Melhoria da eficiência das instalações e dos processos de produção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7" name="Rounded Rectangle 74">
            <a:extLst>
              <a:ext uri="{FF2B5EF4-FFF2-40B4-BE49-F238E27FC236}">
                <a16:creationId xmlns:a16="http://schemas.microsoft.com/office/drawing/2014/main" id="{EA6CCB3E-13AB-32EC-B74F-C2226E3DD533}"/>
              </a:ext>
            </a:extLst>
          </p:cNvPr>
          <p:cNvSpPr/>
          <p:nvPr/>
        </p:nvSpPr>
        <p:spPr>
          <a:xfrm>
            <a:off x="9462207" y="3726792"/>
            <a:ext cx="1080000" cy="504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Variações favoráveis nos preços das matérias-primas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8" name="Rounded Rectangle 74">
            <a:extLst>
              <a:ext uri="{FF2B5EF4-FFF2-40B4-BE49-F238E27FC236}">
                <a16:creationId xmlns:a16="http://schemas.microsoft.com/office/drawing/2014/main" id="{D324FD17-6608-D833-BDAA-716F5AA54E29}"/>
              </a:ext>
            </a:extLst>
          </p:cNvPr>
          <p:cNvSpPr/>
          <p:nvPr/>
        </p:nvSpPr>
        <p:spPr>
          <a:xfrm>
            <a:off x="10579151" y="3738212"/>
            <a:ext cx="1080000" cy="504000"/>
          </a:xfrm>
          <a:prstGeom prst="roundRect">
            <a:avLst/>
          </a:prstGeom>
          <a:solidFill>
            <a:srgbClr val="F2F2F2"/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Melhorar a eficácia da distribuição e dos modos de transporte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219" name="Rounded Rectangle 74">
            <a:extLst>
              <a:ext uri="{FF2B5EF4-FFF2-40B4-BE49-F238E27FC236}">
                <a16:creationId xmlns:a16="http://schemas.microsoft.com/office/drawing/2014/main" id="{62B0D4C0-DE6F-A9B8-395A-9B3C5AC8C3CD}"/>
              </a:ext>
            </a:extLst>
          </p:cNvPr>
          <p:cNvSpPr/>
          <p:nvPr/>
        </p:nvSpPr>
        <p:spPr>
          <a:xfrm>
            <a:off x="10579151" y="4323337"/>
            <a:ext cx="1080000" cy="504000"/>
          </a:xfrm>
          <a:prstGeom prst="roundRect">
            <a:avLst/>
          </a:prstGeom>
          <a:solidFill>
            <a:srgbClr val="FFFFFF">
              <a:lumMod val="95000"/>
            </a:srgbClr>
          </a:solidFill>
          <a:ln w="127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742932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Redução do consumo de água</a:t>
            </a:r>
            <a:endParaRPr kumimoji="0" lang="en-US" sz="8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220" name="Picture 6219" descr="Icon&#10;&#10;Description automatically generated">
            <a:extLst>
              <a:ext uri="{FF2B5EF4-FFF2-40B4-BE49-F238E27FC236}">
                <a16:creationId xmlns:a16="http://schemas.microsoft.com/office/drawing/2014/main" id="{0F75B2F2-E449-144D-C203-74A31F5B41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1416199"/>
            <a:ext cx="213401" cy="213401"/>
          </a:xfrm>
          <a:prstGeom prst="rect">
            <a:avLst/>
          </a:prstGeom>
        </p:spPr>
      </p:pic>
      <p:pic>
        <p:nvPicPr>
          <p:cNvPr id="6221" name="Picture 6220" descr="A picture containing icon&#10;&#10;Description automatically generated">
            <a:extLst>
              <a:ext uri="{FF2B5EF4-FFF2-40B4-BE49-F238E27FC236}">
                <a16:creationId xmlns:a16="http://schemas.microsoft.com/office/drawing/2014/main" id="{550199C9-E31E-4497-D63E-607647B5287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598" y="1624207"/>
            <a:ext cx="256803" cy="256803"/>
          </a:xfrm>
          <a:prstGeom prst="rect">
            <a:avLst/>
          </a:prstGeom>
        </p:spPr>
      </p:pic>
      <p:grpSp>
        <p:nvGrpSpPr>
          <p:cNvPr id="6222" name="Group 6221">
            <a:extLst>
              <a:ext uri="{FF2B5EF4-FFF2-40B4-BE49-F238E27FC236}">
                <a16:creationId xmlns:a16="http://schemas.microsoft.com/office/drawing/2014/main" id="{990A1C8C-0818-E547-DCA7-619B4B673FAF}"/>
              </a:ext>
            </a:extLst>
          </p:cNvPr>
          <p:cNvGrpSpPr/>
          <p:nvPr/>
        </p:nvGrpSpPr>
        <p:grpSpPr>
          <a:xfrm>
            <a:off x="4456934" y="5545626"/>
            <a:ext cx="2753491" cy="216000"/>
            <a:chOff x="4991407" y="6573794"/>
            <a:chExt cx="2753491" cy="216000"/>
          </a:xfrm>
        </p:grpSpPr>
        <p:sp>
          <p:nvSpPr>
            <p:cNvPr id="6223" name="TextBox 6222">
              <a:extLst>
                <a:ext uri="{FF2B5EF4-FFF2-40B4-BE49-F238E27FC236}">
                  <a16:creationId xmlns:a16="http://schemas.microsoft.com/office/drawing/2014/main" id="{4749D163-951A-62F3-7B6A-C2C2576FEE41}"/>
                </a:ext>
              </a:extLst>
            </p:cNvPr>
            <p:cNvSpPr txBox="1"/>
            <p:nvPr/>
          </p:nvSpPr>
          <p:spPr>
            <a:xfrm>
              <a:off x="5215350" y="6576193"/>
              <a:ext cx="2529548" cy="211203"/>
            </a:xfrm>
            <a:prstGeom prst="rect">
              <a:avLst/>
            </a:prstGeom>
            <a:noFill/>
          </p:spPr>
          <p:txBody>
            <a:bodyPr wrap="square" lIns="72000" tIns="36000" rIns="72000" bIns="3600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Riscos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 </a:t>
              </a: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oportunidades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AU" sz="9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identificados</a:t>
              </a:r>
              <a:r>
                <a:rPr kumimoji="0" lang="en-AU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para a Brisa</a:t>
              </a:r>
            </a:p>
          </p:txBody>
        </p:sp>
        <p:sp>
          <p:nvSpPr>
            <p:cNvPr id="6224" name="Oval 6223">
              <a:extLst>
                <a:ext uri="{FF2B5EF4-FFF2-40B4-BE49-F238E27FC236}">
                  <a16:creationId xmlns:a16="http://schemas.microsoft.com/office/drawing/2014/main" id="{BFA05FAA-DE39-F957-4054-6CA29D033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1407" y="6573794"/>
              <a:ext cx="216000" cy="216000"/>
            </a:xfrm>
            <a:prstGeom prst="ellipse">
              <a:avLst/>
            </a:prstGeom>
            <a:solidFill>
              <a:srgbClr val="B0C2C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80998" tIns="40499" rIns="80998" bIns="4049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099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225" name="TextBox 6224">
            <a:extLst>
              <a:ext uri="{FF2B5EF4-FFF2-40B4-BE49-F238E27FC236}">
                <a16:creationId xmlns:a16="http://schemas.microsoft.com/office/drawing/2014/main" id="{C5EBCF23-D853-8FFE-3C37-F9FAEA006FE3}"/>
              </a:ext>
            </a:extLst>
          </p:cNvPr>
          <p:cNvSpPr txBox="1"/>
          <p:nvPr/>
        </p:nvSpPr>
        <p:spPr>
          <a:xfrm>
            <a:off x="7256859" y="5485591"/>
            <a:ext cx="4506515" cy="336070"/>
          </a:xfrm>
          <a:prstGeom prst="rect">
            <a:avLst/>
          </a:prstGeom>
          <a:noFill/>
        </p:spPr>
        <p:txBody>
          <a:bodyPr wrap="square" lIns="58500" tIns="29250" rIns="58500" bIns="2925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Taxonomia de referência de riscos e oportunidades relacionados com o clima. Adaptado de normas internacionais (TCFD) e integrado na taxonomia de riscos corporativos da Brisa.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39191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LINECOLOR1" val="12489499"/>
  <p:tag name="FILLLINECOLOR2" val="16313548"/>
  <p:tag name="FILLLINECOLOR3" val="15784344"/>
  <p:tag name="FILLLINECOLOR4" val="15320677"/>
  <p:tag name="FILLLINECOLOR5" val="9334292"/>
  <p:tag name="FILLLINECOLOR6" val="6244878"/>
  <p:tag name="FILLLINECOLOR7" val="573355"/>
  <p:tag name="FILLLINECOLOR8" val="12844278"/>
  <p:tag name="FILLLINECOLOR9" val="8977133"/>
  <p:tag name="FILLLINECOLOR10" val="5044197"/>
  <p:tag name="FILLLINECOLOR11" val="429952"/>
  <p:tag name="FILLLINECOLOR12" val="286806"/>
  <p:tag name="FILLLINECOLOR13" val="15921906"/>
  <p:tag name="FILLLINECOLOR14" val="15198183"/>
  <p:tag name="FILLLINECOLOR15" val="13684944"/>
  <p:tag name="FILLLINECOLOR16" val="11382189"/>
  <p:tag name="FILLLINECOLOR17" val="7631988"/>
  <p:tag name="FILLLINECOLOR18" val="3815994"/>
  <p:tag name="FILLLINECOLOR19" val="0"/>
  <p:tag name="FILLLINECOLOR20" val="16777215"/>
  <p:tag name="FILLLINECOLOR22" val="65535"/>
  <p:tag name="FILLLINECOLOR23" val="49407"/>
  <p:tag name="FILLLINECOLOR24" val="255"/>
  <p:tag name="FONTCOLORNUMBER1" val="1"/>
  <p:tag name="FONTCOLORNUMBER2" val="7"/>
  <p:tag name="FONTCOLORNUMBER3" val="15"/>
  <p:tag name="FONTCOLORNUMBER4" val="17"/>
  <p:tag name="FONTCOLORNUMBER5" val="19"/>
  <p:tag name="FONTCOLORNUMBER6" val="20"/>
  <p:tag name="FONTCOLOR1" val="12489499"/>
  <p:tag name="FONTCOLOR2" val="573355"/>
  <p:tag name="FONTCOLOR3" val="13684944"/>
  <p:tag name="FONTCOLOR4" val="7631988"/>
  <p:tag name="FONTCOLOR5" val="0"/>
  <p:tag name="FONTCOLOR6" val="16777215"/>
</p:tagLst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751085-02cb-4c85-b9ad-03830a0d3cb4">
      <Terms xmlns="http://schemas.microsoft.com/office/infopath/2007/PartnerControls"/>
    </lcf76f155ced4ddcb4097134ff3c332f>
    <TaxCatchAll xmlns="89d88aed-0eba-4d75-b8b0-a9de4951baf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D2FCA7EEC9F904D8D9D25752DC65633" ma:contentTypeVersion="17" ma:contentTypeDescription="Criar um novo documento." ma:contentTypeScope="" ma:versionID="5f0f0264b77814f02ab7ea53b6dcbedf">
  <xsd:schema xmlns:xsd="http://www.w3.org/2001/XMLSchema" xmlns:xs="http://www.w3.org/2001/XMLSchema" xmlns:p="http://schemas.microsoft.com/office/2006/metadata/properties" xmlns:ns2="66751085-02cb-4c85-b9ad-03830a0d3cb4" xmlns:ns3="3f64323c-ca6f-4e66-9bf6-70715087ff5a" xmlns:ns4="89d88aed-0eba-4d75-b8b0-a9de4951baf9" targetNamespace="http://schemas.microsoft.com/office/2006/metadata/properties" ma:root="true" ma:fieldsID="860f772651fd66f3e2be61b8495f7955" ns2:_="" ns3:_="" ns4:_="">
    <xsd:import namespace="66751085-02cb-4c85-b9ad-03830a0d3cb4"/>
    <xsd:import namespace="3f64323c-ca6f-4e66-9bf6-70715087ff5a"/>
    <xsd:import namespace="89d88aed-0eba-4d75-b8b0-a9de4951b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751085-02cb-4c85-b9ad-03830a0d3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m" ma:readOnly="false" ma:fieldId="{5cf76f15-5ced-4ddc-b409-7134ff3c332f}" ma:taxonomyMulti="true" ma:sspId="a65e3801-a364-4a2e-9168-af9a237040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64323c-ca6f-4e66-9bf6-70715087f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88aed-0eba-4d75-b8b0-a9de4951baf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e39d4f65-5f2e-4ab2-a7b2-7f5df57b11cb}" ma:internalName="TaxCatchAll" ma:showField="CatchAllData" ma:web="89d88aed-0eba-4d75-b8b0-a9de4951b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DD8F79-257E-408A-A871-DE2C950E0193}">
  <ds:schemaRefs>
    <ds:schemaRef ds:uri="http://schemas.microsoft.com/office/2006/documentManagement/types"/>
    <ds:schemaRef ds:uri="89d88aed-0eba-4d75-b8b0-a9de4951baf9"/>
    <ds:schemaRef ds:uri="66751085-02cb-4c85-b9ad-03830a0d3cb4"/>
    <ds:schemaRef ds:uri="http://purl.org/dc/elements/1.1/"/>
    <ds:schemaRef ds:uri="3f64323c-ca6f-4e66-9bf6-70715087ff5a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5DBB284-C47B-4950-995D-6CF6E953FF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751085-02cb-4c85-b9ad-03830a0d3cb4"/>
    <ds:schemaRef ds:uri="3f64323c-ca6f-4e66-9bf6-70715087ff5a"/>
    <ds:schemaRef ds:uri="89d88aed-0eba-4d75-b8b0-a9de4951ba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E93325-9973-4730-BFA4-565E07B459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2989</Words>
  <Application>Microsoft Office PowerPoint</Application>
  <PresentationFormat>Ecrã Panorâmico</PresentationFormat>
  <Paragraphs>515</Paragraphs>
  <Slides>20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20</vt:i4>
      </vt:variant>
    </vt:vector>
  </HeadingPairs>
  <TitlesOfParts>
    <vt:vector size="28" baseType="lpstr">
      <vt:lpstr>☞GILROY-LIGHT</vt:lpstr>
      <vt:lpstr>Arial</vt:lpstr>
      <vt:lpstr>Calibri</vt:lpstr>
      <vt:lpstr>Century Gothic</vt:lpstr>
      <vt:lpstr>Gilroy ExtraBold</vt:lpstr>
      <vt:lpstr>Segoe Print</vt:lpstr>
      <vt:lpstr>Wingdings</vt:lpstr>
      <vt:lpstr>Tema do Office</vt:lpstr>
      <vt:lpstr>Apresentação do PowerPoint</vt:lpstr>
      <vt:lpstr>Avaliação de Riscos &amp; Oportunidades em diferentes Cenários Climáticos</vt:lpstr>
      <vt:lpstr>Agenda</vt:lpstr>
      <vt:lpstr>1. Introdução (1/2)</vt:lpstr>
      <vt:lpstr>1. Introdução (2/2)</vt:lpstr>
      <vt:lpstr>2. Âmbito do trabalho</vt:lpstr>
      <vt:lpstr>3. Metodologia geral</vt:lpstr>
      <vt:lpstr>3.1 Cenários e horizontes temporais</vt:lpstr>
      <vt:lpstr>3.2 Taxonomia</vt:lpstr>
      <vt:lpstr>3.3 Variáveis físicas (1/3)</vt:lpstr>
      <vt:lpstr>3.3 Variáveis físicas (2/3)</vt:lpstr>
      <vt:lpstr>3.3 Variáveis de transição (3/3)</vt:lpstr>
      <vt:lpstr>3.4 Parâmetros de risco físicos (1/2)</vt:lpstr>
      <vt:lpstr>3.4 Parâmetros dos R&amp;O transição (2/2)</vt:lpstr>
      <vt:lpstr>3.5 Resultados globais (1/2)</vt:lpstr>
      <vt:lpstr>3.5 Resultados globais (2/2)</vt:lpstr>
      <vt:lpstr>Metodologia: exemplo</vt:lpstr>
      <vt:lpstr>4. Medidas de adaptação</vt:lpstr>
      <vt:lpstr>5. Considerações finais e próximos passos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Catarina Tagaio</dc:creator>
  <cp:lastModifiedBy>Filipe Branco</cp:lastModifiedBy>
  <cp:revision>14</cp:revision>
  <cp:lastPrinted>2023-10-11T17:48:53Z</cp:lastPrinted>
  <dcterms:modified xsi:type="dcterms:W3CDTF">2023-10-20T15:45:36Z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5c5e214e-808f-465b-bb7a-fa918f231b4f</vt:lpwstr>
  </property>
  <property fmtid="{D5CDD505-2E9C-101B-9397-08002B2CF9AE}" pid="3" name="MSIP_Label_01acbcfc-8167-4ac3-b453-eb3d1159b93a_Enabled">
    <vt:lpwstr>true</vt:lpwstr>
  </property>
  <property fmtid="{D5CDD505-2E9C-101B-9397-08002B2CF9AE}" pid="4" name="MSIP_Label_01acbcfc-8167-4ac3-b453-eb3d1159b93a_SetDate">
    <vt:lpwstr>2023-10-08T11:34:47Z</vt:lpwstr>
  </property>
  <property fmtid="{D5CDD505-2E9C-101B-9397-08002B2CF9AE}" pid="5" name="MSIP_Label_01acbcfc-8167-4ac3-b453-eb3d1159b93a_Method">
    <vt:lpwstr>Standard</vt:lpwstr>
  </property>
  <property fmtid="{D5CDD505-2E9C-101B-9397-08002B2CF9AE}" pid="6" name="MSIP_Label_01acbcfc-8167-4ac3-b453-eb3d1159b93a_Name">
    <vt:lpwstr>BAE-Geral-Público_0</vt:lpwstr>
  </property>
  <property fmtid="{D5CDD505-2E9C-101B-9397-08002B2CF9AE}" pid="7" name="MSIP_Label_01acbcfc-8167-4ac3-b453-eb3d1159b93a_SiteId">
    <vt:lpwstr>e140809d-ecdd-48ed-9fe2-aa332b201b35</vt:lpwstr>
  </property>
  <property fmtid="{D5CDD505-2E9C-101B-9397-08002B2CF9AE}" pid="8" name="MSIP_Label_01acbcfc-8167-4ac3-b453-eb3d1159b93a_ActionId">
    <vt:lpwstr>224eeeb2-17a4-451c-a8aa-e25fc28e5e20</vt:lpwstr>
  </property>
  <property fmtid="{D5CDD505-2E9C-101B-9397-08002B2CF9AE}" pid="9" name="MSIP_Label_01acbcfc-8167-4ac3-b453-eb3d1159b93a_ContentBits">
    <vt:lpwstr>0</vt:lpwstr>
  </property>
  <property fmtid="{D5CDD505-2E9C-101B-9397-08002B2CF9AE}" pid="10" name="MediaServiceImageTags">
    <vt:lpwstr/>
  </property>
  <property fmtid="{D5CDD505-2E9C-101B-9397-08002B2CF9AE}" pid="11" name="ContentTypeId">
    <vt:lpwstr>0x010100AD2FCA7EEC9F904D8D9D25752DC65633</vt:lpwstr>
  </property>
</Properties>
</file>